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3" r:id="rId7"/>
    <p:sldId id="265" r:id="rId8"/>
    <p:sldId id="266" r:id="rId9"/>
    <p:sldId id="267" r:id="rId10"/>
    <p:sldId id="268" r:id="rId11"/>
    <p:sldId id="269" r:id="rId12"/>
    <p:sldId id="27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0D53"/>
    <a:srgbClr val="FFFFCC"/>
    <a:srgbClr val="FDEFE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СХЕМА_Костюк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2315" y="2564904"/>
            <a:ext cx="8706628" cy="3384376"/>
          </a:xfrm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50800" dir="5400000" algn="ctr" rotWithShape="0">
              <a:schemeClr val="tx1">
                <a:lumMod val="50000"/>
                <a:lumOff val="50000"/>
              </a:schemeClr>
            </a:outerShdw>
          </a:effectLst>
        </p:spPr>
      </p:pic>
      <p:sp>
        <p:nvSpPr>
          <p:cNvPr id="8" name="Заголовок 2"/>
          <p:cNvSpPr txBox="1">
            <a:spLocks/>
          </p:cNvSpPr>
          <p:nvPr/>
        </p:nvSpPr>
        <p:spPr>
          <a:xfrm>
            <a:off x="440829" y="188640"/>
            <a:ext cx="8229600" cy="22322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Формализация  высказываний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611560" y="6165304"/>
            <a:ext cx="7920880" cy="5760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МОАУ «Средняя общеобразовательная  школа №10»  имени Героя Советского Союза Фёдора Константиновича Асеева города  Бузулука  Оренбургской области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Формализация  высказываний.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72608"/>
          </a:xfrm>
          <a:ln w="15875"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Сложное  высказывание</a:t>
            </a:r>
          </a:p>
          <a:p>
            <a:pPr marL="715963" indent="-715963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 = Голова думает тогда и только тогда, когда язык отдыхает. </a:t>
            </a:r>
          </a:p>
          <a:p>
            <a:pPr marL="715963" indent="-715963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Составляющие  простые   (атомарные) высказывания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 = Голова думает.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= Язык отдыхает.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Логические  операции     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200" b="1" dirty="0" smtClean="0">
                <a:solidFill>
                  <a:srgbClr val="C00000"/>
                </a:solidFill>
                <a:latin typeface="Times New Roman"/>
                <a:ea typeface="Calibri"/>
              </a:rPr>
              <a:t>РАВНОЗНАЧНОСТЬ</a:t>
            </a:r>
            <a:endParaRPr lang="ru-RU" sz="2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Формула   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 = A         B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sz="20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851920" y="5661248"/>
            <a:ext cx="504056" cy="1588"/>
          </a:xfrm>
          <a:prstGeom prst="straightConnector1">
            <a:avLst/>
          </a:prstGeom>
          <a:ln w="2222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Формализация  высказываний.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179512" y="1196752"/>
            <a:ext cx="8964488" cy="5661248"/>
          </a:xfrm>
          <a:ln w="15875">
            <a:solidFill>
              <a:srgbClr val="C00000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Сложное  высказывание</a:t>
            </a:r>
          </a:p>
          <a:p>
            <a:pPr marL="715963" indent="-715963">
              <a:lnSpc>
                <a:spcPct val="160000"/>
              </a:lnSpc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 = Люди получают высшее образование в том и только в том случае, когда они заканчивают университет или институт.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Составляющие  простые   (атомарные) высказывания</a:t>
            </a:r>
          </a:p>
          <a:p>
            <a:pPr algn="just">
              <a:lnSpc>
                <a:spcPct val="110000"/>
              </a:lnSpc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 = Люди получают высшее образование.</a:t>
            </a:r>
          </a:p>
          <a:p>
            <a:pPr algn="just">
              <a:lnSpc>
                <a:spcPct val="110000"/>
              </a:lnSpc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= Люди заканчивают университет.</a:t>
            </a:r>
          </a:p>
          <a:p>
            <a:pPr algn="just">
              <a:lnSpc>
                <a:spcPct val="110000"/>
              </a:lnSpc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= Люди заканчивают  институт.</a:t>
            </a:r>
          </a:p>
          <a:p>
            <a:pPr algn="just">
              <a:lnSpc>
                <a:spcPct val="16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Логические  операции     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ДИЗЪЮНКЦИЯ,   </a:t>
            </a:r>
            <a:r>
              <a:rPr lang="ru-RU" sz="2200" b="1" dirty="0" smtClean="0">
                <a:solidFill>
                  <a:srgbClr val="C00000"/>
                </a:solidFill>
                <a:latin typeface="Times New Roman"/>
                <a:ea typeface="Calibri"/>
              </a:rPr>
              <a:t>РАВНОЗНАЧНОСТЬ</a:t>
            </a:r>
            <a:endParaRPr lang="ru-RU" sz="2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Формула   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 = A         B V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60000"/>
              </a:lnSpc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sz="20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275856" y="6165304"/>
            <a:ext cx="504056" cy="1588"/>
          </a:xfrm>
          <a:prstGeom prst="straightConnector1">
            <a:avLst/>
          </a:prstGeom>
          <a:ln w="2222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3051770"/>
          </a:xfr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2700000" scaled="1"/>
            <a:tileRect/>
          </a:gradFill>
          <a:ln w="57150">
            <a:solidFill>
              <a:srgbClr val="C00000"/>
            </a:solidFill>
          </a:ln>
          <a:effectLst>
            <a:outerShdw blurRad="50800" dist="165100" dir="5400000" algn="ctr" rotWithShape="0">
              <a:schemeClr val="accent6">
                <a:lumMod val="60000"/>
                <a:lumOff val="40000"/>
              </a:schemeClr>
            </a:outerShdw>
          </a:effectLst>
        </p:spPr>
        <p:txBody>
          <a:bodyPr>
            <a:normAutofit/>
          </a:bodyPr>
          <a:lstStyle/>
          <a:p>
            <a:r>
              <a:rPr lang="ru-RU" sz="6000" dirty="0" smtClean="0">
                <a:latin typeface="Comic Sans MS" pitchFamily="66" charset="0"/>
              </a:rPr>
              <a:t>С П А С И Б О </a:t>
            </a:r>
            <a:br>
              <a:rPr lang="ru-RU" sz="6000" dirty="0" smtClean="0">
                <a:latin typeface="Comic Sans MS" pitchFamily="66" charset="0"/>
              </a:rPr>
            </a:br>
            <a:r>
              <a:rPr lang="ru-RU" sz="6000" dirty="0" smtClean="0">
                <a:latin typeface="Comic Sans MS" pitchFamily="66" charset="0"/>
              </a:rPr>
              <a:t>З А</a:t>
            </a:r>
            <a:br>
              <a:rPr lang="ru-RU" sz="6000" dirty="0" smtClean="0">
                <a:latin typeface="Comic Sans MS" pitchFamily="66" charset="0"/>
              </a:rPr>
            </a:br>
            <a:r>
              <a:rPr lang="ru-RU" sz="6000" dirty="0" smtClean="0">
                <a:latin typeface="Comic Sans MS" pitchFamily="66" charset="0"/>
              </a:rPr>
              <a:t>У Р О К !</a:t>
            </a:r>
            <a:endParaRPr lang="ru-RU" sz="6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1484784"/>
            <a:ext cx="8229600" cy="4525962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ВЫСКАЗЫВАНИЕ –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всякое утверждение, относительно которого имеет смысл говорить о его истинности  или  ложности.</a:t>
            </a:r>
          </a:p>
          <a:p>
            <a:pPr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ЛОГИЧЕСКИЕ  ОПЕРАЦИИ –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связи, которые объединяют несколько простых высказываний в одно сложное.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546"/>
                <a:gridCol w="3936438"/>
                <a:gridCol w="4716016"/>
              </a:tblGrid>
              <a:tr h="1498143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Название   логической  операции </a:t>
                      </a:r>
                      <a:r>
                        <a:rPr lang="ru-RU" sz="24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в формальном  языке  </a:t>
                      </a: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алгебры   логики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Основные союзы, с помощью </a:t>
                      </a:r>
                      <a:r>
                        <a:rPr lang="ru-RU" sz="2400" dirty="0" smtClean="0">
                          <a:latin typeface="+mn-lt"/>
                          <a:ea typeface="Calibri"/>
                          <a:cs typeface="Times New Roman"/>
                        </a:rPr>
                        <a:t>которых  </a:t>
                      </a:r>
                      <a:r>
                        <a:rPr lang="ru-RU" sz="2400" dirty="0">
                          <a:solidFill>
                            <a:srgbClr val="FFFF00"/>
                          </a:solidFill>
                          <a:latin typeface="+mn-lt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dirty="0">
                          <a:solidFill>
                            <a:srgbClr val="FFFF00"/>
                          </a:solidFill>
                          <a:latin typeface="+mn-lt"/>
                          <a:ea typeface="Calibri"/>
                          <a:cs typeface="Times New Roman"/>
                        </a:rPr>
                        <a:t>естественном языке</a:t>
                      </a:r>
                      <a:r>
                        <a:rPr lang="ru-RU" sz="2400" dirty="0">
                          <a:solidFill>
                            <a:srgbClr val="FFFF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строятся </a:t>
                      </a:r>
                      <a:r>
                        <a:rPr lang="ru-RU" sz="2400" dirty="0" smtClean="0">
                          <a:latin typeface="+mn-lt"/>
                          <a:ea typeface="Calibri"/>
                          <a:cs typeface="Times New Roman"/>
                        </a:rPr>
                        <a:t>сложные</a:t>
                      </a:r>
                      <a:r>
                        <a:rPr lang="ru-RU" sz="24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 smtClean="0">
                          <a:latin typeface="+mn-lt"/>
                          <a:ea typeface="Calibri"/>
                          <a:cs typeface="Times New Roman"/>
                        </a:rPr>
                        <a:t>высказывания</a:t>
                      </a:r>
                      <a:endParaRPr lang="ru-RU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516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&amp;</a:t>
                      </a: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КОНЪЮНКЦИЯ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…  И …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…,  </a:t>
                      </a: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а …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372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ДИЗЪЮНКЦИЯ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…  ИЛИ …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9621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ИНВЕРСИЯ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Одноместная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  операция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НЕВЕРНО,  ЧТО …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…  НЕ …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…  НЕТ …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8689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ИМПЛИКАЦИЯ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Двухместная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  операция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ЕСЛИ     </a:t>
                      </a: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…,   ТО  …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КОГДА   </a:t>
                      </a: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…,   ТО  </a:t>
                      </a: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КОГДА   …,   ТОГДА  …</a:t>
                      </a:r>
                      <a:endParaRPr lang="ru-RU" sz="24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0786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75" algn="l"/>
                          <a:tab pos="1596390" algn="ctr"/>
                        </a:tabLs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	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ЭКВИВАЛЕНТНОСТЬ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(равнозначность,  эквиваленция)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…   ТОГДА  И  ТОЛЬКО ТОГДА,   КОГДА </a:t>
                      </a: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… </a:t>
                      </a:r>
                      <a:endParaRPr lang="ru-RU" sz="1600" b="1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…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В  ТОМ  И  ТОЛЬКО  В  ТОМ   СЛУЧАЕ, КОГДА  …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Формализация  высказываний.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395536" y="1196752"/>
            <a:ext cx="8435280" cy="5661248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Сложное  высказывание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Я  люблю  историю  и  литературу.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Составляющие  простые   (атомарные) высказывания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 = Я  люблю  историю.  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= Я  люблю  литературу. </a:t>
            </a:r>
          </a:p>
          <a:p>
            <a:pPr algn="just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Логические  операции     </a:t>
            </a:r>
            <a:r>
              <a:rPr lang="ru-RU" b="1" dirty="0" smtClean="0">
                <a:solidFill>
                  <a:srgbClr val="C00000"/>
                </a:solidFill>
                <a:latin typeface="Times New Roman"/>
                <a:ea typeface="Calibri"/>
              </a:rPr>
              <a:t>КОНЪЮНКЦИЯ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Формула 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 =A  &amp;  B</a:t>
            </a:r>
          </a:p>
          <a:p>
            <a:pPr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Формализация  высказываний.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395536" y="1196752"/>
            <a:ext cx="8435280" cy="5661248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Сложное  высказывание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 = Витя учится в школе  или  окончил её.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Составляющие  простые   (атомарные) высказывания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 = Витя учится в школе.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= Витя окончил школу.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Логические  операции        </a:t>
            </a:r>
            <a:r>
              <a:rPr lang="ru-RU" sz="2800" b="1" dirty="0" smtClean="0">
                <a:solidFill>
                  <a:srgbClr val="C00000"/>
                </a:solidFill>
                <a:latin typeface="Times New Roman"/>
              </a:rPr>
              <a:t>ДИЗ</a:t>
            </a:r>
            <a:r>
              <a:rPr lang="ru-RU" sz="2800" b="1" dirty="0" smtClean="0">
                <a:solidFill>
                  <a:srgbClr val="C00000"/>
                </a:solidFill>
                <a:latin typeface="Times New Roman"/>
                <a:ea typeface="Calibri"/>
              </a:rPr>
              <a:t>ЪЮНКЦИЯ</a:t>
            </a: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Формула 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 = A V B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Формализация  высказываний.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395536" y="1196752"/>
            <a:ext cx="8435280" cy="5661248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Сложное  высказывание</a:t>
            </a:r>
          </a:p>
          <a:p>
            <a:pPr marL="715963" indent="-715963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 = Неверно,  что  математика  -  не  царица   наук.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Составляющие  простые   (атомарные) высказывания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 = Математика – царица  наук.</a:t>
            </a:r>
          </a:p>
          <a:p>
            <a:pPr algn="just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Логические  операции      </a:t>
            </a:r>
            <a:r>
              <a:rPr lang="ru-RU" b="1" dirty="0" smtClean="0">
                <a:solidFill>
                  <a:srgbClr val="C00000"/>
                </a:solidFill>
                <a:latin typeface="Times New Roman"/>
                <a:ea typeface="Calibri"/>
              </a:rPr>
              <a:t>ИНВЕРСИЯ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Формула   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 = ¬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¬A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Формализация  высказываний.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179512" y="1196752"/>
            <a:ext cx="8964488" cy="5661248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Сложное  высказывание</a:t>
            </a:r>
          </a:p>
          <a:p>
            <a:pPr marL="715963" indent="-715963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 = Идёт налево – песнь заводит, направо  - сказку говорит.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Составляющие  простые   (атомарные) высказывания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 = Идет налево.                   С = Песнь заводит.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= Идет направо.                 D = Сказку говорит.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Логические  операции     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ИМПЛИКАЦИЯ, ДИЗЪЮНКЦИЯ</a:t>
            </a:r>
          </a:p>
          <a:p>
            <a:pPr algn="just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Формула   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 = (A→C) V (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В→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D)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Формализация  высказываний.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0" y="1196752"/>
            <a:ext cx="8964488" cy="5661248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Сложное  высказывание</a:t>
            </a:r>
          </a:p>
          <a:p>
            <a:pPr marL="715963" indent="-715963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 = Ваш   приезд   не   является   ни необходимым,   ни    желательным.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Составляющие  простые   (атомарные) высказывания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 = Ваш приезд необходим.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= Ваш приезд желателен.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Логические  операции     </a:t>
            </a: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Calibri"/>
              </a:rPr>
              <a:t>ИНВЕРСИЯ,  КОНЪЮНКЦИЯ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Формула   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 = ¬A &amp; ¬B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Формализация  высказываний.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  <a:ln w="15875">
            <a:solidFill>
              <a:srgbClr val="C00000"/>
            </a:solidFill>
          </a:ln>
        </p:spPr>
        <p:txBody>
          <a:bodyPr>
            <a:normAutofit fontScale="925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Сложное  высказывание</a:t>
            </a:r>
          </a:p>
          <a:p>
            <a:pPr marL="715963" indent="-715963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 = Две прямые параллельны тогда и только тогда, когда они не  пересекаются.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Составляющие  простые   (атомарные) высказывания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 = Две прямые параллельны.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= Две прямые пересекаются.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Логические  операции     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ИНВЕРСИЯ,   </a:t>
            </a:r>
            <a:r>
              <a:rPr lang="ru-RU" sz="2200" b="1" dirty="0" smtClean="0">
                <a:solidFill>
                  <a:srgbClr val="C00000"/>
                </a:solidFill>
                <a:latin typeface="Times New Roman"/>
                <a:ea typeface="Calibri"/>
              </a:rPr>
              <a:t>РАВНОЗНАЧНОСТЬ</a:t>
            </a:r>
            <a:endParaRPr lang="ru-RU" sz="2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Формула   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 = A          ¬ B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sz="20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473413" y="5805264"/>
            <a:ext cx="504056" cy="1588"/>
          </a:xfrm>
          <a:prstGeom prst="straightConnector1">
            <a:avLst/>
          </a:prstGeom>
          <a:ln w="2222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999</TotalTime>
  <Words>530</Words>
  <Application>Microsoft Office PowerPoint</Application>
  <PresentationFormat>Экран (4:3)</PresentationFormat>
  <Paragraphs>105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ОПРЕДЕЛЕНИЯ</vt:lpstr>
      <vt:lpstr>Презентация PowerPoint</vt:lpstr>
      <vt:lpstr>Формализация  высказываний.</vt:lpstr>
      <vt:lpstr>Формализация  высказываний.</vt:lpstr>
      <vt:lpstr>Формализация  высказываний.</vt:lpstr>
      <vt:lpstr>Формализация  высказываний.</vt:lpstr>
      <vt:lpstr>Формализация  высказываний.</vt:lpstr>
      <vt:lpstr>Формализация  высказываний.</vt:lpstr>
      <vt:lpstr>Формализация  высказываний.</vt:lpstr>
      <vt:lpstr>Формализация  высказываний.</vt:lpstr>
      <vt:lpstr>С П А С И Б О  З А У Р О К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Антон</dc:creator>
  <cp:lastModifiedBy>Marina Moskaleva</cp:lastModifiedBy>
  <cp:revision>127</cp:revision>
  <dcterms:created xsi:type="dcterms:W3CDTF">2012-11-10T06:41:11Z</dcterms:created>
  <dcterms:modified xsi:type="dcterms:W3CDTF">2022-11-30T11:53:45Z</dcterms:modified>
</cp:coreProperties>
</file>