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0" r:id="rId17"/>
    <p:sldId id="272" r:id="rId18"/>
    <p:sldId id="273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682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682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A4E836-0036-46AF-B2A0-A1EE0F220A18}" type="datetimeFigureOut">
              <a:rPr lang="zh-CN" altLang="en-US" smtClean="0"/>
              <a:pPr>
                <a:defRPr/>
              </a:pPr>
              <a:t>2023/4/18</a:t>
            </a:fld>
            <a:endParaRPr lang="zh-CN" alt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7A4BB9-7F6F-4C8A-A287-F224F256054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682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682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6823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ирог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E7DEC9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Овал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05" cap="rnd">
            <a:solidFill>
              <a:srgbClr val="E7DEC9">
                <a:tint val="45000"/>
                <a:satMod val="325000"/>
                <a:alpha val="100000"/>
              </a:srgbClr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Кольцо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70196"/>
                </a:srgbClr>
              </a:gs>
            </a:gsLst>
            <a:lin ang="13500000"/>
          </a:gradFill>
          <a:ln w="7350" cap="rnd">
            <a:solidFill>
              <a:srgbClr val="E7DEC9">
                <a:shade val="60000"/>
                <a:satMod val="220000"/>
                <a:alpha val="100000"/>
              </a:srgbClr>
            </a:solidFill>
            <a:round/>
          </a:ln>
          <a:effectLst>
            <a:outerShdw blurRad="126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оугольник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ик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-642960" y="0"/>
            <a:ext cx="8229240" cy="114264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500" b="1" strike="noStrike" spc="-1">
                <a:solidFill>
                  <a:srgbClr val="5D5D5D"/>
                </a:solidFill>
                <a:latin typeface="Gill Sans MT"/>
              </a:rPr>
              <a:t>Образец заголовка</a:t>
            </a:r>
            <a:endParaRPr lang="ru-RU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14240" y="1857240"/>
            <a:ext cx="4000320" cy="428580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宋体"/>
              </a:rPr>
              <a:t>Вставка рисунка SmartArt</a:t>
            </a: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000760" y="1857240"/>
            <a:ext cx="3714480" cy="42858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4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4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ирог 6" hidden="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E7DEC9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Овал 7" hidden="1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05" cap="rnd">
            <a:solidFill>
              <a:srgbClr val="E7DEC9">
                <a:tint val="45000"/>
                <a:satMod val="325000"/>
                <a:alpha val="100000"/>
              </a:srgbClr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Кольцо 10" hidden="1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70196"/>
                </a:srgbClr>
              </a:gs>
            </a:gsLst>
            <a:lin ang="13500000"/>
          </a:gradFill>
          <a:ln w="7350" cap="rnd">
            <a:solidFill>
              <a:srgbClr val="E7DEC9">
                <a:shade val="60000"/>
                <a:satMod val="220000"/>
                <a:alpha val="100000"/>
              </a:srgbClr>
            </a:solidFill>
            <a:round/>
          </a:ln>
          <a:effectLst>
            <a:outerShdw blurRad="126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Прямоугольник 11" hidden="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Прямоугольник 14" hidden="1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160240"/>
            <a:ext cx="8229240" cy="1142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500" b="1" strike="noStrike" spc="-1">
                <a:solidFill>
                  <a:srgbClr val="572314"/>
                </a:solidFill>
                <a:latin typeface="Gill Sans MT"/>
              </a:rPr>
              <a:t>Образец заголовка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328320"/>
            <a:ext cx="4023000" cy="63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640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3440" y="328320"/>
            <a:ext cx="4023000" cy="639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640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19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969480"/>
            <a:ext cx="402300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93120" indent="-27396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7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7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663440" y="969480"/>
            <a:ext cx="402300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93120" indent="-27396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7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7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7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16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C7D63B-20BC-4E0C-A301-CA880672FA32}" type="datetime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r">
                <a:lnSpc>
                  <a:spcPct val="100000"/>
                </a:lnSpc>
              </a:pPr>
              <a:t>18.04.2023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fld id="{971DDB51-75C4-4C36-8412-8E8B2E6BA55F}" type="slidenum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ct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ирог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E7DEC9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Овал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05" cap="rnd">
            <a:solidFill>
              <a:srgbClr val="E7DEC9">
                <a:tint val="45000"/>
                <a:satMod val="325000"/>
                <a:alpha val="100000"/>
              </a:srgbClr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Кольцо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70196"/>
                </a:srgbClr>
              </a:gs>
            </a:gsLst>
            <a:lin ang="13500000"/>
          </a:gradFill>
          <a:ln w="7350" cap="rnd">
            <a:solidFill>
              <a:srgbClr val="E7DEC9">
                <a:shade val="60000"/>
                <a:satMod val="220000"/>
                <a:alpha val="100000"/>
              </a:srgbClr>
            </a:solidFill>
            <a:round/>
          </a:ln>
          <a:effectLst>
            <a:outerShdw blurRad="126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Прямоугольник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Прямоугольник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572314"/>
                </a:solidFill>
                <a:latin typeface="Gill Sans MT"/>
              </a:rPr>
              <a:t>Образец заголовка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4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4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8AF306-3CA7-474E-8BD1-A32C1E488931}" type="datetime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r">
                <a:lnSpc>
                  <a:spcPct val="100000"/>
                </a:lnSpc>
              </a:pPr>
              <a:t>18.04.2023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fld id="{6F521B1A-8294-4FAA-A08D-6791779319F4}" type="slidenum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ct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26" r:id="rId13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ирог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E7DEC9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Овал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05" cap="rnd">
            <a:solidFill>
              <a:srgbClr val="E7DEC9">
                <a:tint val="45000"/>
                <a:satMod val="325000"/>
                <a:alpha val="100000"/>
              </a:srgbClr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Кольцо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70196"/>
                </a:srgbClr>
              </a:gs>
            </a:gsLst>
            <a:lin ang="13500000"/>
          </a:gradFill>
          <a:ln w="7350" cap="rnd">
            <a:solidFill>
              <a:srgbClr val="E7DEC9">
                <a:shade val="60000"/>
                <a:satMod val="220000"/>
                <a:alpha val="100000"/>
              </a:srgbClr>
            </a:solidFill>
            <a:round/>
          </a:ln>
          <a:effectLst>
            <a:outerShdw blurRad="126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Прямоугольник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Прямоугольник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35680" y="274320"/>
            <a:ext cx="7497720" cy="1142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300" b="0" strike="noStrike" spc="-1">
                <a:solidFill>
                  <a:srgbClr val="572314"/>
                </a:solidFill>
                <a:latin typeface="Gill Sans MT"/>
              </a:rPr>
              <a:t>Образец заголовка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435680" y="1523880"/>
            <a:ext cx="3657240" cy="4663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36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36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276160" y="1523880"/>
            <a:ext cx="3657240" cy="4663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36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36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  <p:sp>
        <p:nvSpPr>
          <p:cNvPr id="147" name="PlaceHolder 4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DEA8916-BAFB-40D7-8750-04089715BBE0}" type="datetime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r">
                <a:lnSpc>
                  <a:spcPct val="100000"/>
                </a:lnSpc>
              </a:pPr>
              <a:t>18.04.2023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fld id="{05447C58-775D-4201-A83D-45A84980B953}" type="slidenum">
              <a:rPr lang="ru-RU" sz="1200" b="0" strike="noStrike" spc="-1">
                <a:solidFill>
                  <a:srgbClr val="B5A989"/>
                </a:solidFill>
                <a:latin typeface="Arial"/>
                <a:ea typeface="宋体"/>
              </a:rPr>
              <a:pPr algn="ct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ирог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>
            <a:solidFill>
              <a:srgbClr val="E7DEC9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7" name="Овал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05" cap="rnd">
            <a:solidFill>
              <a:srgbClr val="E7DEC9">
                <a:tint val="45000"/>
                <a:satMod val="325000"/>
                <a:alpha val="100000"/>
              </a:srgbClr>
            </a:solidFill>
            <a:round/>
          </a:ln>
          <a:effectLst>
            <a:outerShdw blurRad="2556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8" name="Кольцо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70196"/>
                </a:srgbClr>
              </a:gs>
            </a:gsLst>
            <a:lin ang="13500000"/>
          </a:gradFill>
          <a:ln w="7350" cap="rnd">
            <a:solidFill>
              <a:srgbClr val="E7DEC9">
                <a:shade val="60000"/>
                <a:satMod val="220000"/>
                <a:alpha val="100000"/>
              </a:srgbClr>
            </a:solidFill>
            <a:round/>
          </a:ln>
          <a:effectLst>
            <a:outerShdw blurRad="12600" dist="14843" dir="4557825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9" name="Прямоугольник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st="25560" dir="540000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0" name="Прямоугольник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2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428760" y="1714320"/>
            <a:ext cx="2071440" cy="2071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宋体"/>
              </a:rPr>
              <a:t>Вставка рисунка</a:t>
            </a: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2571840" y="1714320"/>
            <a:ext cx="2071440" cy="2071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宋体"/>
              </a:rPr>
              <a:t>Вставка рисунка</a:t>
            </a: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28760" y="3857760"/>
            <a:ext cx="2071440" cy="2071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宋体"/>
              </a:rPr>
              <a:t>Вставка рисунка</a:t>
            </a: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2571840" y="3857760"/>
            <a:ext cx="2071440" cy="207144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宋体"/>
              </a:rPr>
              <a:t>Вставка рисунка</a:t>
            </a:r>
            <a:endParaRPr lang="ru-RU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title"/>
          </p:nvPr>
        </p:nvSpPr>
        <p:spPr>
          <a:xfrm>
            <a:off x="-785880" y="0"/>
            <a:ext cx="8229240" cy="114264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500" b="1" strike="noStrike" spc="-1">
                <a:solidFill>
                  <a:srgbClr val="5D5D5D"/>
                </a:solidFill>
                <a:latin typeface="Gill Sans MT"/>
              </a:rPr>
              <a:t>Образец заголовка</a:t>
            </a:r>
            <a:endParaRPr lang="ru-RU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786200" y="1714680"/>
            <a:ext cx="3785760" cy="4214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Gill Sans MT"/>
              </a:rPr>
              <a:t>Образец текста</a:t>
            </a:r>
          </a:p>
          <a:p>
            <a:pPr marL="640080" lvl="1" indent="-23724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ru-RU" sz="2800" b="0" strike="noStrike" spc="-1">
                <a:solidFill>
                  <a:srgbClr val="000000"/>
                </a:solidFill>
                <a:latin typeface="Gill Sans MT"/>
              </a:rPr>
              <a:t>Второй уровень</a:t>
            </a:r>
          </a:p>
          <a:p>
            <a:pPr marL="887040" lvl="2" indent="-228240">
              <a:lnSpc>
                <a:spcPct val="100000"/>
              </a:lnSpc>
              <a:spcBef>
                <a:spcPts val="479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000000"/>
                </a:solidFill>
                <a:latin typeface="Gill Sans MT"/>
              </a:rPr>
              <a:t>Третий уровень</a:t>
            </a:r>
          </a:p>
          <a:p>
            <a:pPr marL="1097280" lvl="3" indent="-173520">
              <a:lnSpc>
                <a:spcPct val="100000"/>
              </a:lnSpc>
              <a:spcBef>
                <a:spcPts val="400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Четвертый уровень</a:t>
            </a:r>
          </a:p>
          <a:p>
            <a:pPr marL="1298520" lvl="4" indent="-182520">
              <a:lnSpc>
                <a:spcPct val="100000"/>
              </a:lnSpc>
              <a:spcBef>
                <a:spcPts val="400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ru-RU" sz="2000" b="0" strike="noStrike" spc="-1">
                <a:solidFill>
                  <a:srgbClr val="000000"/>
                </a:solidFill>
                <a:latin typeface="Gill Sans MT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9;&#1095;&#1080;&#1090;&#1077;&#1083;&#1100;%20&#1075;&#1086;&#1076;&#1072;%20(&#1085;&#1086;&#1074;\&#1082;&#1083;%20&#1095;&#1072;&#1089;%20&#1089;&#1077;&#1084;&#1100;&#1103;\multivarik-tv-semy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video" Target="file:///G:\&#1059;&#1095;&#1080;&#1090;&#1077;&#1083;&#1100;%20&#1075;&#1086;&#1076;&#1072;%20(&#1085;&#1086;&#1074;\&#1082;&#1083;%20&#1095;&#1072;&#1089;%20&#1089;&#1077;&#1084;&#1100;&#1103;\&#1087;&#1088;&#1086;%20&#1089;&#1077;&#1084;&#1100;&#1102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2;&#1072;&#1088;&#1090;&#1080;\Desktop\&#1089;&#1086;&#1074;&#1088;%20&#1091;&#1088;&#1086;&#1082;\&#1051;.%20&#1058;&#1086;&#1083;&#1089;&#1090;&#1086;&#1081;%20_&#1057;&#1090;&#1072;&#1088;&#1099;&#1081;%20&#1076;&#1077;&#1076;%20&#1080;%20&#1074;&#1085;&#1091;&#1095;&#1077;&#1082;_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Заголовок 3"/>
          <p:cNvSpPr txBox="1"/>
          <p:nvPr/>
        </p:nvSpPr>
        <p:spPr>
          <a:xfrm>
            <a:off x="971600" y="188640"/>
            <a:ext cx="7848872" cy="50405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4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7300" b="1" strike="noStrike" spc="-1" dirty="0">
                <a:solidFill>
                  <a:srgbClr val="E81766"/>
                </a:solidFill>
                <a:latin typeface="Arial"/>
              </a:rPr>
              <a:t> </a:t>
            </a:r>
            <a:endParaRPr lang="ru-RU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2" descr="http://news-semya72.ru/wp-content/uploads/2017/10/i-1024x825.jpg"/>
          <p:cNvPicPr/>
          <p:nvPr/>
        </p:nvPicPr>
        <p:blipFill>
          <a:blip r:embed="rId3" cstate="print"/>
          <a:stretch/>
        </p:blipFill>
        <p:spPr>
          <a:xfrm>
            <a:off x="254160" y="3069000"/>
            <a:ext cx="4357800" cy="3510720"/>
          </a:xfrm>
          <a:prstGeom prst="rect">
            <a:avLst/>
          </a:prstGeom>
          <a:ln w="0">
            <a:noFill/>
          </a:ln>
        </p:spPr>
      </p:pic>
      <p:sp>
        <p:nvSpPr>
          <p:cNvPr id="283" name="Содержимое 7"/>
          <p:cNvSpPr txBox="1"/>
          <p:nvPr/>
        </p:nvSpPr>
        <p:spPr>
          <a:xfrm>
            <a:off x="1475656" y="692696"/>
            <a:ext cx="7488832" cy="33393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4000" b="0" strike="noStrike" spc="-1" dirty="0">
                <a:solidFill>
                  <a:srgbClr val="000000"/>
                </a:solidFill>
                <a:latin typeface="Gill Sans MT"/>
              </a:rPr>
              <a:t>Классный час</a:t>
            </a: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6000" b="0" strike="noStrike" spc="-1" dirty="0">
                <a:solidFill>
                  <a:schemeClr val="accent6"/>
                </a:solidFill>
                <a:latin typeface="Gill Sans MT"/>
              </a:rPr>
              <a:t>«Под крышей дома своего</a:t>
            </a:r>
            <a:r>
              <a:rPr lang="ru-RU" sz="6000" b="0" strike="noStrike" spc="-1" dirty="0" smtClean="0">
                <a:solidFill>
                  <a:schemeClr val="accent6"/>
                </a:solidFill>
                <a:latin typeface="Gill Sans MT"/>
              </a:rPr>
              <a:t>»</a:t>
            </a:r>
            <a:endParaRPr lang="ru-RU" sz="3200" spc="-1" dirty="0" smtClean="0">
              <a:solidFill>
                <a:schemeClr val="accent6"/>
              </a:solidFill>
              <a:latin typeface="Gill Sans MT"/>
            </a:endParaRPr>
          </a:p>
          <a:p>
            <a:pPr marL="365760" indent="-282960" algn="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200" b="1" spc="-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2960" algn="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200" b="1" spc="-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Мартемьянова Е.И</a:t>
            </a:r>
          </a:p>
          <a:p>
            <a:pPr algn="r"/>
            <a:r>
              <a:rPr lang="ru-RU" sz="2000" b="1" spc="-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МОУ «Архангельская СШ»         </a:t>
            </a:r>
          </a:p>
          <a:p>
            <a:pPr algn="r"/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2000" b="1" spc="-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Шатковского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              </a:t>
            </a:r>
          </a:p>
          <a:p>
            <a:pPr algn="r"/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Нижегородской области</a:t>
            </a:r>
            <a:endParaRPr lang="ru-RU" sz="2000" spc="-1" dirty="0">
              <a:solidFill>
                <a:schemeClr val="accent6"/>
              </a:solid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chemeClr val="accent6"/>
                </a:solidFill>
                <a:latin typeface="Gill Sans MT"/>
              </a:rPr>
              <a:t>2023 </a:t>
            </a:r>
            <a:r>
              <a:rPr lang="ru-RU" sz="2000" b="0" strike="noStrike" spc="-1" dirty="0" smtClean="0">
                <a:solidFill>
                  <a:schemeClr val="accent6"/>
                </a:solidFill>
                <a:latin typeface="Gill Sans MT"/>
              </a:rPr>
              <a:t>год</a:t>
            </a:r>
            <a:endParaRPr lang="ru-RU" sz="2000" b="0" strike="noStrike" spc="-1" dirty="0">
              <a:solidFill>
                <a:schemeClr val="accent6"/>
              </a:solidFill>
              <a:latin typeface="Gill Sans MT"/>
            </a:endParaRPr>
          </a:p>
          <a:p>
            <a:pPr marL="365760" indent="-282960"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6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115616" y="188640"/>
            <a:ext cx="8028384" cy="6480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2000" b="0" strike="noStrike" spc="-1" dirty="0">
              <a:latin typeface="Arial"/>
            </a:endParaRPr>
          </a:p>
        </p:txBody>
      </p:sp>
      <p:pic>
        <p:nvPicPr>
          <p:cNvPr id="10" name="multivarik-tv-sem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Заголовок 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9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572314"/>
                </a:solidFill>
                <a:latin typeface="Gill Sans MT"/>
              </a:rPr>
              <a:t>Памятка</a:t>
            </a:r>
            <a:r>
              <a:t/>
            </a:r>
            <a:br/>
            <a:r>
              <a:rPr lang="ru-RU" sz="4300" b="0" strike="noStrike" spc="-1">
                <a:solidFill>
                  <a:srgbClr val="572314"/>
                </a:solidFill>
                <a:latin typeface="Gill Sans MT"/>
              </a:rPr>
              <a:t>«Как просить прощения»</a:t>
            </a:r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Содержимое 9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ru-RU" sz="3200" spc="-1" dirty="0" smtClean="0">
                <a:solidFill>
                  <a:srgbClr val="000000"/>
                </a:solidFill>
                <a:latin typeface="Gill Sans MT"/>
              </a:rPr>
              <a:t>1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Gill Sans MT"/>
              </a:rPr>
              <a:t>.Подойдите 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</a:rPr>
              <a:t>к человеку, с которым вы хотите помириться.</a:t>
            </a: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</a:rPr>
              <a:t>2.Назовите его по имени.</a:t>
            </a: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Gill Sans MT"/>
              </a:rPr>
              <a:t>3.Посмотрите </a:t>
            </a:r>
            <a:r>
              <a:rPr lang="ru-RU" sz="3200" b="0" strike="noStrike" spc="-1" dirty="0">
                <a:solidFill>
                  <a:srgbClr val="000000"/>
                </a:solidFill>
                <a:latin typeface="Gill Sans MT"/>
              </a:rPr>
              <a:t>ему в глаза и скажите четко, чтобы были понятны ваши слова.</a:t>
            </a:r>
          </a:p>
          <a:p>
            <a:pPr marL="365760" indent="-28296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ru-RU" sz="3200" b="0" strike="noStrike" spc="-1" dirty="0">
                <a:solidFill>
                  <a:srgbClr val="000000"/>
                </a:solidFill>
                <a:latin typeface="Gill Sans MT"/>
              </a:rPr>
              <a:t>4. А главное, их надо говорить искренне, чтобы человек почувствовал ваше раскаяние.</a:t>
            </a:r>
          </a:p>
        </p:txBody>
      </p:sp>
      <p:pic>
        <p:nvPicPr>
          <p:cNvPr id="4098" name="Picture 2" descr="https://xn--e1abcgakjmf3afc5c8g.xn--p1ai/upload/main/eb3/eb3bd5e570df272c88b122fad0368e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632848" cy="50911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Мой дом </a:t>
            </a:r>
            <a:r>
              <a:rPr lang="ru-RU" sz="5400" b="1" strike="noStrike" spc="-1" dirty="0" smtClean="0">
                <a:solidFill>
                  <a:srgbClr val="000000"/>
                </a:solidFill>
                <a:latin typeface="Arial"/>
              </a:rPr>
              <a:t>- моя </a:t>
            </a: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крепость</a:t>
            </a:r>
            <a:r>
              <a:rPr lang="ru-RU" sz="5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5400" b="0" strike="noStrike" spc="-1" dirty="0">
              <a:latin typeface="Arial"/>
            </a:endParaRPr>
          </a:p>
        </p:txBody>
      </p:sp>
      <p:pic>
        <p:nvPicPr>
          <p:cNvPr id="302" name="Picture 5" descr="&amp;Kcy;&amp;ocy;&amp;pcy;&amp;icy;&amp;yacy; &amp;Rcy;&amp;icy;&amp;scy;&amp;ucy;&amp;ncy;&amp;ocy;&amp;kcy;2"/>
          <p:cNvPicPr/>
          <p:nvPr/>
        </p:nvPicPr>
        <p:blipFill>
          <a:blip r:embed="rId2" cstate="print"/>
          <a:stretch/>
        </p:blipFill>
        <p:spPr>
          <a:xfrm>
            <a:off x="982440" y="1758240"/>
            <a:ext cx="2109600" cy="38160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7" descr="33"/>
          <p:cNvPicPr/>
          <p:nvPr/>
        </p:nvPicPr>
        <p:blipFill>
          <a:blip r:embed="rId3" cstate="print"/>
          <a:stretch/>
        </p:blipFill>
        <p:spPr>
          <a:xfrm>
            <a:off x="3491880" y="1340768"/>
            <a:ext cx="4967400" cy="477671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ctrTitle"/>
          </p:nvPr>
        </p:nvSpPr>
        <p:spPr>
          <a:xfrm>
            <a:off x="4716016" y="0"/>
            <a:ext cx="4032448" cy="6858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«Дом – это там, где вас поймут, 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там, где надеются и ждут, 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где ты забудешь о плохом – это твой дом»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3" name="Picture 2" descr="http://news-semya72.ru/wp-content/uploads/2017/10/i-1024x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0684"/>
            <a:ext cx="4859534" cy="391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про семью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712968" cy="612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ctrTitle"/>
          </p:nvPr>
        </p:nvSpPr>
        <p:spPr>
          <a:xfrm>
            <a:off x="4716016" y="0"/>
            <a:ext cx="4032448" cy="6858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«Дом – это там, где вас поймут, 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там, где надеются и ждут, 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где ты забудешь о плохом – это твой дом»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3" name="Picture 2" descr="http://news-semya72.ru/wp-content/uploads/2017/10/i-1024x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0684"/>
            <a:ext cx="4859534" cy="391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1/06/s_586f28c6dc3b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9890"/>
            <a:ext cx="8244408" cy="567113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457200" y="5589240"/>
            <a:ext cx="8229240" cy="93610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СЕМЬЯ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Заголовок 17"/>
          <p:cNvSpPr txBox="1"/>
          <p:nvPr/>
        </p:nvSpPr>
        <p:spPr>
          <a:xfrm>
            <a:off x="457200" y="51602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Текст 18"/>
          <p:cNvSpPr txBox="1"/>
          <p:nvPr/>
        </p:nvSpPr>
        <p:spPr>
          <a:xfrm>
            <a:off x="457200" y="328320"/>
            <a:ext cx="4023000" cy="58040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miter/>
          </a:ln>
        </p:spPr>
        <p:txBody>
          <a:bodyPr lIns="90000" tIns="45000" rIns="90000" bIns="45000" anchor="ctr">
            <a:noAutofit/>
          </a:bodyPr>
          <a:lstStyle/>
          <a:p>
            <a:pPr marL="640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4000" b="1" strike="noStrike" spc="-1" dirty="0" smtClean="0">
                <a:solidFill>
                  <a:srgbClr val="000000"/>
                </a:solidFill>
                <a:latin typeface="Gill Sans MT"/>
              </a:rPr>
              <a:t>Родственники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7" name="Текст 19"/>
          <p:cNvSpPr txBox="1"/>
          <p:nvPr/>
        </p:nvSpPr>
        <p:spPr>
          <a:xfrm>
            <a:off x="4663440" y="328320"/>
            <a:ext cx="4023000" cy="63972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miter/>
          </a:ln>
        </p:spPr>
        <p:txBody>
          <a:bodyPr lIns="90000" tIns="45000" rIns="90000" bIns="45000" anchor="ctr">
            <a:noAutofit/>
          </a:bodyPr>
          <a:lstStyle/>
          <a:p>
            <a:pPr marL="640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Gill Sans MT"/>
              </a:rPr>
              <a:t>          Семья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8" name="Содержимое 11"/>
          <p:cNvSpPr txBox="1"/>
          <p:nvPr/>
        </p:nvSpPr>
        <p:spPr>
          <a:xfrm>
            <a:off x="457200" y="969480"/>
            <a:ext cx="4023000" cy="4114440"/>
          </a:xfrm>
          <a:prstGeom prst="rect">
            <a:avLst/>
          </a:prstGeom>
          <a:noFill/>
          <a:ln w="10800">
            <a:solidFill>
              <a:srgbClr val="FFFFFF"/>
            </a:solidFill>
            <a:prstDash val="dash"/>
            <a:miter/>
          </a:ln>
        </p:spPr>
        <p:txBody>
          <a:bodyPr lIns="90000" tIns="45000" rIns="90000" bIns="45000">
            <a:normAutofit lnSpcReduction="10000"/>
          </a:bodyPr>
          <a:lstStyle/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АМАМ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ТБРА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БУШАБКА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ЕДУДКАШ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ЕСТРАСТ 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000000"/>
                </a:solidFill>
                <a:latin typeface="Times New Roman"/>
              </a:rPr>
              <a:t>АПАП</a:t>
            </a: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9" name="Прямоугольник 8"/>
          <p:cNvSpPr/>
          <p:nvPr/>
        </p:nvSpPr>
        <p:spPr>
          <a:xfrm>
            <a:off x="467640" y="5013000"/>
            <a:ext cx="842472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 dirty="0">
                <a:solidFill>
                  <a:srgbClr val="4F271C"/>
                </a:solidFill>
                <a:latin typeface="Arial"/>
                <a:ea typeface="宋体"/>
              </a:rPr>
              <a:t>«Что такое семейные ценности?»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290" name="Содержимое 20"/>
          <p:cNvSpPr txBox="1"/>
          <p:nvPr/>
        </p:nvSpPr>
        <p:spPr>
          <a:xfrm>
            <a:off x="4663440" y="969480"/>
            <a:ext cx="4023000" cy="4114440"/>
          </a:xfrm>
          <a:prstGeom prst="rect">
            <a:avLst/>
          </a:prstGeom>
          <a:noFill/>
          <a:ln w="10800">
            <a:solidFill>
              <a:srgbClr val="FFFFFF"/>
            </a:solidFill>
            <a:prstDash val="dash"/>
            <a:miter/>
          </a:ln>
        </p:spPr>
        <p:txBody>
          <a:bodyPr lIns="90000" tIns="45000" rIns="90000" bIns="45000">
            <a:normAutofit lnSpcReduction="10000"/>
          </a:bodyPr>
          <a:lstStyle/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МАМА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БРАТ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БАБУШКА 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ДЕДУШКА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СЕСТРА 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</a:rPr>
              <a:t>ПАПА</a:t>
            </a: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93120" indent="-27396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endParaRPr lang="ru-RU" sz="40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91" name="Picture 2" descr="http://live-in-joy.ru/wp-content/uploads/2016/05/%D1%81%D0%B5%D0%BC%D1%8C%D1%8F.png"/>
          <p:cNvPicPr/>
          <p:nvPr/>
        </p:nvPicPr>
        <p:blipFill>
          <a:blip r:embed="rId2" cstate="print"/>
          <a:stretch/>
        </p:blipFill>
        <p:spPr>
          <a:xfrm>
            <a:off x="323528" y="1052736"/>
            <a:ext cx="4310280" cy="3672408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7" grpId="0" animBg="1"/>
      <p:bldP spid="2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"/>
          <p:cNvSpPr/>
          <p:nvPr/>
        </p:nvSpPr>
        <p:spPr>
          <a:xfrm>
            <a:off x="323640" y="18864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Отгадай пословицу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93" name="Rectangle 7"/>
          <p:cNvSpPr/>
          <p:nvPr/>
        </p:nvSpPr>
        <p:spPr>
          <a:xfrm>
            <a:off x="323640" y="151416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1" strike="noStrike" spc="-1">
                <a:solidFill>
                  <a:srgbClr val="000000"/>
                </a:solidFill>
                <a:latin typeface="Arial"/>
              </a:rPr>
              <a:t>Дом </a:t>
            </a:r>
            <a:endParaRPr lang="ru-RU" sz="6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</a:t>
            </a:r>
            <a:r>
              <a:rPr lang="ru-RU" sz="6000" b="1" strike="noStrike" spc="-1">
                <a:solidFill>
                  <a:srgbClr val="000000"/>
                </a:solidFill>
                <a:latin typeface="Arial"/>
              </a:rPr>
              <a:t>Моя                                      </a:t>
            </a:r>
            <a:endParaRPr lang="ru-RU" sz="6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1" strike="noStrike" spc="-1">
                <a:solidFill>
                  <a:srgbClr val="000000"/>
                </a:solidFill>
                <a:latin typeface="Arial"/>
              </a:rPr>
              <a:t>                              Мой 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ru-RU" sz="6000" b="1" strike="noStrike" spc="-1">
                <a:solidFill>
                  <a:srgbClr val="000000"/>
                </a:solidFill>
                <a:latin typeface="Arial"/>
              </a:rPr>
              <a:t>Крепость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294" name="Рисунок 9"/>
          <p:cNvPicPr/>
          <p:nvPr/>
        </p:nvPicPr>
        <p:blipFill>
          <a:blip r:embed="rId2" cstate="print"/>
          <a:stretch/>
        </p:blipFill>
        <p:spPr>
          <a:xfrm>
            <a:off x="3063240" y="697680"/>
            <a:ext cx="3452760" cy="624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"/>
          <p:cNvSpPr/>
          <p:nvPr/>
        </p:nvSpPr>
        <p:spPr>
          <a:xfrm>
            <a:off x="0" y="0"/>
            <a:ext cx="9144000" cy="16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Мой дом </a:t>
            </a:r>
            <a:r>
              <a:rPr lang="ru-RU" sz="5400" b="1" strike="noStrike" spc="-1" dirty="0" smtClean="0">
                <a:solidFill>
                  <a:srgbClr val="000000"/>
                </a:solidFill>
                <a:latin typeface="Arial"/>
              </a:rPr>
              <a:t>- моя </a:t>
            </a: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крепость</a:t>
            </a:r>
            <a:r>
              <a:rPr lang="ru-RU" sz="5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296" name="Rectangle 3"/>
          <p:cNvSpPr/>
          <p:nvPr/>
        </p:nvSpPr>
        <p:spPr>
          <a:xfrm>
            <a:off x="323640" y="1874160"/>
            <a:ext cx="8229240" cy="42911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12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ru-RU" sz="1200" b="0" strike="noStrike" spc="-1" dirty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Как ты понимаешь эту пословицу?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97" name="Picture 5" descr="&amp;Kcy;&amp;ocy;&amp;pcy;&amp;icy;&amp;yacy; &amp;Rcy;&amp;icy;&amp;scy;&amp;ucy;&amp;ncy;&amp;ocy;&amp;kcy;2"/>
          <p:cNvPicPr/>
          <p:nvPr/>
        </p:nvPicPr>
        <p:blipFill>
          <a:blip r:embed="rId2" cstate="print"/>
          <a:stretch/>
        </p:blipFill>
        <p:spPr>
          <a:xfrm>
            <a:off x="982440" y="1758240"/>
            <a:ext cx="2109600" cy="38160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33"/>
          <p:cNvPicPr/>
          <p:nvPr/>
        </p:nvPicPr>
        <p:blipFill>
          <a:blip r:embed="rId3" cstate="print"/>
          <a:stretch/>
        </p:blipFill>
        <p:spPr>
          <a:xfrm>
            <a:off x="3862440" y="1412776"/>
            <a:ext cx="4814016" cy="470470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. Толстой _Старый дед и внучек_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Мой дом </a:t>
            </a:r>
            <a:r>
              <a:rPr lang="ru-RU" sz="5400" b="1" strike="noStrike" spc="-1" dirty="0" smtClean="0">
                <a:solidFill>
                  <a:srgbClr val="000000"/>
                </a:solidFill>
                <a:latin typeface="Arial"/>
              </a:rPr>
              <a:t>- моя </a:t>
            </a:r>
            <a:r>
              <a:rPr lang="ru-RU" sz="5400" b="1" strike="noStrike" spc="-1" dirty="0">
                <a:solidFill>
                  <a:srgbClr val="000000"/>
                </a:solidFill>
                <a:latin typeface="Arial"/>
              </a:rPr>
              <a:t>крепость</a:t>
            </a:r>
            <a:r>
              <a:rPr lang="ru-RU" sz="5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5400" b="0" strike="noStrike" spc="-1" dirty="0">
              <a:latin typeface="Arial"/>
            </a:endParaRPr>
          </a:p>
        </p:txBody>
      </p:sp>
      <p:pic>
        <p:nvPicPr>
          <p:cNvPr id="302" name="Picture 5" descr="&amp;Kcy;&amp;ocy;&amp;pcy;&amp;icy;&amp;yacy; &amp;Rcy;&amp;icy;&amp;scy;&amp;ucy;&amp;ncy;&amp;ocy;&amp;kcy;2"/>
          <p:cNvPicPr/>
          <p:nvPr/>
        </p:nvPicPr>
        <p:blipFill>
          <a:blip r:embed="rId2" cstate="print"/>
          <a:stretch/>
        </p:blipFill>
        <p:spPr>
          <a:xfrm>
            <a:off x="982440" y="1758240"/>
            <a:ext cx="2109600" cy="38160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7" descr="33"/>
          <p:cNvPicPr/>
          <p:nvPr/>
        </p:nvPicPr>
        <p:blipFill>
          <a:blip r:embed="rId3" cstate="print"/>
          <a:stretch/>
        </p:blipFill>
        <p:spPr>
          <a:xfrm>
            <a:off x="3491880" y="1340768"/>
            <a:ext cx="4967400" cy="477671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Заголовок 3"/>
          <p:cNvSpPr txBox="1"/>
          <p:nvPr/>
        </p:nvSpPr>
        <p:spPr>
          <a:xfrm>
            <a:off x="1435680" y="27432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ru-RU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Содержимое 5"/>
          <p:cNvSpPr txBox="1"/>
          <p:nvPr/>
        </p:nvSpPr>
        <p:spPr>
          <a:xfrm>
            <a:off x="5276160" y="1523880"/>
            <a:ext cx="3657240" cy="466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06" name="Picture 4" descr="https://www.b17.ru/foto/uploaded/upl_1612022386_165655_sm2va.jpg"/>
          <p:cNvPicPr/>
          <p:nvPr/>
        </p:nvPicPr>
        <p:blipFill>
          <a:blip r:embed="rId2" cstate="print"/>
          <a:stretch/>
        </p:blipFill>
        <p:spPr>
          <a:xfrm>
            <a:off x="2971800" y="2609280"/>
            <a:ext cx="6171840" cy="4248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07" name="Picture 2" descr="C:\Users\Марти\Desktop\кл час семья\забота.jpg"/>
          <p:cNvPicPr/>
          <p:nvPr/>
        </p:nvPicPr>
        <p:blipFill>
          <a:blip r:embed="rId3" cstate="print"/>
          <a:stretch/>
        </p:blipFill>
        <p:spPr>
          <a:xfrm>
            <a:off x="-157680" y="0"/>
            <a:ext cx="5688720" cy="3932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"/>
          <p:cNvSpPr txBox="1"/>
          <p:nvPr/>
        </p:nvSpPr>
        <p:spPr>
          <a:xfrm>
            <a:off x="463680" y="1628800"/>
            <a:ext cx="4038120" cy="468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latin typeface="Gill Sans MT"/>
              </a:rPr>
              <a:t>Кто вчера солгал</a:t>
            </a:r>
            <a:endParaRPr lang="ru-RU" sz="3600" b="0" strike="noStrike" spc="-1" dirty="0"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latin typeface="Gill Sans MT"/>
                <a:ea typeface="宋体"/>
              </a:rPr>
              <a:t>Как бы ни пряталась ложь</a:t>
            </a:r>
            <a:endParaRPr lang="ru-RU" sz="3600" b="0" strike="noStrike" spc="-1" dirty="0"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latin typeface="Gill Sans MT"/>
                <a:ea typeface="宋体"/>
              </a:rPr>
              <a:t>Вывести</a:t>
            </a:r>
            <a:endParaRPr lang="ru-RU" sz="3600" b="0" strike="noStrike" spc="-1" dirty="0"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9" name="Rectangle 7"/>
          <p:cNvSpPr txBox="1"/>
          <p:nvPr/>
        </p:nvSpPr>
        <p:spPr>
          <a:xfrm>
            <a:off x="5112000" y="1628800"/>
            <a:ext cx="4032000" cy="468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000000"/>
                </a:solidFill>
                <a:latin typeface="Gill Sans MT"/>
              </a:rPr>
              <a:t>правда ее отыщет</a:t>
            </a: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000000"/>
                </a:solidFill>
                <a:latin typeface="Gill Sans MT"/>
                <a:ea typeface="宋体"/>
              </a:rPr>
              <a:t>на чистую 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Gill Sans MT"/>
                <a:ea typeface="宋体"/>
              </a:rPr>
              <a:t>воду</a:t>
            </a: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 smtClean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000000"/>
                </a:solidFill>
                <a:latin typeface="Gill Sans MT"/>
                <a:ea typeface="宋体"/>
              </a:rPr>
              <a:t>тому и завтра не поверят</a:t>
            </a: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0" name="Line 8"/>
          <p:cNvSpPr/>
          <p:nvPr/>
        </p:nvSpPr>
        <p:spPr>
          <a:xfrm>
            <a:off x="2771800" y="2348880"/>
            <a:ext cx="2448272" cy="2736304"/>
          </a:xfrm>
          <a:prstGeom prst="line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10"/>
          <p:cNvSpPr/>
          <p:nvPr/>
        </p:nvSpPr>
        <p:spPr>
          <a:xfrm flipV="1">
            <a:off x="3635896" y="2060848"/>
            <a:ext cx="1512168" cy="1656032"/>
          </a:xfrm>
          <a:prstGeom prst="line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Line 12"/>
          <p:cNvSpPr/>
          <p:nvPr/>
        </p:nvSpPr>
        <p:spPr>
          <a:xfrm flipV="1">
            <a:off x="2771800" y="3645024"/>
            <a:ext cx="2448272" cy="1872208"/>
          </a:xfrm>
          <a:prstGeom prst="line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Rectangle 6"/>
          <p:cNvSpPr txBox="1"/>
          <p:nvPr/>
        </p:nvSpPr>
        <p:spPr>
          <a:xfrm>
            <a:off x="1043608" y="188640"/>
            <a:ext cx="8100392" cy="13681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500" b="1" strike="noStrike" spc="-1" dirty="0">
                <a:solidFill>
                  <a:schemeClr val="accent6"/>
                </a:solidFill>
                <a:latin typeface="Gill Sans MT"/>
                <a:ea typeface="宋体"/>
              </a:rPr>
              <a:t>Составьте пословицы</a:t>
            </a:r>
            <a:endParaRPr lang="ru-RU" sz="5500" b="0" strike="noStrike" spc="-1" dirty="0">
              <a:solidFill>
                <a:schemeClr val="accent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279</TotalTime>
  <Words>147</Words>
  <Application>Microsoft Office PowerPoint</Application>
  <PresentationFormat>Экран (4:3)</PresentationFormat>
  <Paragraphs>65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«Дом – это там, где вас поймут,  там, где надеются и ждут,  где ты забудешь о плохом – это твой дом» </vt:lpstr>
      <vt:lpstr>Слайд 13</vt:lpstr>
      <vt:lpstr>              «Дом – это там, где вас поймут,  там, где надеются и ждут,  где ты забудешь о плохом – это твой дом»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Олег</dc:creator>
  <dc:description/>
  <cp:lastModifiedBy>Марти</cp:lastModifiedBy>
  <cp:revision>39</cp:revision>
  <dcterms:created xsi:type="dcterms:W3CDTF">2012-07-31T15:45:01Z</dcterms:created>
  <dcterms:modified xsi:type="dcterms:W3CDTF">2023-04-18T13:42:35Z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NXPowerLiteLastOptimized">
    <vt:lpwstr>303400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D5.0.3</vt:lpwstr>
  </property>
  <property fmtid="{D5CDD505-2E9C-101B-9397-08002B2CF9AE}" pid="6" name="PresentationFormat">
    <vt:lpwstr>Экран (4:3)</vt:lpwstr>
  </property>
  <property fmtid="{D5CDD505-2E9C-101B-9397-08002B2CF9AE}" pid="7" name="Slides">
    <vt:i4>11</vt:i4>
  </property>
</Properties>
</file>