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2" r:id="rId3"/>
    <p:sldId id="267" r:id="rId4"/>
    <p:sldId id="261" r:id="rId5"/>
    <p:sldId id="263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64" r:id="rId20"/>
    <p:sldId id="265" r:id="rId21"/>
    <p:sldId id="266" r:id="rId22"/>
    <p:sldId id="26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User\&#1056;&#1072;&#1073;&#1086;&#1095;&#1080;&#1081;%20&#1089;&#1090;&#1086;&#1083;\&#1050;&#1086;&#1085;&#1082;&#1091;&#1088;&#1089;%20&#1041;&#1080;&#1073;&#1083;&#1080;&#1086;&#1090;&#1077;&#1082;&#1072;&#1088;&#1100;%20&#1075;&#1086;&#1076;&#1072;-2018\&#1075;&#1072;&#1079;&#1077;&#1090;&#1099;%20&#1080;%20&#1078;&#1091;&#1088;&#1085;&#1072;&#1083;&#1099;%20&#1076;&#1083;&#1103;%20&#1076;&#1077;&#1090;&#1077;&#1081;\&#1060;&#1080;&#1083;&#1100;&#1084;.wmv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&#1050;&#1086;&#1085;&#1082;&#1091;&#1088;&#1089;%20&#1041;&#1080;&#1073;&#1083;&#1080;&#1086;&#1090;&#1077;&#1082;&#1072;&#1088;&#1100;%20&#1075;&#1086;&#1076;&#1072;-2018\&#1075;&#1072;&#1079;&#1077;&#1090;&#1099;%20&#1080;%20&#1078;&#1091;&#1088;&#1085;&#1072;&#1083;&#1099;%20&#1076;&#1083;&#1103;%20&#1076;&#1077;&#1090;&#1077;&#1081;\145.mp3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C:\Documents%20and%20Settings\User\&#1056;&#1072;&#1073;&#1086;&#1095;&#1080;&#1081;%20&#1089;&#1090;&#1086;&#1083;\&#1050;&#1086;&#1085;&#1082;&#1091;&#1088;&#1089;%20&#1041;&#1080;&#1073;&#1083;&#1080;&#1086;&#1090;&#1077;&#1082;&#1072;&#1088;&#1100;%20&#1075;&#1086;&#1076;&#1072;-2018\&#1075;&#1072;&#1079;&#1077;&#1090;&#1099;%20&#1080;%20&#1078;&#1091;&#1088;&#1085;&#1072;&#1083;&#1099;%20&#1076;&#1083;&#1103;%20&#1076;&#1077;&#1090;&#1077;&#1081;\3%20&#1084;&#1080;&#1085;&#1091;&#1090;&#1099;.wmv" TargetMode="External"/><Relationship Id="rId1" Type="http://schemas.openxmlformats.org/officeDocument/2006/relationships/audio" Target="file:///C:\Documents%20and%20Settings\User\&#1056;&#1072;&#1073;&#1086;&#1095;&#1080;&#1081;%20&#1089;&#1090;&#1086;&#1083;\&#1050;&#1086;&#1085;&#1082;&#1091;&#1088;&#1089;%20&#1041;&#1080;&#1073;&#1083;&#1080;&#1086;&#1090;&#1077;&#1082;&#1072;&#1088;&#1100;%20&#1075;&#1086;&#1076;&#1072;-2018\&#1075;&#1072;&#1079;&#1077;&#1090;&#1099;%20&#1080;%20&#1078;&#1091;&#1088;&#1085;&#1072;&#1083;&#1099;%20&#1076;&#1083;&#1103;%20&#1076;&#1077;&#1090;&#1077;&#1081;\&#1087;&#1077;&#1089;&#1085;&#1103;%20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Роза Рависовна\Презентация\Шаблоны PowerPoint\картинки для презентации\55943577532c6.jpg"/>
          <p:cNvPicPr>
            <a:picLocks noChangeAspect="1" noChangeArrowheads="1"/>
          </p:cNvPicPr>
          <p:nvPr/>
        </p:nvPicPr>
        <p:blipFill>
          <a:blip r:embed="rId2"/>
          <a:srcRect l="2963" t="2941" r="5186" b="58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Лента лицом вниз 5"/>
          <p:cNvSpPr/>
          <p:nvPr/>
        </p:nvSpPr>
        <p:spPr>
          <a:xfrm>
            <a:off x="285720" y="214290"/>
            <a:ext cx="8858280" cy="1612780"/>
          </a:xfrm>
          <a:prstGeom prst="ribbon">
            <a:avLst>
              <a:gd name="adj1" fmla="val 16667"/>
              <a:gd name="adj2" fmla="val 687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Откуда получаем информацию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t="54952" r="72321" b="5460"/>
          <a:stretch>
            <a:fillRect/>
          </a:stretch>
        </p:blipFill>
        <p:spPr bwMode="auto">
          <a:xfrm>
            <a:off x="4714876" y="2786058"/>
            <a:ext cx="200029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l="25781" t="61778" r="53125" b="2388"/>
          <a:stretch>
            <a:fillRect/>
          </a:stretch>
        </p:blipFill>
        <p:spPr bwMode="auto">
          <a:xfrm>
            <a:off x="2428860" y="4071942"/>
            <a:ext cx="19288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l="50000" t="58194" r="27344" b="8361"/>
          <a:stretch>
            <a:fillRect/>
          </a:stretch>
        </p:blipFill>
        <p:spPr bwMode="auto">
          <a:xfrm>
            <a:off x="214282" y="2786058"/>
            <a:ext cx="207170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l="71875" t="64167" r="6250"/>
          <a:stretch>
            <a:fillRect/>
          </a:stretch>
        </p:blipFill>
        <p:spPr bwMode="auto">
          <a:xfrm>
            <a:off x="7000892" y="4071942"/>
            <a:ext cx="1928794" cy="206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 стрелкой 11"/>
          <p:cNvCxnSpPr/>
          <p:nvPr/>
        </p:nvCxnSpPr>
        <p:spPr>
          <a:xfrm rot="10800000" flipV="1">
            <a:off x="1428728" y="1643050"/>
            <a:ext cx="1857388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2536017" y="2536025"/>
            <a:ext cx="2214578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4857752" y="2000240"/>
            <a:ext cx="92869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5929322" y="2285992"/>
            <a:ext cx="235745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Роза Рависовна\Презентация\Шаблоны PowerPoint\картинки для презентации\55943577532c6.jpg"/>
          <p:cNvPicPr>
            <a:picLocks noChangeAspect="1" noChangeArrowheads="1"/>
          </p:cNvPicPr>
          <p:nvPr/>
        </p:nvPicPr>
        <p:blipFill>
          <a:blip r:embed="rId2"/>
          <a:srcRect l="2963" t="2941" r="5186" b="58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Лента лицом вниз 5"/>
          <p:cNvSpPr/>
          <p:nvPr/>
        </p:nvSpPr>
        <p:spPr>
          <a:xfrm>
            <a:off x="285720" y="214290"/>
            <a:ext cx="8858280" cy="1612780"/>
          </a:xfrm>
          <a:prstGeom prst="ribbon">
            <a:avLst>
              <a:gd name="adj1" fmla="val 16667"/>
              <a:gd name="adj2" fmla="val 687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Периодика для детей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t="54952" r="72321" b="5460"/>
          <a:stretch>
            <a:fillRect/>
          </a:stretch>
        </p:blipFill>
        <p:spPr bwMode="auto">
          <a:xfrm>
            <a:off x="214282" y="2643182"/>
            <a:ext cx="200029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l="25781" t="61778" r="53125" b="2388"/>
          <a:stretch>
            <a:fillRect/>
          </a:stretch>
        </p:blipFill>
        <p:spPr bwMode="auto">
          <a:xfrm>
            <a:off x="2357422" y="4071942"/>
            <a:ext cx="19288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l="50000" t="58194" r="27344" b="8361"/>
          <a:stretch>
            <a:fillRect/>
          </a:stretch>
        </p:blipFill>
        <p:spPr bwMode="auto">
          <a:xfrm>
            <a:off x="4572000" y="2786058"/>
            <a:ext cx="207170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2" descr="0003-003-Informatsionnaja-priroda-vsekh-vidov-zhurnalistiki.jpg"/>
          <p:cNvPicPr>
            <a:picLocks noChangeAspect="1"/>
          </p:cNvPicPr>
          <p:nvPr/>
        </p:nvPicPr>
        <p:blipFill>
          <a:blip r:embed="rId3"/>
          <a:srcRect l="71875" t="64167" r="6250"/>
          <a:stretch>
            <a:fillRect/>
          </a:stretch>
        </p:blipFill>
        <p:spPr bwMode="auto">
          <a:xfrm>
            <a:off x="7000892" y="4071942"/>
            <a:ext cx="1928794" cy="206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 стрелкой 11"/>
          <p:cNvCxnSpPr/>
          <p:nvPr/>
        </p:nvCxnSpPr>
        <p:spPr>
          <a:xfrm rot="10800000" flipV="1">
            <a:off x="1428728" y="1643050"/>
            <a:ext cx="1857388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2536017" y="2536025"/>
            <a:ext cx="2214578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4857752" y="2000240"/>
            <a:ext cx="92869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5929322" y="2285992"/>
            <a:ext cx="235745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Мои документы\Роза Рависовна\Презентация\Шаблоны PowerPoint\картинки для презентации\55943577532c6.jpg"/>
          <p:cNvPicPr>
            <a:picLocks noChangeAspect="1" noChangeArrowheads="1"/>
          </p:cNvPicPr>
          <p:nvPr/>
        </p:nvPicPr>
        <p:blipFill>
          <a:blip r:embed="rId2"/>
          <a:srcRect l="2963" t="2942" r="3704" b="58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13 января 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–день российской печати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928670"/>
            <a:ext cx="811953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ПЕРВАЯ РУКОПИСНАЯ ГАЗЕТА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Первая русская рукописная газета «Куранты»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начала выходить в 1621 году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 распоряжению царя Михаила Федоровича. «Куранты»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составлялись дьяками посольского приказа.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2500306"/>
            <a:ext cx="784702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ПЕРВАЯ ПЕЧАТНАЯ ГАЗЕТА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16 декабря 1702 года Петр I издал указ о создании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первой русской газеты. В декабре 1702 года вышли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два рукописных экземпляра «Ведомостей»,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 2 января 1703 года — первый печатный номер газеты.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4214818"/>
            <a:ext cx="64219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ПЕРВЫЙ ДЕТСКИЙ ЖУРНАЛ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Первый русский журнал для юных читателей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появился в 1785 году под названием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Детское чтение для сердца и разума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Содержимое 4" descr="0_42694_ec235d77_L.jpe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30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000125" y="285750"/>
            <a:ext cx="5143500" cy="7905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СОЦОПРОС</a:t>
            </a: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0" y="4549676"/>
            <a:ext cx="878681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 b="1" dirty="0">
                <a:latin typeface="Comic Sans MS" pitchFamily="66" charset="0"/>
              </a:rPr>
              <a:t>Как часто вы читаете газеты и журналы?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>
                <a:latin typeface="Comic Sans MS" pitchFamily="66" charset="0"/>
              </a:rPr>
              <a:t>Какие газеты и журналы вы знаете?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>
                <a:latin typeface="Comic Sans MS" pitchFamily="66" charset="0"/>
              </a:rPr>
              <a:t>Какие газеты и журналы вы читаете?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>
                <a:latin typeface="Comic Sans MS" pitchFamily="66" charset="0"/>
              </a:rPr>
              <a:t>Сколько времени вы уделяете чтению </a:t>
            </a:r>
            <a:r>
              <a:rPr lang="ru-RU" sz="2400" b="1" dirty="0" smtClean="0">
                <a:latin typeface="Comic Sans MS" pitchFamily="66" charset="0"/>
              </a:rPr>
              <a:t>газет и журналов?</a:t>
            </a:r>
            <a:endParaRPr lang="ru-RU" sz="2400" b="1" dirty="0">
              <a:latin typeface="Comic Sans MS" pitchFamily="66" charset="0"/>
            </a:endParaRPr>
          </a:p>
          <a:p>
            <a:pPr marL="342900" indent="-342900"/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19461" name="Рисунок 4" descr="ofis_19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14290"/>
            <a:ext cx="150018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Мои документы\Роза Рависовна\Презентация\Шаблоны PowerPoint\картинки для презентации\55943577532c6.jpg"/>
          <p:cNvPicPr>
            <a:picLocks noChangeAspect="1" noChangeArrowheads="1"/>
          </p:cNvPicPr>
          <p:nvPr/>
        </p:nvPicPr>
        <p:blipFill>
          <a:blip r:embed="rId3"/>
          <a:srcRect l="2963" t="2942" r="4444" b="29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572500" cy="990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отличаются газеты от журналов?</a:t>
            </a: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785786" y="1357298"/>
            <a:ext cx="6215106" cy="2000250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FFFF00"/>
                </a:solidFill>
              </a:rPr>
              <a:t>Газета –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FFFF00"/>
                </a:solidFill>
              </a:rPr>
              <a:t>периодическое издание в виде больших листов, ежедневное или еженедельное освещение событий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57158" y="3643314"/>
            <a:ext cx="5857916" cy="264320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Журнал –</a:t>
            </a:r>
          </a:p>
          <a:p>
            <a:pPr algn="ctr">
              <a:defRPr/>
            </a:pPr>
            <a:r>
              <a:rPr lang="ru-RU" sz="24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периодическое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издание в виде книжечки, обычно выходящее раз в месяц или раз в два месяца (а также раз в неделю), содержащие статьи, произведения разных авторов</a:t>
            </a:r>
          </a:p>
        </p:txBody>
      </p:sp>
      <p:pic>
        <p:nvPicPr>
          <p:cNvPr id="6" name="Фильм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001003" y="6000752"/>
            <a:ext cx="1142997" cy="857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3143248"/>
            <a:ext cx="522290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Путешествие </a:t>
            </a:r>
          </a:p>
          <a:p>
            <a:pPr algn="ctr"/>
            <a:r>
              <a:rPr lang="ru-RU" sz="4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царство журналов</a:t>
            </a:r>
            <a:endParaRPr lang="ru-RU" sz="4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14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44075" cy="68865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43108" y="3643314"/>
            <a:ext cx="598715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«Информация - на выбор!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успевай читать!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душе так мило,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журналах можешь ты узнать!»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8578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57356" y="214290"/>
            <a:ext cx="5394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История появления детских журналов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857232"/>
            <a:ext cx="66437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Слово «журнал» было заимствовано из французского языка еще в 18 веке. 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Первоначально оно означало «дневник», «ежедневник», «ежедневная газета».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Впоследствии журналами стали называть издания, выходящие в определенный установленный срок.</a:t>
            </a:r>
          </a:p>
          <a:p>
            <a:pPr algn="ctr"/>
            <a:r>
              <a:rPr lang="ru-RU" sz="2400" b="1" dirty="0" smtClean="0">
                <a:latin typeface="Monotype Corsiva" pitchFamily="66" charset="0"/>
              </a:rPr>
              <a:t>В России первый детский журнал – «Детское чтение для сердца и разума» (1785-1789) основанный Н.И.Новиковым – носил просветительский характер.</a:t>
            </a:r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Tm="2017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7" descr="001051698_1-ac332f9ab741f7aa4ae870a967c999d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142984"/>
            <a:ext cx="292895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000108"/>
            <a:ext cx="4572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МУРЗИЛКА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литературно – художественный журнал. У журнала есть хорошая традиция – знакомить своих читателей с детскими писателями, 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</a:rPr>
              <a:t>художниками-иллюстратами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и их работами. Печатает  новые интересные  сказки, повести и удивительные факты из жизни животных и насекомых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1534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2214554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ВЕСЕЛЫЕ КАРТИНКИ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юмористический журнал. Журнал включает стихи и рассказы, настольные игры, комиксы, ребусы, шутки, загадки. 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Рисунок 6" descr="286264b3362ed64bc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300039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14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1500174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ФИЛЯ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тематический журнал. Каждый номер посвящен какому-нибудь виду животных. Здесь вы можете найти интересные советы по уходу за домашними животными, а также можете узнать интересные факты о жизни разных животных.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7" name="Рисунок 9" descr="Ofd4bb7685723b89736f8866648d956c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071546"/>
            <a:ext cx="292895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797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150017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СВИРЕЛЬ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детский экологический журнал. Для чтения в кругу семьи и в школе. Он познакомит вас с редкими и исчезающими видами растений и животных, которые еще можно спасти, расскажет о заповедниках. Прекрасно иллюстрирован и удобен для чтения.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Рисунок 8" descr="4037050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271464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125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1071546"/>
            <a:ext cx="4572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КЛЕПА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Международный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детский журнал. 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</a:rPr>
              <a:t>Клепа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– это фантастическая девочка, очень любопытная. Ей все хочется знать, везде побывать, найти ответы на множество вопросов. 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</a:rPr>
              <a:t>Клепе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неведомы границы времени, пространства, поэтому вместе с ней мы сможем побывать в прошлом и будущем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7" name="Рисунок 5" descr="2008-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85860"/>
            <a:ext cx="242889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4015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000108"/>
            <a:ext cx="4572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МИША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иллюстрированный познавательный журнал для девочек и мальчиков, рекомендован для внеклассного чтения. В рубриках «Что? Где? Когда?» и «Как? Зачем? Почему?» - интересные события, факты, изобретения, а в «Живом уголке» – занимательные истории из жизни животных.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0_2bbe5_62a92847_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85860"/>
            <a:ext cx="2500330" cy="3205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46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142984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ВЕСЕЛЫЙ ЗАТЕЙНИК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Красочный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журнал развивающих игр и задач. Сказки, забавы, стихи, фокусы, ребусы, викторины – все, что делает вас умными и здоровыми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42984"/>
            <a:ext cx="264320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0421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000108"/>
            <a:ext cx="4572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КОЛОБОК И ДВА ЖИРАФА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детский звуковой журнал газеты «Аргументы и факты». К журналу прилагается кассета со сказками и детскими песенками в исполнении известных актеров и певцов. Кроме забавных комиксов, развивающихся игр , веселых стихов публикуют поучительные истории, рассказы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6" name="Рисунок 3" descr="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00108"/>
            <a:ext cx="285752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125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14298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ВЕСЕЛЫЕ УРОКИ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Ежемесячный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детский познавательный журнал . Предлагает отправиться в увлекательное путешествие по стране знаний, где вы прочитаете веселые рассказы, разгадаете загадки, увлекательные игры, научитесь  делать поделки , прочитаете полезные советы.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7" name="Рисунок 4" descr="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42984"/>
            <a:ext cx="285752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4765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14884"/>
            <a:ext cx="914400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Читайте сами, читайте детям, читайте вместе с детьми!»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142984"/>
            <a:ext cx="6000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Детская газета или журнал – источник творческих идей, возможность проявить себя, найти друзей, проводник в мир чтения. Осталось только найти достойное издание, которое будет интересно вам – дети.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Tm="14969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Мои документы\Роза Рависовна\Презентация\Шаблоны PowerPoint\картинки для презентации\55943577532c6.jpg"/>
          <p:cNvPicPr>
            <a:picLocks noChangeAspect="1" noChangeArrowheads="1"/>
          </p:cNvPicPr>
          <p:nvPr/>
        </p:nvPicPr>
        <p:blipFill>
          <a:blip r:embed="rId4"/>
          <a:srcRect l="2963" t="2942" r="4444" b="29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57158" y="3929066"/>
            <a:ext cx="3429024" cy="18573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Журналист – </a:t>
            </a:r>
          </a:p>
          <a:p>
            <a:pPr algn="ctr">
              <a:defRPr/>
            </a:pPr>
            <a:r>
              <a:rPr lang="ru-RU" sz="20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корреспондент 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работник, пишущий статьи, рассказы, </a:t>
            </a:r>
            <a:endParaRPr lang="ru-RU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делает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репортажи для телевидения</a:t>
            </a:r>
          </a:p>
        </p:txBody>
      </p:sp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572500" cy="990600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работает над выпуском периодических изданий?</a:t>
            </a: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428728" y="1071546"/>
            <a:ext cx="6286544" cy="264320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Редактор –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специалист , который редактирует, готовит к печати, проверяет, хорошо ли написана статья, интересна ли читателям, все ли факты и события соответствует действительности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143372" y="3929066"/>
            <a:ext cx="3429005" cy="18573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Редколлегия –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работников, отвечающих за выпуск периодического издания</a:t>
            </a:r>
          </a:p>
        </p:txBody>
      </p:sp>
      <p:pic>
        <p:nvPicPr>
          <p:cNvPr id="10" name="песня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214282" y="6357958"/>
            <a:ext cx="304800" cy="304800"/>
          </a:xfrm>
          <a:prstGeom prst="rect">
            <a:avLst/>
          </a:prstGeom>
        </p:spPr>
      </p:pic>
      <p:pic>
        <p:nvPicPr>
          <p:cNvPr id="9" name="3 минуты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7810512" y="5857884"/>
            <a:ext cx="1333488" cy="1000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790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Мои документы\Роза Рависовна\Презентация\Шаблоны PowerPoint\картинки для презентации\55943577532c6.jpg"/>
          <p:cNvPicPr>
            <a:picLocks noChangeAspect="1" noChangeArrowheads="1"/>
          </p:cNvPicPr>
          <p:nvPr/>
        </p:nvPicPr>
        <p:blipFill>
          <a:blip r:embed="rId2"/>
          <a:srcRect l="2963" t="2942" r="3704" b="58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71500"/>
            <a:ext cx="8153400" cy="647700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Школьная газета «ВОТ ТАК!»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2531" name="Рисунок 2" descr="Image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1500188"/>
            <a:ext cx="3714750" cy="42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00188" y="5715000"/>
            <a:ext cx="5715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Газета выходит с 1993 года,</a:t>
            </a:r>
          </a:p>
          <a:p>
            <a:pPr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один раз в месяц. Школьная газета может стать первой ступенькой на пути к журналистике.</a:t>
            </a:r>
          </a:p>
        </p:txBody>
      </p:sp>
      <p:pic>
        <p:nvPicPr>
          <p:cNvPr id="22533" name="Рисунок 4" descr="414599-1a1a363d0631b753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5" descr="wp1380a1e0_0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4" descr="Image3.jpg"/>
          <p:cNvPicPr>
            <a:picLocks noChangeAspect="1"/>
          </p:cNvPicPr>
          <p:nvPr/>
        </p:nvPicPr>
        <p:blipFill>
          <a:blip r:embed="rId3"/>
          <a:srcRect t="5360" r="240"/>
          <a:stretch>
            <a:fillRect/>
          </a:stretch>
        </p:blipFill>
        <p:spPr bwMode="auto">
          <a:xfrm>
            <a:off x="5214942" y="214290"/>
            <a:ext cx="3386136" cy="236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KPFU_00008.jpg"/>
          <p:cNvPicPr>
            <a:picLocks noChangeAspect="1"/>
          </p:cNvPicPr>
          <p:nvPr/>
        </p:nvPicPr>
        <p:blipFill>
          <a:blip r:embed="rId4"/>
          <a:srcRect r="-1" b="10891"/>
          <a:stretch>
            <a:fillRect/>
          </a:stretch>
        </p:blipFill>
        <p:spPr>
          <a:xfrm>
            <a:off x="142844" y="928670"/>
            <a:ext cx="4211082" cy="25003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  <a:softEdge rad="31750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4071938" y="2786063"/>
            <a:ext cx="342741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ФАКИЛЬ САФИН – </a:t>
            </a:r>
          </a:p>
          <a:p>
            <a:pPr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главный редактор газеты</a:t>
            </a:r>
          </a:p>
        </p:txBody>
      </p:sp>
      <p:pic>
        <p:nvPicPr>
          <p:cNvPr id="10" name="Рисунок 9" descr="Image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3" y="3714752"/>
            <a:ext cx="2214578" cy="30054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Image2.jpg"/>
          <p:cNvPicPr>
            <a:picLocks noChangeAspect="1"/>
          </p:cNvPicPr>
          <p:nvPr/>
        </p:nvPicPr>
        <p:blipFill>
          <a:blip r:embed="rId6" cstate="print"/>
          <a:srcRect r="3348" b="12500"/>
          <a:stretch>
            <a:fillRect/>
          </a:stretch>
        </p:blipFill>
        <p:spPr>
          <a:xfrm>
            <a:off x="3286116" y="3643314"/>
            <a:ext cx="2370748" cy="29127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 descr="Image3.jpg"/>
          <p:cNvPicPr>
            <a:picLocks noChangeAspect="1"/>
          </p:cNvPicPr>
          <p:nvPr/>
        </p:nvPicPr>
        <p:blipFill>
          <a:blip r:embed="rId7" cstate="print"/>
          <a:srcRect r="6175" b="10416"/>
          <a:stretch>
            <a:fillRect/>
          </a:stretch>
        </p:blipFill>
        <p:spPr>
          <a:xfrm>
            <a:off x="6413080" y="3643314"/>
            <a:ext cx="2260353" cy="29289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5" descr="764ec593969fcbd59a4237bfa83d27a8.jpeg"/>
          <p:cNvPicPr>
            <a:picLocks noChangeAspect="1"/>
          </p:cNvPicPr>
          <p:nvPr/>
        </p:nvPicPr>
        <p:blipFill>
          <a:blip r:embed="rId2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85813" y="285750"/>
            <a:ext cx="3714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</a:t>
            </a:r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узнал (а)…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3556" name="Рисунок 7" descr="cameraman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642918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2928934"/>
            <a:ext cx="9645589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Что такое периодика…</a:t>
            </a:r>
          </a:p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Чем отличаются газеты от журналов…</a:t>
            </a:r>
          </a:p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Что освещают в газетах и журналах…</a:t>
            </a:r>
          </a:p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каком году вышел первый номер газеты…</a:t>
            </a:r>
          </a:p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 называлась первая газета…</a:t>
            </a:r>
          </a:p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Какую газету выпускает наша (ваша) школа…</a:t>
            </a:r>
          </a:p>
          <a:p>
            <a:pPr marL="342900" indent="-342900">
              <a:buAutoNum type="arabicPeriod"/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каком году появился первый детский журнал…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916</Words>
  <PresentationFormat>Экран (4:3)</PresentationFormat>
  <Paragraphs>88</Paragraphs>
  <Slides>22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13 января –день российской печати</vt:lpstr>
      <vt:lpstr>СОЦОПРОС</vt:lpstr>
      <vt:lpstr>Чем отличаются газеты от журналов?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Кто работает над выпуском периодических изданий?</vt:lpstr>
      <vt:lpstr>Школьная газета «ВОТ ТАК!»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57</cp:revision>
  <dcterms:modified xsi:type="dcterms:W3CDTF">2018-03-21T11:04:35Z</dcterms:modified>
</cp:coreProperties>
</file>