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3"/>
  </p:notesMasterIdLst>
  <p:sldIdLst>
    <p:sldId id="256" r:id="rId2"/>
    <p:sldId id="272" r:id="rId3"/>
    <p:sldId id="282" r:id="rId4"/>
    <p:sldId id="280" r:id="rId5"/>
    <p:sldId id="281" r:id="rId6"/>
    <p:sldId id="274" r:id="rId7"/>
    <p:sldId id="275" r:id="rId8"/>
    <p:sldId id="276" r:id="rId9"/>
    <p:sldId id="278" r:id="rId10"/>
    <p:sldId id="279" r:id="rId11"/>
    <p:sldId id="271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10BB02-570F-4F47-BBE4-C3372E3FB012}">
          <p14:sldIdLst>
            <p14:sldId id="256"/>
            <p14:sldId id="272"/>
            <p14:sldId id="282"/>
            <p14:sldId id="280"/>
            <p14:sldId id="281"/>
            <p14:sldId id="274"/>
            <p14:sldId id="275"/>
            <p14:sldId id="276"/>
            <p14:sldId id="278"/>
            <p14:sldId id="279"/>
            <p14:sldId id="271"/>
          </p14:sldIdLst>
        </p14:section>
      </p14:sectionLst>
    </p:ex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44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" name="Google Shape;7;p1"/>
            <p:cNvSpPr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rgbClr val="464646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91D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561C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E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E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353535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Содержание и формы организации </a:t>
            </a:r>
            <a:b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занятий  по внеурочной деятельности.</a:t>
            </a:r>
            <a:b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Мастер-класс  по общекультурному направлению</a:t>
            </a:r>
            <a:b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400" b="1" i="1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Тема: Основы актёрского мастерства.</a:t>
            </a:r>
            <a:br>
              <a:rPr lang="en-US" sz="2400" b="1" i="1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" name="Google Shape;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88912"/>
            <a:ext cx="8785225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4"/>
          <p:cNvSpPr txBox="1"/>
          <p:nvPr/>
        </p:nvSpPr>
        <p:spPr>
          <a:xfrm>
            <a:off x="323850" y="260350"/>
            <a:ext cx="7558617" cy="471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ru-RU" sz="1800" b="1" i="0" u="none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Занятие внеурочной деятельности в рамках образовательного проекта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ru-RU" sz="1800" b="1" i="0" u="none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 «Театр в школе – ступенька к успеху»</a:t>
            </a:r>
            <a:endParaRPr sz="1800" b="1" i="0" u="none" dirty="0">
              <a:solidFill>
                <a:schemeClr val="bg2">
                  <a:lumMod val="50000"/>
                </a:schemeClr>
              </a:solidFill>
              <a:latin typeface="Segoe Script" pitchFamily="66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Segoe Script" pitchFamily="66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lang="ru-RU" sz="1800" b="1" i="1" u="none" dirty="0" smtClean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lang="ru-RU" sz="1800" b="1" i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lang="ru-RU" sz="1800" b="1" i="1" u="none" dirty="0" smtClean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endParaRPr lang="ru-RU" sz="2400" b="1" i="1" u="none" dirty="0" smtClean="0">
              <a:solidFill>
                <a:schemeClr val="bg2">
                  <a:lumMod val="50000"/>
                </a:schemeClr>
              </a:solidFill>
              <a:latin typeface="Segoe Script" pitchFamily="66" charset="0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en-US" sz="2400" b="1" i="1" u="none" dirty="0" err="1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Тема</a:t>
            </a:r>
            <a:r>
              <a:rPr lang="en-US" sz="2400" b="1" i="1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: </a:t>
            </a:r>
            <a:r>
              <a:rPr lang="ru-RU" sz="2400" b="1" i="1" u="none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 «Развитие навыков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</a:pPr>
            <a:r>
              <a:rPr lang="ru-RU" sz="2400" b="1" i="1" u="none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 актёрского мастерства»</a:t>
            </a:r>
            <a:endParaRPr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52" name="Google Shape;52;p4"/>
          <p:cNvSpPr txBox="1"/>
          <p:nvPr/>
        </p:nvSpPr>
        <p:spPr>
          <a:xfrm>
            <a:off x="5266266" y="5850467"/>
            <a:ext cx="3626907" cy="72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Презентацию подготовил руководитель проекта, классный руководитель 7В</a:t>
            </a:r>
            <a:r>
              <a:rPr lang="en-US" sz="1800" b="0" i="0" u="none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: </a:t>
            </a:r>
            <a:r>
              <a:rPr lang="ru-RU" sz="1800" b="0" i="0" u="none" dirty="0" err="1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Малькова</a:t>
            </a:r>
            <a:r>
              <a:rPr lang="ru-RU" sz="1800" b="0" i="0" u="none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 А.В.</a:t>
            </a:r>
            <a:endParaRPr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1" y="804333"/>
            <a:ext cx="3997960" cy="46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323850" y="981075"/>
            <a:ext cx="8362950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endParaRPr sz="3200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>
            <a:off x="457200" y="4076700"/>
            <a:ext cx="8229600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lang="ru-RU" sz="2800" b="0" i="0" u="none" dirty="0" smtClean="0">
              <a:solidFill>
                <a:schemeClr val="bg2">
                  <a:lumMod val="50000"/>
                </a:schemeClr>
              </a:solidFill>
              <a:latin typeface="Segoe Script" pitchFamily="66" charset="0"/>
              <a:sym typeface="Tahom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lang="ru-RU" sz="2800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2800" b="0" i="0" u="none" dirty="0" err="1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Спасибо</a:t>
            </a:r>
            <a:r>
              <a:rPr lang="en-US" sz="2800" b="0" i="0" u="none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 </a:t>
            </a:r>
            <a:r>
              <a:rPr lang="en-US" sz="2800" b="0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за</a:t>
            </a:r>
            <a:r>
              <a:rPr lang="en-US" sz="2800" b="0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</a:t>
            </a:r>
            <a:r>
              <a:rPr lang="en-US" sz="2800" b="0" i="0" u="none" dirty="0" err="1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сотрудничество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>!</a:t>
            </a:r>
            <a:r>
              <a:rPr lang="en-US" sz="2800" b="0" i="0" u="none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</a:t>
            </a:r>
            <a:endParaRPr sz="2800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6" y="564093"/>
            <a:ext cx="6426200" cy="421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568">
            <a:off x="175450" y="590687"/>
            <a:ext cx="2526364" cy="1554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691">
            <a:off x="6208513" y="4662949"/>
            <a:ext cx="2569376" cy="1633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692">
            <a:off x="202055" y="4734068"/>
            <a:ext cx="2501747" cy="1635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960">
            <a:off x="6132409" y="730616"/>
            <a:ext cx="2802466" cy="1615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87" y="3926363"/>
            <a:ext cx="2559513" cy="1889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58">
            <a:off x="673039" y="2610397"/>
            <a:ext cx="2225439" cy="1482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470">
            <a:off x="6030185" y="2730745"/>
            <a:ext cx="2269091" cy="1514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54" y="1368066"/>
            <a:ext cx="2489199" cy="16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Segoe Script" pitchFamily="66" charset="0"/>
              </a:rPr>
              <a:t>Эй-ар-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Segoe Script" pitchFamily="66" charset="0"/>
              </a:rPr>
              <a:t>гайд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Segoe Script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71374"/>
              </p:ext>
            </p:extLst>
          </p:nvPr>
        </p:nvGraphicFramePr>
        <p:xfrm>
          <a:off x="355599" y="1388533"/>
          <a:ext cx="8314268" cy="4990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732"/>
                <a:gridCol w="6402542"/>
                <a:gridCol w="954994"/>
              </a:tblGrid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ДО</a:t>
                      </a:r>
                      <a:endParaRPr lang="ru-RU" sz="1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УТВЕРЖДЕНИЯ</a:t>
                      </a:r>
                      <a:endParaRPr lang="ru-RU" sz="1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ПОСЛЕ</a:t>
                      </a:r>
                      <a:endParaRPr lang="ru-RU" sz="1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Навыки актерского мастерства нужны только тем, кто решил посвятить свою жизнь карьере актера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Навыки актёрского мастерства помогают развивать память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Все известные актёры очень творческие, смелые и уверенные в себе люди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75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Навыки актёрского мастерства помогают выплеснуть накопившиеся проблемы и негативные чувства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С помощью навыков актёрского мастерства можно избежать конфликтов 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В повседневной жизни нам часто приходится применять навыки актёрского мастерства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75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Развитие навыков актёрского  мастерства помогают преодолеть внутренние комплексы и стать более уверенным в себе человеком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8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18487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ahoma"/>
              <a:buNone/>
            </a:pPr>
            <a:r>
              <a:rPr lang="en-US" sz="2800" b="1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Основы</a:t>
            </a:r>
            <a:r>
              <a:rPr lang="en-US" sz="2800" b="1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актёрского</a:t>
            </a:r>
            <a:r>
              <a:rPr lang="en-US" sz="2800" b="1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</a:t>
            </a:r>
            <a:r>
              <a:rPr lang="en-US" sz="2800" b="1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мастерства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  <p:grpSp>
        <p:nvGrpSpPr>
          <p:cNvPr id="187" name="Google Shape;187;p17"/>
          <p:cNvGrpSpPr/>
          <p:nvPr/>
        </p:nvGrpSpPr>
        <p:grpSpPr>
          <a:xfrm>
            <a:off x="5219701" y="1989137"/>
            <a:ext cx="2808287" cy="4868862"/>
            <a:chOff x="4195" y="2160"/>
            <a:chExt cx="1225" cy="1360"/>
          </a:xfrm>
        </p:grpSpPr>
        <p:sp>
          <p:nvSpPr>
            <p:cNvPr id="188" name="Google Shape;188;p17"/>
            <p:cNvSpPr/>
            <p:nvPr/>
          </p:nvSpPr>
          <p:spPr>
            <a:xfrm>
              <a:off x="4195" y="3339"/>
              <a:ext cx="1225" cy="181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4740" y="2160"/>
              <a:ext cx="90" cy="1180"/>
            </a:xfrm>
            <a:prstGeom prst="rect">
              <a:avLst/>
            </a:prstGeom>
            <a:solidFill>
              <a:srgbClr val="FFCC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7"/>
          <p:cNvSpPr>
            <a:spLocks noGrp="1"/>
          </p:cNvSpPr>
          <p:nvPr>
            <p:ph type="body" idx="1"/>
          </p:nvPr>
        </p:nvSpPr>
        <p:spPr>
          <a:xfrm>
            <a:off x="457200" y="5367867"/>
            <a:ext cx="2819400" cy="1085320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sz="2400" b="0" i="0" u="none" dirty="0" err="1">
                <a:solidFill>
                  <a:srgbClr val="3333CC"/>
                </a:solidFill>
                <a:latin typeface="Segoe Script" pitchFamily="66" charset="0"/>
                <a:sym typeface="Tahoma"/>
              </a:rPr>
              <a:t>Правильная</a:t>
            </a:r>
            <a:r>
              <a:rPr lang="en-US" sz="2400" b="0" i="0" u="none" dirty="0">
                <a:solidFill>
                  <a:srgbClr val="3333CC"/>
                </a:solidFill>
                <a:latin typeface="Segoe Script" pitchFamily="66" charset="0"/>
                <a:sym typeface="Tahoma"/>
              </a:rPr>
              <a:t> </a:t>
            </a:r>
            <a:r>
              <a:rPr lang="en-US" sz="2400" b="0" i="0" u="none" dirty="0" err="1">
                <a:solidFill>
                  <a:srgbClr val="3333CC"/>
                </a:solidFill>
                <a:latin typeface="Segoe Script" pitchFamily="66" charset="0"/>
                <a:sym typeface="Tahoma"/>
              </a:rPr>
              <a:t>речь</a:t>
            </a:r>
            <a:endParaRPr dirty="0">
              <a:latin typeface="Segoe Script" pitchFamily="66" charset="0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900112" y="2492375"/>
            <a:ext cx="1871662" cy="790575"/>
          </a:xfrm>
          <a:prstGeom prst="can">
            <a:avLst>
              <a:gd name="adj" fmla="val 25000"/>
            </a:avLst>
          </a:prstGeom>
          <a:solidFill>
            <a:srgbClr val="3333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Мимика</a:t>
            </a:r>
            <a:endParaRPr b="1" dirty="0">
              <a:latin typeface="Segoe Script" pitchFamily="66" charset="0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611187" y="4365625"/>
            <a:ext cx="2447925" cy="93345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lang="ru-RU" sz="2000" b="1" i="0" u="none" dirty="0" smtClean="0">
                <a:solidFill>
                  <a:srgbClr val="FF0000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П</a:t>
            </a:r>
            <a:r>
              <a:rPr lang="en-US" sz="2000" b="1" i="0" u="none" dirty="0" err="1" smtClean="0">
                <a:solidFill>
                  <a:srgbClr val="FF0000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амять</a:t>
            </a:r>
            <a:r>
              <a:rPr lang="en-US" sz="2000" b="1" i="0" u="none" dirty="0" smtClean="0">
                <a:solidFill>
                  <a:srgbClr val="FF0000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dirty="0">
                <a:solidFill>
                  <a:srgbClr val="FF0000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и </a:t>
            </a:r>
            <a:r>
              <a:rPr lang="en-US" sz="2000" b="1" i="0" u="none" dirty="0" err="1">
                <a:solidFill>
                  <a:srgbClr val="FF0000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внимание</a:t>
            </a:r>
            <a:r>
              <a:rPr lang="en-US" sz="1800" b="0" i="0" u="none" dirty="0">
                <a:solidFill>
                  <a:schemeClr val="dk1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.</a:t>
            </a:r>
            <a:endParaRPr dirty="0">
              <a:latin typeface="Segoe Script" pitchFamily="66" charset="0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755650" y="3429000"/>
            <a:ext cx="2160587" cy="863600"/>
          </a:xfrm>
          <a:prstGeom prst="can">
            <a:avLst>
              <a:gd name="adj" fmla="val 25000"/>
            </a:avLst>
          </a:prstGeom>
          <a:solidFill>
            <a:srgbClr val="33CC3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ahoma"/>
              <a:buNone/>
            </a:pPr>
            <a:r>
              <a:rPr lang="en-US" sz="2000" b="1" i="0" u="none" dirty="0" err="1">
                <a:solidFill>
                  <a:srgbClr val="FFFF00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Слух</a:t>
            </a:r>
            <a:r>
              <a:rPr lang="en-US" sz="2000" b="1" i="0" u="none" dirty="0">
                <a:solidFill>
                  <a:srgbClr val="FFFF00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 и </a:t>
            </a:r>
            <a:r>
              <a:rPr lang="en-US" sz="2000" b="1" i="0" u="none" dirty="0" err="1">
                <a:solidFill>
                  <a:srgbClr val="FFFF00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ритм</a:t>
            </a:r>
            <a:r>
              <a:rPr lang="en-US" sz="2000" b="0" i="0" u="none" dirty="0">
                <a:solidFill>
                  <a:schemeClr val="dk1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 </a:t>
            </a:r>
            <a:endParaRPr sz="2000" dirty="0">
              <a:latin typeface="Segoe Script" pitchFamily="66" charset="0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900112" y="1493837"/>
            <a:ext cx="1727200" cy="719137"/>
          </a:xfrm>
          <a:prstGeom prst="can">
            <a:avLst>
              <a:gd name="adj" fmla="val 25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ahoma"/>
              <a:buNone/>
            </a:pPr>
            <a:r>
              <a:rPr lang="ru-RU" sz="2000" b="1" i="0" u="none" dirty="0" smtClean="0">
                <a:solidFill>
                  <a:srgbClr val="3333CC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Ж</a:t>
            </a:r>
            <a:r>
              <a:rPr lang="en-US" sz="2000" b="1" i="0" u="none" dirty="0" err="1" smtClean="0">
                <a:solidFill>
                  <a:srgbClr val="3333CC"/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есты</a:t>
            </a:r>
            <a:endParaRPr dirty="0">
              <a:latin typeface="Segoe Script" pitchFamily="66" charset="0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4233333" y="965200"/>
            <a:ext cx="4360333" cy="1625600"/>
          </a:xfrm>
          <a:prstGeom prst="triangle">
            <a:avLst>
              <a:gd name="adj" fmla="val 52106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ea typeface="Tahoma"/>
                <a:cs typeface="Tahoma"/>
                <a:sym typeface="Tahoma"/>
              </a:rPr>
              <a:t>талант</a:t>
            </a:r>
            <a:endParaRPr sz="2800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ahoma"/>
              <a:buNone/>
            </a:pPr>
            <a:r>
              <a:rPr lang="en-US" sz="2800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Работа</a:t>
            </a:r>
            <a:r>
              <a:rPr lang="en-US" sz="2800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</a:t>
            </a:r>
            <a:r>
              <a:rPr lang="en-US" sz="2800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со</a:t>
            </a:r>
            <a:r>
              <a:rPr lang="en-US" sz="2800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</a:t>
            </a:r>
            <a:r>
              <a:rPr lang="en-US" sz="2800" i="0" u="none" dirty="0" err="1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скороговоркой</a:t>
            </a:r>
            <a:endParaRPr dirty="0"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1"/>
          </p:nvPr>
        </p:nvSpPr>
        <p:spPr>
          <a:xfrm>
            <a:off x="457199" y="1176868"/>
            <a:ext cx="8525933" cy="495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lang="en-US" sz="4800" b="0" i="0" u="none" dirty="0">
                <a:solidFill>
                  <a:schemeClr val="dk1"/>
                </a:solidFill>
                <a:sym typeface="Tahoma"/>
              </a:rPr>
              <a:t> </a:t>
            </a:r>
            <a:r>
              <a:rPr lang="en-US" sz="4800" b="1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«</a:t>
            </a:r>
            <a:r>
              <a:rPr lang="en-US" sz="4800" b="1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Шесть</a:t>
            </a:r>
            <a:r>
              <a:rPr lang="en-US" sz="4800" b="1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</a:t>
            </a:r>
            <a:r>
              <a:rPr lang="en-US" sz="4800" b="1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мышат</a:t>
            </a:r>
            <a:r>
              <a:rPr lang="en-US" sz="4800" b="1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в </a:t>
            </a:r>
            <a:r>
              <a:rPr lang="en-US" sz="4800" b="1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камышах</a:t>
            </a:r>
            <a:r>
              <a:rPr lang="en-US" sz="4800" b="1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 </a:t>
            </a:r>
            <a:r>
              <a:rPr lang="en-US" sz="4800" b="1" i="0" u="none" dirty="0" err="1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шуршат</a:t>
            </a:r>
            <a:r>
              <a:rPr lang="en-US" sz="4800" b="1" i="0" u="none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  <a:sym typeface="Tahoma"/>
              </a:rPr>
              <a:t>»</a:t>
            </a:r>
            <a:endParaRPr sz="4800" b="1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4800" b="0" i="0" u="none" dirty="0">
              <a:solidFill>
                <a:schemeClr val="dk1"/>
              </a:solidFill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4" name="Google Shape;104;p9" descr="46# бегущий мышонок 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4533371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 descr="46# бегущий мышонок 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509" y="4617509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 descr="46# бегущий мышонок 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1128" y="4533371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 descr="46# бегущий мышонок 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0" y="3390371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9" descr="46# бегущий мышонок 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374" y="3474509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 descr="46# бегущий мышонок 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1083" y="3576109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8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35467" y="-242887"/>
            <a:ext cx="9008533" cy="115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ahoma"/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>Упражнение 1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560387" y="609600"/>
            <a:ext cx="7416800" cy="392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None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Char char="●"/>
            </a:pPr>
            <a:endParaRPr lang="ru-RU" sz="2800" b="1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>    ЗЕРКАЛО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15" y="2176984"/>
            <a:ext cx="3419052" cy="39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35467" y="-242887"/>
            <a:ext cx="9008533" cy="115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ahoma"/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>Упражнение 2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560387" y="609600"/>
            <a:ext cx="7416800" cy="392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None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Char char="●"/>
            </a:pPr>
            <a:endParaRPr lang="ru-RU" sz="2800" b="1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>  Этюды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8" y="2421890"/>
            <a:ext cx="6629400" cy="2979420"/>
          </a:xfrm>
          <a:prstGeom prst="rect">
            <a:avLst/>
          </a:prstGeom>
        </p:spPr>
      </p:pic>
      <p:pic>
        <p:nvPicPr>
          <p:cNvPr id="3" name="Веселая мелодия - Для конкурс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658" y="59954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35467" y="-242887"/>
            <a:ext cx="9008533" cy="115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ahoma"/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>Упражнение 3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560387" y="609600"/>
            <a:ext cx="7416800" cy="392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None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Char char="●"/>
            </a:pPr>
            <a:endParaRPr lang="ru-RU" sz="2800" b="1" dirty="0">
              <a:solidFill>
                <a:schemeClr val="bg2">
                  <a:lumMod val="50000"/>
                </a:schemeClr>
              </a:solidFill>
              <a:latin typeface="Segoe Script" pitchFamily="66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80"/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Segoe Script" pitchFamily="66" charset="0"/>
              </a:rPr>
              <a:t>    Массаж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901190"/>
            <a:ext cx="7802880" cy="30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Segoe Script" pitchFamily="66" charset="0"/>
              </a:rPr>
              <a:t>Эй-ар-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Segoe Script" pitchFamily="66" charset="0"/>
              </a:rPr>
              <a:t>гайд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Segoe Script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30863"/>
              </p:ext>
            </p:extLst>
          </p:nvPr>
        </p:nvGraphicFramePr>
        <p:xfrm>
          <a:off x="355599" y="1388533"/>
          <a:ext cx="8314268" cy="4990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732"/>
                <a:gridCol w="6402542"/>
                <a:gridCol w="954994"/>
              </a:tblGrid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ДО</a:t>
                      </a:r>
                      <a:endParaRPr lang="ru-RU" sz="1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УТВЕРЖДЕНИЯ</a:t>
                      </a:r>
                      <a:endParaRPr lang="ru-RU" sz="1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ПОСЛЕ</a:t>
                      </a:r>
                      <a:endParaRPr lang="ru-RU" sz="1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Навыки актерского мастерства нужны только тем, кто решил посвятить свою жизнь карьере актера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Навыки актёрского мастерства помогают развивать память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Все известные актёры очень творческие, смелые и уверенные в себе люди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75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Навыки актёрского мастерства помогают выплеснуть накопившиеся проблемы и негативные чувства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С помощью навыков актёрского мастерства можно избежать конфликтов 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5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В повседневной жизни нам часто приходится применять навыки актёрского мастерства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  <a:tr h="75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 </a:t>
                      </a:r>
                    </a:p>
                  </a:txBody>
                  <a:tcPr marL="61559" marR="615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Script" pitchFamily="66" charset="0"/>
                        </a:rPr>
                        <a:t>Развитие навыков актёрского  мастерства помогают преодолеть внутренние комплексы и стать более уверенным в себе человеком</a:t>
                      </a:r>
                      <a:endParaRPr lang="ru-RU" sz="16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Script" pitchFamily="66" charset="0"/>
                        <a:ea typeface="Calibri"/>
                        <a:cs typeface="Times New Roman"/>
                      </a:endParaRPr>
                    </a:p>
                  </a:txBody>
                  <a:tcPr marL="61559" marR="615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9" marR="615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">
      <a:dk1>
        <a:srgbClr val="FFFFFF"/>
      </a:dk1>
      <a:lt1>
        <a:srgbClr val="800000"/>
      </a:lt1>
      <a:dk2>
        <a:srgbClr val="FFFFCC"/>
      </a:dk2>
      <a:lt2>
        <a:srgbClr val="602000"/>
      </a:lt2>
      <a:accent1>
        <a:srgbClr val="FF3300"/>
      </a:accent1>
      <a:accent2>
        <a:srgbClr val="000000"/>
      </a:accent2>
      <a:accent3>
        <a:srgbClr val="800000"/>
      </a:accent3>
      <a:accent4>
        <a:srgbClr val="FF3300"/>
      </a:accent4>
      <a:accent5>
        <a:srgbClr val="000000"/>
      </a:accent5>
      <a:accent6>
        <a:srgbClr val="8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239</Words>
  <Application>Microsoft Office PowerPoint</Application>
  <PresentationFormat>Экран (4:3)</PresentationFormat>
  <Paragraphs>110</Paragraphs>
  <Slides>11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Занавес</vt:lpstr>
      <vt:lpstr>Содержание и формы организации  занятий  по внеурочной деятельности.  Мастер-класс  по общекультурному направлению                Тема: Основы актёрского мастерства. </vt:lpstr>
      <vt:lpstr>Презентация PowerPoint</vt:lpstr>
      <vt:lpstr>Эй-ар-гайд</vt:lpstr>
      <vt:lpstr>Основы актёрского мастерства</vt:lpstr>
      <vt:lpstr>Работа со скороговоркой</vt:lpstr>
      <vt:lpstr>  Упражнение 1</vt:lpstr>
      <vt:lpstr>  Упражнение 2</vt:lpstr>
      <vt:lpstr>  Упражнение 3</vt:lpstr>
      <vt:lpstr>Эй-ар-гайд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формы организации  занятий  по внеурочной деятельности.  Мастер-класс  по общекультурному направлению                Тема: Основы актёрского мастерства. </dc:title>
  <cp:lastModifiedBy>sosnh4_6</cp:lastModifiedBy>
  <cp:revision>27</cp:revision>
  <dcterms:modified xsi:type="dcterms:W3CDTF">2023-02-28T13:30:20Z</dcterms:modified>
</cp:coreProperties>
</file>