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8" r:id="rId10"/>
    <p:sldId id="264" r:id="rId11"/>
    <p:sldId id="269" r:id="rId12"/>
    <p:sldId id="265" r:id="rId13"/>
    <p:sldId id="270" r:id="rId14"/>
    <p:sldId id="266" r:id="rId15"/>
    <p:sldId id="271" r:id="rId16"/>
    <p:sldId id="267" r:id="rId17"/>
    <p:sldId id="272" r:id="rId18"/>
    <p:sldId id="281" r:id="rId19"/>
    <p:sldId id="280" r:id="rId20"/>
    <p:sldId id="279" r:id="rId21"/>
    <p:sldId id="278" r:id="rId22"/>
    <p:sldId id="277" r:id="rId23"/>
    <p:sldId id="276" r:id="rId24"/>
    <p:sldId id="275" r:id="rId25"/>
    <p:sldId id="274" r:id="rId26"/>
    <p:sldId id="273" r:id="rId27"/>
    <p:sldId id="292" r:id="rId28"/>
    <p:sldId id="291" r:id="rId29"/>
    <p:sldId id="290" r:id="rId30"/>
    <p:sldId id="289" r:id="rId31"/>
    <p:sldId id="288" r:id="rId32"/>
    <p:sldId id="287" r:id="rId33"/>
    <p:sldId id="286" r:id="rId34"/>
    <p:sldId id="285" r:id="rId35"/>
    <p:sldId id="284" r:id="rId36"/>
    <p:sldId id="283" r:id="rId37"/>
    <p:sldId id="282" r:id="rId38"/>
    <p:sldId id="296" r:id="rId39"/>
    <p:sldId id="295" r:id="rId40"/>
    <p:sldId id="294" r:id="rId41"/>
    <p:sldId id="293" r:id="rId42"/>
    <p:sldId id="300" r:id="rId43"/>
    <p:sldId id="301" r:id="rId44"/>
    <p:sldId id="302" r:id="rId45"/>
    <p:sldId id="297" r:id="rId46"/>
    <p:sldId id="298" r:id="rId47"/>
    <p:sldId id="299" r:id="rId48"/>
    <p:sldId id="309" r:id="rId49"/>
    <p:sldId id="310" r:id="rId50"/>
    <p:sldId id="311" r:id="rId51"/>
    <p:sldId id="306" r:id="rId52"/>
    <p:sldId id="307" r:id="rId53"/>
    <p:sldId id="308" r:id="rId54"/>
    <p:sldId id="303" r:id="rId55"/>
    <p:sldId id="313" r:id="rId56"/>
    <p:sldId id="314" r:id="rId57"/>
    <p:sldId id="315" r:id="rId58"/>
    <p:sldId id="316" r:id="rId59"/>
    <p:sldId id="312" r:id="rId60"/>
    <p:sldId id="304" r:id="rId61"/>
    <p:sldId id="305" r:id="rId62"/>
    <p:sldId id="322" r:id="rId63"/>
    <p:sldId id="321" r:id="rId64"/>
    <p:sldId id="320" r:id="rId65"/>
    <p:sldId id="319" r:id="rId66"/>
    <p:sldId id="318" r:id="rId67"/>
    <p:sldId id="317" r:id="rId68"/>
    <p:sldId id="335" r:id="rId69"/>
    <p:sldId id="336" r:id="rId70"/>
    <p:sldId id="337" r:id="rId71"/>
    <p:sldId id="338" r:id="rId72"/>
    <p:sldId id="339" r:id="rId73"/>
    <p:sldId id="340" r:id="rId74"/>
    <p:sldId id="329" r:id="rId75"/>
    <p:sldId id="330" r:id="rId76"/>
    <p:sldId id="331" r:id="rId77"/>
    <p:sldId id="332" r:id="rId78"/>
    <p:sldId id="333" r:id="rId79"/>
    <p:sldId id="334" r:id="rId80"/>
    <p:sldId id="323" r:id="rId81"/>
    <p:sldId id="324" r:id="rId82"/>
    <p:sldId id="325" r:id="rId83"/>
    <p:sldId id="326" r:id="rId84"/>
    <p:sldId id="327" r:id="rId85"/>
    <p:sldId id="328" r:id="rId86"/>
    <p:sldId id="341" r:id="rId87"/>
    <p:sldId id="396" r:id="rId88"/>
    <p:sldId id="346" r:id="rId89"/>
    <p:sldId id="345" r:id="rId90"/>
    <p:sldId id="344" r:id="rId91"/>
    <p:sldId id="343" r:id="rId92"/>
    <p:sldId id="342" r:id="rId93"/>
    <p:sldId id="357" r:id="rId94"/>
    <p:sldId id="358" r:id="rId95"/>
    <p:sldId id="359" r:id="rId96"/>
    <p:sldId id="360" r:id="rId97"/>
    <p:sldId id="361" r:id="rId98"/>
    <p:sldId id="352" r:id="rId99"/>
    <p:sldId id="353" r:id="rId100"/>
    <p:sldId id="354" r:id="rId101"/>
    <p:sldId id="355" r:id="rId102"/>
    <p:sldId id="356" r:id="rId103"/>
    <p:sldId id="347" r:id="rId104"/>
    <p:sldId id="348" r:id="rId105"/>
    <p:sldId id="349" r:id="rId106"/>
    <p:sldId id="350" r:id="rId107"/>
    <p:sldId id="372" r:id="rId108"/>
    <p:sldId id="373" r:id="rId109"/>
    <p:sldId id="374" r:id="rId110"/>
    <p:sldId id="375" r:id="rId111"/>
    <p:sldId id="376" r:id="rId112"/>
    <p:sldId id="367" r:id="rId113"/>
    <p:sldId id="368" r:id="rId114"/>
    <p:sldId id="369" r:id="rId115"/>
    <p:sldId id="370" r:id="rId116"/>
    <p:sldId id="371" r:id="rId117"/>
    <p:sldId id="362" r:id="rId118"/>
    <p:sldId id="363" r:id="rId119"/>
    <p:sldId id="364" r:id="rId120"/>
    <p:sldId id="365" r:id="rId121"/>
    <p:sldId id="366" r:id="rId122"/>
    <p:sldId id="351" r:id="rId123"/>
    <p:sldId id="381" r:id="rId124"/>
    <p:sldId id="380" r:id="rId125"/>
    <p:sldId id="379" r:id="rId126"/>
    <p:sldId id="378" r:id="rId127"/>
    <p:sldId id="377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7" r:id="rId1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4B9B5-4B76-42C1-A8C8-C4E49D438BAF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3D4E1-EAE5-4B54-B5CF-8FEF45EFF7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5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D4E1-EAE5-4B54-B5CF-8FEF45EFF7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1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0CABC2-8A9C-4115-A31F-D006BF878944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9546B1-6F70-4A35-A59D-73B32026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CABC2-8A9C-4115-A31F-D006BF878944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546B1-6F70-4A35-A59D-73B32026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80CABC2-8A9C-4115-A31F-D006BF878944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9546B1-6F70-4A35-A59D-73B32026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CABC2-8A9C-4115-A31F-D006BF878944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546B1-6F70-4A35-A59D-73B32026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0CABC2-8A9C-4115-A31F-D006BF878944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59546B1-6F70-4A35-A59D-73B32026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CABC2-8A9C-4115-A31F-D006BF878944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546B1-6F70-4A35-A59D-73B32026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CABC2-8A9C-4115-A31F-D006BF878944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546B1-6F70-4A35-A59D-73B32026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CABC2-8A9C-4115-A31F-D006BF878944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546B1-6F70-4A35-A59D-73B32026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0CABC2-8A9C-4115-A31F-D006BF878944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546B1-6F70-4A35-A59D-73B32026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CABC2-8A9C-4115-A31F-D006BF878944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546B1-6F70-4A35-A59D-73B32026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0CABC2-8A9C-4115-A31F-D006BF878944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546B1-6F70-4A35-A59D-73B32026B3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0CABC2-8A9C-4115-A31F-D006BF878944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59546B1-6F70-4A35-A59D-73B32026B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18.xml"/><Relationship Id="rId18" Type="http://schemas.openxmlformats.org/officeDocument/2006/relationships/slide" Target="slide52.xml"/><Relationship Id="rId26" Type="http://schemas.openxmlformats.org/officeDocument/2006/relationships/slide" Target="slide60.xml"/><Relationship Id="rId3" Type="http://schemas.openxmlformats.org/officeDocument/2006/relationships/slide" Target="slide8.xml"/><Relationship Id="rId21" Type="http://schemas.openxmlformats.org/officeDocument/2006/relationships/slide" Target="slide26.xml"/><Relationship Id="rId7" Type="http://schemas.openxmlformats.org/officeDocument/2006/relationships/slide" Target="slide12.xml"/><Relationship Id="rId12" Type="http://schemas.openxmlformats.org/officeDocument/2006/relationships/slide" Target="slide46.xml"/><Relationship Id="rId17" Type="http://schemas.openxmlformats.org/officeDocument/2006/relationships/slide" Target="slide22.xml"/><Relationship Id="rId25" Type="http://schemas.openxmlformats.org/officeDocument/2006/relationships/slide" Target="slide30.xml"/><Relationship Id="rId2" Type="http://schemas.openxmlformats.org/officeDocument/2006/relationships/notesSlide" Target="../notesSlides/notesSlide1.xml"/><Relationship Id="rId16" Type="http://schemas.openxmlformats.org/officeDocument/2006/relationships/slide" Target="slide50.xml"/><Relationship Id="rId20" Type="http://schemas.openxmlformats.org/officeDocument/2006/relationships/slide" Target="slide54.xml"/><Relationship Id="rId29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16.xml"/><Relationship Id="rId24" Type="http://schemas.openxmlformats.org/officeDocument/2006/relationships/slide" Target="slide58.xml"/><Relationship Id="rId32" Type="http://schemas.openxmlformats.org/officeDocument/2006/relationships/slide" Target="slide66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23" Type="http://schemas.openxmlformats.org/officeDocument/2006/relationships/slide" Target="slide28.xml"/><Relationship Id="rId28" Type="http://schemas.openxmlformats.org/officeDocument/2006/relationships/slide" Target="slide62.xml"/><Relationship Id="rId10" Type="http://schemas.openxmlformats.org/officeDocument/2006/relationships/slide" Target="slide44.xml"/><Relationship Id="rId19" Type="http://schemas.openxmlformats.org/officeDocument/2006/relationships/slide" Target="slide24.xml"/><Relationship Id="rId31" Type="http://schemas.openxmlformats.org/officeDocument/2006/relationships/slide" Target="slide36.xml"/><Relationship Id="rId4" Type="http://schemas.openxmlformats.org/officeDocument/2006/relationships/slide" Target="slide38.xml"/><Relationship Id="rId9" Type="http://schemas.openxmlformats.org/officeDocument/2006/relationships/slide" Target="slide14.xml"/><Relationship Id="rId14" Type="http://schemas.openxmlformats.org/officeDocument/2006/relationships/slide" Target="slide48.xml"/><Relationship Id="rId22" Type="http://schemas.openxmlformats.org/officeDocument/2006/relationships/slide" Target="slide56.xml"/><Relationship Id="rId27" Type="http://schemas.openxmlformats.org/officeDocument/2006/relationships/slide" Target="slide32.xml"/><Relationship Id="rId30" Type="http://schemas.openxmlformats.org/officeDocument/2006/relationships/slide" Target="slide6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4.xml"/><Relationship Id="rId13" Type="http://schemas.openxmlformats.org/officeDocument/2006/relationships/slide" Target="slide108.xml"/><Relationship Id="rId18" Type="http://schemas.openxmlformats.org/officeDocument/2006/relationships/slide" Target="slide84.xml"/><Relationship Id="rId26" Type="http://schemas.openxmlformats.org/officeDocument/2006/relationships/slide" Target="slide92.xml"/><Relationship Id="rId3" Type="http://schemas.openxmlformats.org/officeDocument/2006/relationships/slide" Target="slide98.xml"/><Relationship Id="rId21" Type="http://schemas.openxmlformats.org/officeDocument/2006/relationships/slide" Target="slide116.xml"/><Relationship Id="rId7" Type="http://schemas.openxmlformats.org/officeDocument/2006/relationships/slide" Target="slide102.xml"/><Relationship Id="rId12" Type="http://schemas.openxmlformats.org/officeDocument/2006/relationships/slide" Target="slide78.xml"/><Relationship Id="rId17" Type="http://schemas.openxmlformats.org/officeDocument/2006/relationships/slide" Target="slide112.xml"/><Relationship Id="rId25" Type="http://schemas.openxmlformats.org/officeDocument/2006/relationships/slide" Target="slide120.xml"/><Relationship Id="rId2" Type="http://schemas.openxmlformats.org/officeDocument/2006/relationships/slide" Target="slide68.xml"/><Relationship Id="rId16" Type="http://schemas.openxmlformats.org/officeDocument/2006/relationships/slide" Target="slide82.xml"/><Relationship Id="rId20" Type="http://schemas.openxmlformats.org/officeDocument/2006/relationships/slide" Target="slide86.xml"/><Relationship Id="rId29" Type="http://schemas.openxmlformats.org/officeDocument/2006/relationships/slide" Target="slide1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11" Type="http://schemas.openxmlformats.org/officeDocument/2006/relationships/slide" Target="slide106.xml"/><Relationship Id="rId24" Type="http://schemas.openxmlformats.org/officeDocument/2006/relationships/slide" Target="slide90.xml"/><Relationship Id="rId5" Type="http://schemas.openxmlformats.org/officeDocument/2006/relationships/slide" Target="slide100.xml"/><Relationship Id="rId15" Type="http://schemas.openxmlformats.org/officeDocument/2006/relationships/slide" Target="slide110.xml"/><Relationship Id="rId23" Type="http://schemas.openxmlformats.org/officeDocument/2006/relationships/slide" Target="slide118.xml"/><Relationship Id="rId28" Type="http://schemas.openxmlformats.org/officeDocument/2006/relationships/slide" Target="slide94.xml"/><Relationship Id="rId10" Type="http://schemas.openxmlformats.org/officeDocument/2006/relationships/slide" Target="slide76.xml"/><Relationship Id="rId19" Type="http://schemas.openxmlformats.org/officeDocument/2006/relationships/slide" Target="slide114.xml"/><Relationship Id="rId31" Type="http://schemas.openxmlformats.org/officeDocument/2006/relationships/slide" Target="slide126.xml"/><Relationship Id="rId4" Type="http://schemas.openxmlformats.org/officeDocument/2006/relationships/slide" Target="slide70.xml"/><Relationship Id="rId9" Type="http://schemas.openxmlformats.org/officeDocument/2006/relationships/slide" Target="slide104.xml"/><Relationship Id="rId14" Type="http://schemas.openxmlformats.org/officeDocument/2006/relationships/slide" Target="slide80.xml"/><Relationship Id="rId22" Type="http://schemas.openxmlformats.org/officeDocument/2006/relationships/slide" Target="slide88.xml"/><Relationship Id="rId27" Type="http://schemas.openxmlformats.org/officeDocument/2006/relationships/slide" Target="slide122.xml"/><Relationship Id="rId30" Type="http://schemas.openxmlformats.org/officeDocument/2006/relationships/slide" Target="slide9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0.xml"/><Relationship Id="rId3" Type="http://schemas.openxmlformats.org/officeDocument/2006/relationships/slide" Target="slide130.xml"/><Relationship Id="rId7" Type="http://schemas.openxmlformats.org/officeDocument/2006/relationships/slide" Target="slide138.xml"/><Relationship Id="rId2" Type="http://schemas.openxmlformats.org/officeDocument/2006/relationships/slide" Target="slide1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6.xml"/><Relationship Id="rId5" Type="http://schemas.openxmlformats.org/officeDocument/2006/relationships/slide" Target="slide134.xml"/><Relationship Id="rId4" Type="http://schemas.openxmlformats.org/officeDocument/2006/relationships/slide" Target="slide13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463552"/>
          </a:xfrm>
        </p:spPr>
        <p:txBody>
          <a:bodyPr/>
          <a:lstStyle/>
          <a:p>
            <a:pPr algn="ctr"/>
            <a:r>
              <a:rPr lang="ru-RU" dirty="0" smtClean="0"/>
              <a:t>Своя игра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/>
              <a:t>«Эволюция животных»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7239000" cy="2899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Одноклеточное животное, имеющее оболочку и постоянную форму тела</a:t>
            </a:r>
            <a:endParaRPr lang="ru-RU" sz="4000" dirty="0"/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Как называются сложные глаза насекомых?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315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Фасеточные</a:t>
            </a:r>
            <a:endParaRPr lang="ru-RU" sz="4000" dirty="0"/>
          </a:p>
        </p:txBody>
      </p:sp>
      <p:pic>
        <p:nvPicPr>
          <p:cNvPr id="123906" name="Picture 2" descr="http://macroid.ru/_data/44/3_0087-3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36912"/>
            <a:ext cx="5728215" cy="3816424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Для кого характерно монокулярное зрение?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459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Для птиц</a:t>
            </a:r>
            <a:endParaRPr lang="ru-RU" sz="4000" dirty="0"/>
          </a:p>
        </p:txBody>
      </p:sp>
      <p:pic>
        <p:nvPicPr>
          <p:cNvPr id="132098" name="Picture 2" descr="http://img.garbo.ro/comunitate/photos/7/1/9/59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64904"/>
            <a:ext cx="5070449" cy="3798937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Орган рыб, воспринимающий направление и силу тока воды?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531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Боковая линия</a:t>
            </a:r>
            <a:endParaRPr lang="ru-RU" sz="4000" dirty="0"/>
          </a:p>
        </p:txBody>
      </p:sp>
      <p:pic>
        <p:nvPicPr>
          <p:cNvPr id="130050" name="Picture 2" descr="http://www.ygo.ru/img/o/c1db09bbaaf37b927bedc6e1480290b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92896"/>
            <a:ext cx="5984413" cy="3088730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675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Кто кроме людей различает всю цветовую гамму?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3970784" cy="3043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Высшие обезьяны, птицы</a:t>
            </a:r>
            <a:endParaRPr lang="ru-RU" sz="4000" dirty="0"/>
          </a:p>
        </p:txBody>
      </p:sp>
      <p:pic>
        <p:nvPicPr>
          <p:cNvPr id="106498" name="Picture 2" descr="http://reason.com/assets/mc/dpowell/2011_05/books-2pages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84784"/>
            <a:ext cx="3260942" cy="4867698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2 основных типа размножения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603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Бесполое и половое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07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Инфузория-туфелька</a:t>
            </a:r>
            <a:endParaRPr lang="ru-RU" sz="4000" dirty="0"/>
          </a:p>
        </p:txBody>
      </p:sp>
      <p:pic>
        <p:nvPicPr>
          <p:cNvPr id="4098" name="Picture 2" descr="http://900igr.net/datai/okruzhajuschij-mir/Sposoby-peredvizhenija-zhivotnykh/0006-013-Skhema-dvizhenija-zhgutikov-i-resnich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00808"/>
            <a:ext cx="1866900" cy="4495800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Мужские и женские половые железы?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Семенники и яичники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Гермафродит – это?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Организм, сочетающий мужскую и женскую половую системы одновременно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«Детское» место зародыша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Плацента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Приведите примеры животных, для которых характерно развитие с метаморфозом?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387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Лягушки, жуки, бабочки и т.д.</a:t>
            </a:r>
            <a:endParaRPr lang="ru-RU" sz="4000" dirty="0"/>
          </a:p>
        </p:txBody>
      </p:sp>
      <p:pic>
        <p:nvPicPr>
          <p:cNvPr id="116738" name="Picture 2" descr="http://900igr.net/datai/biologija/Stroenie-nasekomykh/0009-016-TSikl-razvit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5125244" cy="3861017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Способность передавать потомкам свои индивидуальные и видовые признаки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Наследственность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Это плотное неклеточное образование у членистоногих, которое служит им для защиты и выполняет опорную функцию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408712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Выживание наиболее приспособленных?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Естественный отбор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Способность организмов существовать в различных формах, реагируя на изменение окружающей среды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Изменчивость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Расхождение признаков у родственных организмов?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1352" y="1609416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Дивергенция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Самая знаменитая работа Ч. Дарвина?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1352" y="1609416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«О происхождении видов путем естественного отбора…»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А знаете ли вы как определить возраст погибшего в природе позвоночного животного?</a:t>
            </a:r>
            <a:endParaRPr lang="ru-RU" sz="4000" dirty="0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8244408" y="6309320"/>
            <a:ext cx="899592" cy="5486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 кости подсчитать количество колец</a:t>
            </a:r>
            <a:endParaRPr lang="ru-RU" sz="4000" dirty="0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8244408" y="6309320"/>
            <a:ext cx="899592" cy="5486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531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Кутикула</a:t>
            </a:r>
            <a:endParaRPr lang="ru-RU" sz="4000" dirty="0"/>
          </a:p>
        </p:txBody>
      </p:sp>
      <p:pic>
        <p:nvPicPr>
          <p:cNvPr id="3074" name="Picture 2" descr="http://nts.sci-lib.com/pictures/13/10/00029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667500" cy="3267075"/>
          </a:xfrm>
          <a:prstGeom prst="rect">
            <a:avLst/>
          </a:prstGeom>
          <a:noFill/>
        </p:spPr>
      </p:pic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Назовите самую плодовитую рыбу?</a:t>
            </a:r>
            <a:endParaRPr lang="ru-RU" sz="4000" dirty="0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8244408" y="6309320"/>
            <a:ext cx="899592" cy="5486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24352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Рыба-луна</a:t>
            </a:r>
            <a:endParaRPr lang="ru-RU" sz="4000" dirty="0"/>
          </a:p>
        </p:txBody>
      </p:sp>
      <p:pic>
        <p:nvPicPr>
          <p:cNvPr id="141314" name="Picture 2" descr="http://images.nationalgeographic.com/wpf/media-live/photos/000/007/cache/sunfish_729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20888"/>
            <a:ext cx="5130957" cy="3816424"/>
          </a:xfrm>
          <a:prstGeom prst="rect">
            <a:avLst/>
          </a:prstGeom>
          <a:noFill/>
        </p:spPr>
      </p:pic>
      <p:sp>
        <p:nvSpPr>
          <p:cNvPr id="5" name="Управляющая кнопка: в конец 4">
            <a:hlinkClick r:id="" action="ppaction://hlinkshowjump?jump=lastslide" highlightClick="1"/>
          </p:cNvPr>
          <p:cNvSpPr/>
          <p:nvPr/>
        </p:nvSpPr>
        <p:spPr>
          <a:xfrm>
            <a:off x="8244408" y="6309320"/>
            <a:ext cx="899592" cy="5486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Особенность органов размножения птиц?</a:t>
            </a:r>
            <a:endParaRPr lang="ru-RU" sz="4000" dirty="0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8244408" y="6309320"/>
            <a:ext cx="899592" cy="5486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Отсутствие правого яичника у самок</a:t>
            </a:r>
            <a:endParaRPr lang="ru-RU" sz="4000" dirty="0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8244408" y="6309320"/>
            <a:ext cx="899592" cy="5486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Отдел мозга, отвечающий за координацию движений?</a:t>
            </a:r>
            <a:endParaRPr lang="ru-RU" sz="4000" dirty="0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8244408" y="6309320"/>
            <a:ext cx="899592" cy="5486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9024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Мозжечок</a:t>
            </a:r>
            <a:endParaRPr lang="ru-RU" sz="4000" dirty="0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8244408" y="6309320"/>
            <a:ext cx="899592" cy="5486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Сколько камер в сердце имеют земноводные?</a:t>
            </a:r>
            <a:endParaRPr lang="ru-RU" sz="4000" dirty="0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8244408" y="6309320"/>
            <a:ext cx="899592" cy="5486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8244408" y="6309320"/>
            <a:ext cx="899592" cy="5486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 змей ребра не срастаются, благодаря этому змеи способны?</a:t>
            </a:r>
            <a:endParaRPr lang="ru-RU" sz="4000" dirty="0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8244408" y="6309320"/>
            <a:ext cx="899592" cy="5486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Проглатывать добычу намного крупнее себя</a:t>
            </a:r>
            <a:endParaRPr lang="ru-RU" sz="4000" dirty="0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8244408" y="6309320"/>
            <a:ext cx="899592" cy="5486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Производные эпидермиса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408712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 чем отличие вторичной полости тела хордовых по сравнению с кольчатыми червями?</a:t>
            </a:r>
            <a:endParaRPr lang="ru-RU" sz="4000" dirty="0"/>
          </a:p>
        </p:txBody>
      </p:sp>
      <p:sp>
        <p:nvSpPr>
          <p:cNvPr id="5" name="Управляющая кнопка: в конец 4">
            <a:hlinkClick r:id="" action="ppaction://hlinkshowjump?jump=lastslide" highlightClick="1"/>
          </p:cNvPr>
          <p:cNvSpPr/>
          <p:nvPr/>
        </p:nvSpPr>
        <p:spPr>
          <a:xfrm>
            <a:off x="8244408" y="6309320"/>
            <a:ext cx="899592" cy="5486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 хордовых нет полостной жидкости</a:t>
            </a:r>
            <a:endParaRPr lang="ru-RU" sz="4000" dirty="0"/>
          </a:p>
        </p:txBody>
      </p:sp>
      <p:sp>
        <p:nvSpPr>
          <p:cNvPr id="4" name="Управляющая кнопка: в конец 3">
            <a:hlinkClick r:id="" action="ppaction://hlinkshowjump?jump=lastslide" highlightClick="1"/>
          </p:cNvPr>
          <p:cNvSpPr/>
          <p:nvPr/>
        </p:nvSpPr>
        <p:spPr>
          <a:xfrm>
            <a:off x="8244408" y="6309320"/>
            <a:ext cx="899592" cy="54868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348880"/>
            <a:ext cx="820891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внимание!!!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603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Чешуи, перья, когти, ногти, копыта и т.д.</a:t>
            </a:r>
            <a:endParaRPr lang="ru-RU" sz="4000" dirty="0"/>
          </a:p>
        </p:txBody>
      </p:sp>
      <p:pic>
        <p:nvPicPr>
          <p:cNvPr id="2050" name="Picture 2" descr="http://imworld.aufeminin.com/dossiers/D20100511/78252062-2-173102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68960"/>
            <a:ext cx="2462303" cy="3573016"/>
          </a:xfrm>
          <a:prstGeom prst="rect">
            <a:avLst/>
          </a:prstGeom>
          <a:noFill/>
        </p:spPr>
      </p:pic>
      <p:pic>
        <p:nvPicPr>
          <p:cNvPr id="2052" name="Picture 4" descr="http://s017.radikal.ru/i419/1112/dc/110eb28b72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348880"/>
            <a:ext cx="4098327" cy="3076804"/>
          </a:xfrm>
          <a:prstGeom prst="rect">
            <a:avLst/>
          </a:prstGeom>
          <a:noFill/>
        </p:spPr>
      </p:pic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7239000" cy="4178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Назовите самое толстокожее животное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675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Бегемот(толщина кожи около 2,5 см)</a:t>
            </a:r>
            <a:endParaRPr lang="ru-RU" sz="4000" dirty="0"/>
          </a:p>
        </p:txBody>
      </p:sp>
      <p:pic>
        <p:nvPicPr>
          <p:cNvPr id="1026" name="Picture 2" descr="http://3kub.ru/images/gal/max/esk/b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068960"/>
            <a:ext cx="4572769" cy="3431722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Приведите примеры животных имеющих костный скелет?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408712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9416"/>
            <a:ext cx="4824536" cy="4123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Рыбы, земноводные, пресмыкающиеся, птицы, млекопитающие</a:t>
            </a:r>
            <a:endParaRPr lang="ru-RU" sz="4000" dirty="0"/>
          </a:p>
        </p:txBody>
      </p:sp>
      <p:pic>
        <p:nvPicPr>
          <p:cNvPr id="33794" name="Picture 2" descr="http://www.uralgeo.net/fau_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12776"/>
            <a:ext cx="3240360" cy="4608512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2967335"/>
            <a:ext cx="46085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 тур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Чем представлен осевой скелет у ланцетника?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179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Хордой</a:t>
            </a:r>
            <a:endParaRPr lang="ru-RU" sz="4000" dirty="0"/>
          </a:p>
        </p:txBody>
      </p:sp>
      <p:pic>
        <p:nvPicPr>
          <p:cNvPr id="35842" name="Picture 2" descr="http://ru.static.z-dn.net/files/d98/2f69add0c29f78cb1f1483eb63be4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5"/>
            <a:ext cx="6912768" cy="3174480"/>
          </a:xfrm>
          <a:prstGeom prst="rect">
            <a:avLst/>
          </a:prstGeom>
          <a:noFill/>
        </p:spPr>
      </p:pic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Приведите примеры животных, имеющих наружный скелет?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408712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603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Членистоногие (раки, пауки, насекомые)</a:t>
            </a:r>
            <a:endParaRPr lang="ru-RU" sz="4000" dirty="0"/>
          </a:p>
        </p:txBody>
      </p:sp>
      <p:pic>
        <p:nvPicPr>
          <p:cNvPr id="37890" name="Picture 2" descr="http://img1.aqa.ru/35/aqa.ru-20090414150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6952"/>
            <a:ext cx="6036206" cy="3312368"/>
          </a:xfrm>
          <a:prstGeom prst="rect">
            <a:avLst/>
          </a:prstGeom>
          <a:noFill/>
        </p:spPr>
      </p:pic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Сколько отделов имеет позвоночник млекопитающих? Перечислите их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5050904" cy="3979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5(шейный, грудной, поясничный, крестцовый, хвостовой)</a:t>
            </a:r>
            <a:endParaRPr lang="ru-RU" sz="4000" dirty="0"/>
          </a:p>
        </p:txBody>
      </p:sp>
      <p:pic>
        <p:nvPicPr>
          <p:cNvPr id="39938" name="Picture 2" descr="http://900igr.net/datai/biologija/Stroenie-skeleta/0006-005-Otdely-pozvonochn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764704"/>
            <a:ext cx="2383904" cy="5693141"/>
          </a:xfrm>
          <a:prstGeom prst="rect">
            <a:avLst/>
          </a:prstGeom>
          <a:noFill/>
        </p:spPr>
      </p:pic>
      <p:sp>
        <p:nvSpPr>
          <p:cNvPr id="6" name="Управляющая кнопка: в начало 5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Особенность грудной клетки птиц?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315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Наличие выступа-киля</a:t>
            </a:r>
            <a:endParaRPr lang="ru-RU" sz="4000" dirty="0"/>
          </a:p>
        </p:txBody>
      </p:sp>
      <p:pic>
        <p:nvPicPr>
          <p:cNvPr id="41986" name="Picture 2" descr="http://www.mybirds.ru/groups/popug/budgy/upitannost/skelet_kil_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5040560" cy="4104456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Какие животные передвигаются при помощи жгутиков и ресничек?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	Инфузория туфелька, эвглена зеленая, хламидомонада</a:t>
            </a:r>
            <a:endParaRPr lang="ru-RU" sz="4400" dirty="0"/>
          </a:p>
        </p:txBody>
      </p:sp>
      <p:pic>
        <p:nvPicPr>
          <p:cNvPr id="44034" name="Picture 2" descr="http://thelib.ru/books/00/05/49/00054946/ye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17032"/>
            <a:ext cx="3914775" cy="1666875"/>
          </a:xfrm>
          <a:prstGeom prst="rect">
            <a:avLst/>
          </a:prstGeom>
          <a:noFill/>
        </p:spPr>
      </p:pic>
      <p:pic>
        <p:nvPicPr>
          <p:cNvPr id="44036" name="Picture 4" descr="http://rud.exdat.com/pars_docs/tw_refs/602/601547/601547_html_m529a967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3056"/>
            <a:ext cx="2362200" cy="2514600"/>
          </a:xfrm>
          <a:prstGeom prst="rect">
            <a:avLst/>
          </a:prstGeom>
          <a:noFill/>
        </p:spPr>
      </p:pic>
      <p:sp>
        <p:nvSpPr>
          <p:cNvPr id="6" name="Управляющая кнопка: в начало 5">
            <a:hlinkClick r:id="rId4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1" y="188641"/>
          <a:ext cx="7704856" cy="648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7"/>
                <a:gridCol w="963356"/>
                <a:gridCol w="2377410"/>
                <a:gridCol w="1008113"/>
              </a:tblGrid>
              <a:tr h="4103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КАТЕГОРИЯ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БАЛЛ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</a:t>
                      </a:r>
                      <a:endParaRPr lang="ru-RU" dirty="0"/>
                    </a:p>
                  </a:txBody>
                  <a:tcPr/>
                </a:tc>
              </a:tr>
              <a:tr h="404694">
                <a:tc rowSpan="5">
                  <a:txBody>
                    <a:bodyPr/>
                    <a:lstStyle/>
                    <a:p>
                      <a:r>
                        <a:rPr lang="ru-RU" sz="2000" dirty="0" smtClean="0"/>
                        <a:t>ПОКРОВЫ</a:t>
                      </a:r>
                      <a:r>
                        <a:rPr lang="ru-RU" sz="2000" baseline="0" dirty="0" smtClean="0"/>
                        <a:t> ТЕЛА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3" action="ppaction://hlinksldjump"/>
                        </a:rPr>
                        <a:t>10</a:t>
                      </a:r>
                      <a:endParaRPr lang="ru-RU" sz="20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ОРГАНЫ ДЫХАНИЯ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4" action="ppaction://hlinksldjump"/>
                        </a:rPr>
                        <a:t>10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5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6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7" action="ppaction://hlinksldjump"/>
                        </a:rPr>
                        <a:t>30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8" action="ppaction://hlinksldjump"/>
                        </a:rPr>
                        <a:t>30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9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0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1" action="ppaction://hlinksldjump"/>
                        </a:rPr>
                        <a:t>50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2" action="ppaction://hlinksldjump"/>
                        </a:rPr>
                        <a:t>50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rowSpan="5">
                  <a:txBody>
                    <a:bodyPr/>
                    <a:lstStyle/>
                    <a:p>
                      <a:r>
                        <a:rPr lang="ru-RU" sz="2000" dirty="0" smtClean="0"/>
                        <a:t>ОПОРНО-ДВИГАТЕЛЬНАЯ</a:t>
                      </a:r>
                      <a:r>
                        <a:rPr lang="ru-RU" sz="2000" baseline="0" dirty="0" smtClean="0"/>
                        <a:t> СИСТЕМА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3" action="ppaction://hlinksldjump"/>
                        </a:rPr>
                        <a:t>10</a:t>
                      </a:r>
                      <a:endParaRPr lang="ru-RU" sz="20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ОРГАНЫ ПИЩЕВАРЕНИЯ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4" action="ppaction://hlinksldjump"/>
                        </a:rPr>
                        <a:t>10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5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6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7" action="ppaction://hlinksldjump"/>
                        </a:rPr>
                        <a:t>30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8" action="ppaction://hlinksldjump"/>
                        </a:rPr>
                        <a:t>30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9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0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1" action="ppaction://hlinksldjump"/>
                        </a:rPr>
                        <a:t>50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2" action="ppaction://hlinksldjump"/>
                        </a:rPr>
                        <a:t>50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rowSpan="5">
                  <a:txBody>
                    <a:bodyPr/>
                    <a:lstStyle/>
                    <a:p>
                      <a:r>
                        <a:rPr lang="ru-RU" sz="2000" dirty="0" smtClean="0"/>
                        <a:t>СПОСОБЫ ПЕРЕДВИЖЕНИЯ ЖИВОТНЫХ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3" action="ppaction://hlinksldjump"/>
                        </a:rPr>
                        <a:t>10</a:t>
                      </a:r>
                      <a:endParaRPr lang="ru-RU" sz="20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ДОКАЗАТЕЛЬСТВА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4" action="ppaction://hlinksldjump"/>
                        </a:rPr>
                        <a:t>10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5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6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7" action="ppaction://hlinksldjump"/>
                        </a:rPr>
                        <a:t>30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8" action="ppaction://hlinksldjump"/>
                        </a:rPr>
                        <a:t>30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9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30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31" action="ppaction://hlinksldjump"/>
                        </a:rPr>
                        <a:t>50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32" action="ppaction://hlinksldjump"/>
                        </a:rPr>
                        <a:t>50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539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Главная особенность мышечной ткани?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387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Способность к сокращению</a:t>
            </a:r>
            <a:endParaRPr lang="ru-RU" sz="4000" dirty="0"/>
          </a:p>
        </p:txBody>
      </p:sp>
      <p:pic>
        <p:nvPicPr>
          <p:cNvPr id="46082" name="Picture 2" descr="http://img514.imageshack.us/img514/6660/bodybuilding2zq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92896"/>
            <a:ext cx="4762500" cy="3886201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У кого впервые появляются мышцы?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323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У круглых червей</a:t>
            </a:r>
            <a:endParaRPr lang="ru-RU" sz="4000" dirty="0"/>
          </a:p>
        </p:txBody>
      </p:sp>
      <p:pic>
        <p:nvPicPr>
          <p:cNvPr id="48130" name="Picture 2" descr="http://copypast.ru/foto9/1994/10_zhivotnyh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92896"/>
            <a:ext cx="4512501" cy="3384376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323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Какие группы мышц развиты у кольчатых червей?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819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Продольные и поперечные мышцы</a:t>
            </a:r>
            <a:endParaRPr lang="ru-RU" sz="4000" dirty="0"/>
          </a:p>
        </p:txBody>
      </p:sp>
      <p:pic>
        <p:nvPicPr>
          <p:cNvPr id="50178" name="Picture 2" descr="http://www.njflyfishing.com/vBulletin/attachments/f121-new-jersey-fly-fishing-forum/6971d1332867971t-3-24-11-ken-lockwood-gorge-newbie-report-28355-004-64219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068960"/>
            <a:ext cx="4378865" cy="3240360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387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Сколько взмахов в секунду совершает колибри?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819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50-80</a:t>
            </a:r>
            <a:endParaRPr lang="ru-RU" sz="4000" dirty="0"/>
          </a:p>
        </p:txBody>
      </p:sp>
      <p:pic>
        <p:nvPicPr>
          <p:cNvPr id="52226" name="Picture 2" descr="http://www.art-ag.ru/galery.php?preview=6245&amp;size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4138244" cy="4464496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Как осуществляется газообмен у простейших?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459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 Всей поверхностью тела</a:t>
            </a:r>
            <a:endParaRPr lang="ru-RU" sz="4000" dirty="0"/>
          </a:p>
        </p:txBody>
      </p:sp>
      <p:pic>
        <p:nvPicPr>
          <p:cNvPr id="69634" name="Picture 2" descr="http://s49.radikal.ru/i123/1004/9b/33bdf70fec7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3888432" cy="3952439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2967335"/>
            <a:ext cx="28431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 ТУР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	Органы дыхания морских кольчатых червей?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819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Перистые жабры</a:t>
            </a:r>
            <a:endParaRPr lang="ru-RU" sz="4000" dirty="0"/>
          </a:p>
        </p:txBody>
      </p:sp>
      <p:pic>
        <p:nvPicPr>
          <p:cNvPr id="71682" name="Picture 2" descr="http://s013.radikal.ru/i322/1101/25/523f3333af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6096000" cy="4086226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Что представляет собой легкое млекопитающих?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762872" cy="3979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Тонкостенный полый мешок, пронизанный кровеносными сосудами</a:t>
            </a:r>
            <a:endParaRPr lang="ru-RU" sz="4000" dirty="0"/>
          </a:p>
        </p:txBody>
      </p:sp>
      <p:pic>
        <p:nvPicPr>
          <p:cNvPr id="63490" name="Picture 2" descr="http://900igr.net/datai/biologija/Vnutrennee-stroenie-mlekopitajuschikh/0004-004-Dykhatelnaja-sist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916832"/>
            <a:ext cx="3333750" cy="4248151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9024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Для кого характерно «двойное» дыхание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955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Для птиц</a:t>
            </a:r>
            <a:endParaRPr lang="ru-RU" sz="4000" dirty="0"/>
          </a:p>
        </p:txBody>
      </p:sp>
      <p:pic>
        <p:nvPicPr>
          <p:cNvPr id="67586" name="Picture 2" descr="http://dic.academic.ru/pictures/wiki/files/65/Arunachal_bird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276872"/>
            <a:ext cx="3600400" cy="3797152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Хорошую вентиляцию легких у млекопитающих обеспечивает появление этой грудобрюшной мышцы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819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Диафрагма</a:t>
            </a:r>
            <a:endParaRPr lang="ru-RU" sz="4000" dirty="0"/>
          </a:p>
        </p:txBody>
      </p:sp>
      <p:pic>
        <p:nvPicPr>
          <p:cNvPr id="65538" name="Picture 2" descr="http://nkozlov.ru/upload/images/1109/11091115154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88840"/>
            <a:ext cx="3552020" cy="4536504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603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Пищеварение – это?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251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Процесс измельчения, расщепления и всасывания пищи</a:t>
            </a:r>
            <a:endParaRPr lang="ru-RU" sz="4000" dirty="0"/>
          </a:p>
        </p:txBody>
      </p:sp>
      <p:pic>
        <p:nvPicPr>
          <p:cNvPr id="54274" name="Picture 2" descr="http://900igr.net/datai/biologija/Organy-pischevarenija-zhivotnykh/0016-019-Pischevaritelnaja-sistema-mlekopitajuschi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12976"/>
            <a:ext cx="4752528" cy="3096344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1" y="188641"/>
          <a:ext cx="7704856" cy="6480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5977"/>
                <a:gridCol w="963356"/>
                <a:gridCol w="2377410"/>
                <a:gridCol w="1008113"/>
              </a:tblGrid>
              <a:tr h="410315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КАТЕГОРИЯ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БАЛЛ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КАТЕГОРИЯ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БАЛЛ</a:t>
                      </a:r>
                      <a:endParaRPr lang="ru-RU" dirty="0"/>
                    </a:p>
                  </a:txBody>
                  <a:tcPr/>
                </a:tc>
              </a:tr>
              <a:tr h="404694">
                <a:tc rowSpan="5">
                  <a:txBody>
                    <a:bodyPr/>
                    <a:lstStyle/>
                    <a:p>
                      <a:r>
                        <a:rPr lang="ru-RU" sz="2000" dirty="0" smtClean="0"/>
                        <a:t>КРОВЕНОСНАЯ</a:t>
                      </a:r>
                      <a:r>
                        <a:rPr lang="ru-RU" sz="2000" baseline="0" dirty="0" smtClean="0"/>
                        <a:t> СИСТЕМА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" action="ppaction://hlinksldjump"/>
                        </a:rPr>
                        <a:t>10</a:t>
                      </a:r>
                      <a:endParaRPr lang="ru-RU" sz="20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sz="2000" dirty="0" smtClean="0"/>
                        <a:t>ОРГАНЫ</a:t>
                      </a:r>
                      <a:r>
                        <a:rPr lang="ru-RU" sz="2000" baseline="0" dirty="0" smtClean="0"/>
                        <a:t> ЧУВСТВ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3" action="ppaction://hlinksldjump"/>
                        </a:rPr>
                        <a:t>10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4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5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6" action="ppaction://hlinksldjump"/>
                        </a:rPr>
                        <a:t>30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7" action="ppaction://hlinksldjump"/>
                        </a:rPr>
                        <a:t>30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8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9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0" action="ppaction://hlinksldjump"/>
                        </a:rPr>
                        <a:t>50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1" action="ppaction://hlinksldjump"/>
                        </a:rPr>
                        <a:t>50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rowSpan="5">
                  <a:txBody>
                    <a:bodyPr/>
                    <a:lstStyle/>
                    <a:p>
                      <a:r>
                        <a:rPr lang="ru-RU" sz="2000" dirty="0" smtClean="0"/>
                        <a:t>ОРГАНЫ</a:t>
                      </a:r>
                      <a:r>
                        <a:rPr lang="ru-RU" sz="2000" baseline="0" dirty="0" smtClean="0"/>
                        <a:t> ВЫДЕЛЕНИЯ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2" action="ppaction://hlinksldjump"/>
                        </a:rPr>
                        <a:t>10</a:t>
                      </a:r>
                      <a:endParaRPr lang="ru-RU" sz="20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ОРГАНЫ</a:t>
                      </a:r>
                      <a:r>
                        <a:rPr lang="ru-RU" sz="2000" baseline="0" dirty="0" smtClean="0"/>
                        <a:t> РАЗМНОЖЕНИЯ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3" action="ppaction://hlinksldjump"/>
                        </a:rPr>
                        <a:t>10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4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5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6" action="ppaction://hlinksldjump"/>
                        </a:rPr>
                        <a:t>30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7" action="ppaction://hlinksldjump"/>
                        </a:rPr>
                        <a:t>30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8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19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0" action="ppaction://hlinksldjump"/>
                        </a:rPr>
                        <a:t>50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1" action="ppaction://hlinksldjump"/>
                        </a:rPr>
                        <a:t>50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rowSpan="5">
                  <a:txBody>
                    <a:bodyPr/>
                    <a:lstStyle/>
                    <a:p>
                      <a:r>
                        <a:rPr lang="ru-RU" sz="2000" dirty="0" smtClean="0"/>
                        <a:t>НЕРВНАЯ</a:t>
                      </a:r>
                      <a:r>
                        <a:rPr lang="ru-RU" sz="2000" baseline="0" dirty="0" smtClean="0"/>
                        <a:t> СИСТЕМА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2" action="ppaction://hlinksldjump"/>
                        </a:rPr>
                        <a:t>10</a:t>
                      </a:r>
                      <a:endParaRPr lang="ru-RU" sz="20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ПРИЧИНЫ</a:t>
                      </a:r>
                      <a:r>
                        <a:rPr lang="ru-RU" sz="2000" baseline="0" dirty="0" smtClean="0"/>
                        <a:t> ЭВОЛЮЦИИ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3" action="ppaction://hlinksldjump"/>
                        </a:rPr>
                        <a:t>10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4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5" action="ppaction://hlinksldjump"/>
                        </a:rPr>
                        <a:t>20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6" action="ppaction://hlinksldjump"/>
                        </a:rPr>
                        <a:t>30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7" action="ppaction://hlinksldjump"/>
                        </a:rPr>
                        <a:t>30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8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29" action="ppaction://hlinksldjump"/>
                        </a:rPr>
                        <a:t>40</a:t>
                      </a:r>
                      <a:endParaRPr lang="ru-RU" sz="2000" dirty="0"/>
                    </a:p>
                  </a:txBody>
                  <a:tcPr/>
                </a:tc>
              </a:tr>
              <a:tr h="4046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30" action="ppaction://hlinksldjump"/>
                        </a:rPr>
                        <a:t>50</a:t>
                      </a:r>
                      <a:endParaRPr lang="ru-RU" sz="2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hlinkClick r:id="rId31" action="ppaction://hlinksldjump"/>
                        </a:rPr>
                        <a:t>50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Приведите примеры животных, для которых характерно наружное пищеварение?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315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Пауки, морские звезды</a:t>
            </a:r>
            <a:endParaRPr lang="ru-RU" sz="4000" dirty="0"/>
          </a:p>
        </p:txBody>
      </p:sp>
      <p:pic>
        <p:nvPicPr>
          <p:cNvPr id="58370" name="Picture 2" descr="http://image.subscribe.ru/group/uploads/po/pozitiv/image/OTIyZjgt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5321032" cy="3994746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Для кого характерно внутриполостное и внутриклеточное переваривание пищи?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603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Для кишечнополостных</a:t>
            </a:r>
            <a:endParaRPr lang="ru-RU" sz="4000" dirty="0"/>
          </a:p>
        </p:txBody>
      </p:sp>
      <p:pic>
        <p:nvPicPr>
          <p:cNvPr id="56322" name="Picture 2" descr="http://old.college.ru/biology/course/content/chapter5/section2/paragraph2/images/05020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6191250" cy="3810000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Особенность желудка птиц?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675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2 отдела – железистый и мускульный</a:t>
            </a:r>
            <a:endParaRPr lang="ru-RU" sz="4000" dirty="0"/>
          </a:p>
        </p:txBody>
      </p:sp>
      <p:pic>
        <p:nvPicPr>
          <p:cNvPr id="76802" name="Picture 2" descr="http://www.booksite.ru/fulltext/1/001/010/001/2675942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96952"/>
            <a:ext cx="4762500" cy="3009901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Биологические катализаторы, ускоряющие процесс пищеварения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7475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Ферменты</a:t>
            </a:r>
            <a:endParaRPr lang="ru-RU" sz="4000" dirty="0"/>
          </a:p>
        </p:txBody>
      </p:sp>
      <p:pic>
        <p:nvPicPr>
          <p:cNvPr id="74754" name="Picture 2" descr="http://upload.wikimedia.org/wikipedia/commons/e/ed/NADH-3D-vd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88840"/>
            <a:ext cx="3240360" cy="4334941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Это процесс исторического развития организмов от простого к сложному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171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Эволюция</a:t>
            </a:r>
            <a:endParaRPr lang="ru-RU" sz="4000" dirty="0"/>
          </a:p>
        </p:txBody>
      </p:sp>
      <p:pic>
        <p:nvPicPr>
          <p:cNvPr id="72706" name="Picture 2" descr="http://listverse.com/wp-content/uploads/2011/06/article-0-02ec002200000578-483_468x3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5238750" cy="3648076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967335"/>
            <a:ext cx="76320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ФИНАЛЬНЫЙ РАУНД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Наука о древних организмах прошлых геологических эпох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955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Палеонтология</a:t>
            </a:r>
            <a:endParaRPr lang="ru-RU" sz="4000" dirty="0"/>
          </a:p>
        </p:txBody>
      </p:sp>
      <p:pic>
        <p:nvPicPr>
          <p:cNvPr id="59394" name="Picture 2" descr="http://www.megaportal.ru/uploads/posts/2008-12/thumbs/1228290768_ston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4901092" cy="3816424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Историческое развитие организмов?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Филогенез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</a:t>
            </a:r>
            <a:r>
              <a:rPr lang="ru-RU" sz="4000" dirty="0" err="1" smtClean="0"/>
              <a:t>Трехпалость</a:t>
            </a:r>
            <a:r>
              <a:rPr lang="ru-RU" sz="4000" dirty="0" smtClean="0"/>
              <a:t> у современных лошадей это пример …?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459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Атавизм</a:t>
            </a:r>
            <a:endParaRPr lang="ru-RU" sz="4000" dirty="0"/>
          </a:p>
        </p:txBody>
      </p:sp>
      <p:pic>
        <p:nvPicPr>
          <p:cNvPr id="99330" name="Picture 2" descr="http://copypast.ru/uploads/posts/1208285765_image0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28800"/>
            <a:ext cx="3575632" cy="4934373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Кем был сформулирован биогенетический закон?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88424" y="6408712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027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Эрнест Геккель</a:t>
            </a:r>
            <a:endParaRPr lang="ru-RU" sz="4000" dirty="0"/>
          </a:p>
        </p:txBody>
      </p:sp>
      <p:pic>
        <p:nvPicPr>
          <p:cNvPr id="101378" name="Picture 2" descr="http://900igr.net/datai/biologija/Evoljutsija-i-estestvennyj-otbor/0010-002-Vazhnejshimi-argumentami-v-polzu-evoljutsionnoj-teorii-javljaetsja-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348880"/>
            <a:ext cx="3168352" cy="4240442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 У каких животных нет кровеносной системы?</a:t>
            </a:r>
            <a:endParaRPr lang="ru-RU" sz="4000" dirty="0"/>
          </a:p>
        </p:txBody>
      </p:sp>
      <p:pic>
        <p:nvPicPr>
          <p:cNvPr id="18434" name="Picture 2" descr="http://redsea.dive.ru/OBJ_PIC/2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140968"/>
            <a:ext cx="3657600" cy="2743201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603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Простейшие, губки, кишечнополостные</a:t>
            </a:r>
            <a:endParaRPr lang="ru-RU" sz="4000" dirty="0"/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627784" y="548677"/>
          <a:ext cx="3096344" cy="592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</a:tblGrid>
              <a:tr h="846247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2" action="ppaction://hlinksldjump"/>
                        </a:rPr>
                        <a:t>А ЗНАЕТЕ</a:t>
                      </a:r>
                      <a:r>
                        <a:rPr lang="ru-RU" baseline="0" dirty="0" smtClean="0">
                          <a:hlinkClick r:id="rId2" action="ppaction://hlinksldjump"/>
                        </a:rPr>
                        <a:t> ЛИ ВЫ?</a:t>
                      </a:r>
                      <a:endParaRPr lang="ru-RU" dirty="0"/>
                    </a:p>
                  </a:txBody>
                  <a:tcPr/>
                </a:tc>
              </a:tr>
              <a:tr h="846247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" action="ppaction://hlinksldjump"/>
                        </a:rPr>
                        <a:t>САМЫЙ, САМЫЙ…</a:t>
                      </a:r>
                      <a:endParaRPr lang="ru-RU" dirty="0"/>
                    </a:p>
                  </a:txBody>
                  <a:tcPr/>
                </a:tc>
              </a:tr>
              <a:tr h="846247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4" action="ppaction://hlinksldjump"/>
                        </a:rPr>
                        <a:t>ВОСПРОИЗВЕДЕНИЕ</a:t>
                      </a:r>
                      <a:endParaRPr lang="ru-RU" dirty="0"/>
                    </a:p>
                  </a:txBody>
                  <a:tcPr/>
                </a:tc>
              </a:tr>
              <a:tr h="846247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5" action="ppaction://hlinksldjump"/>
                        </a:rPr>
                        <a:t>МОЗГ</a:t>
                      </a:r>
                      <a:endParaRPr lang="ru-RU" dirty="0"/>
                    </a:p>
                  </a:txBody>
                  <a:tcPr/>
                </a:tc>
              </a:tr>
              <a:tr h="846247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6" action="ppaction://hlinksldjump"/>
                        </a:rPr>
                        <a:t>КРОВЬ</a:t>
                      </a:r>
                      <a:endParaRPr lang="ru-RU" dirty="0"/>
                    </a:p>
                  </a:txBody>
                  <a:tcPr/>
                </a:tc>
              </a:tr>
              <a:tr h="846247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7" action="ppaction://hlinksldjump"/>
                        </a:rPr>
                        <a:t>СКЕЛЕТ</a:t>
                      </a:r>
                      <a:endParaRPr lang="ru-RU" dirty="0"/>
                    </a:p>
                  </a:txBody>
                  <a:tcPr/>
                </a:tc>
              </a:tr>
              <a:tr h="846247"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8" action="ppaction://hlinksldjump"/>
                        </a:rPr>
                        <a:t>ПОЛОСТЬ ТЕЛА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459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У кого впервые появляется кровеносная система?</a:t>
            </a:r>
            <a:endParaRPr lang="ru-RU" sz="4000" dirty="0"/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243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У дождевых червей</a:t>
            </a:r>
            <a:endParaRPr lang="ru-RU" sz="4000" dirty="0"/>
          </a:p>
        </p:txBody>
      </p:sp>
      <p:pic>
        <p:nvPicPr>
          <p:cNvPr id="15362" name="Picture 2" descr="http://technabob.com/blog/wp-content/uploads/2009/03/mu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2"/>
            <a:ext cx="4953000" cy="3733800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323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У каких животных незамкнутая кровеносная система?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099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Членистоногие, моллюски</a:t>
            </a:r>
            <a:endParaRPr lang="ru-RU" sz="4000" dirty="0"/>
          </a:p>
        </p:txBody>
      </p:sp>
      <p:pic>
        <p:nvPicPr>
          <p:cNvPr id="13314" name="Picture 2" descr="http://www.stihi.ru/pics/2012/08/19/4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08920"/>
            <a:ext cx="5112568" cy="3672408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603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Из чего состоит кровь?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675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	Плазмы и форменных элементов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819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Почему кровь красная?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243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	Гемоглобин крови содержит железо, которое и придает красную окраску крови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035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Выделение – это?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Процесс удаления ненужных продуктов обмена веществ из организма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7239000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Основная функция покрова тела?</a:t>
            </a:r>
            <a:endParaRPr lang="ru-RU" sz="4000" dirty="0"/>
          </a:p>
        </p:txBody>
      </p:sp>
      <p:sp>
        <p:nvSpPr>
          <p:cNvPr id="7" name="Управляющая кнопка: в начало 6">
            <a:hlinkClick r:id="rId2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Чем представлены органы выделения рыб?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955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Туловищными почками</a:t>
            </a:r>
            <a:endParaRPr lang="ru-RU" sz="4000" dirty="0"/>
          </a:p>
        </p:txBody>
      </p:sp>
      <p:pic>
        <p:nvPicPr>
          <p:cNvPr id="5122" name="Picture 2" descr="http://900igr.net/datai/biologija/Stroenie-zhivykh-organizmov/0016-037-Vnutrennie-organy-ry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52936"/>
            <a:ext cx="6994094" cy="3096344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Почему у птиц нет мочевого пузыря?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603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Связано с полетом</a:t>
            </a:r>
            <a:endParaRPr lang="ru-RU" sz="4000" dirty="0"/>
          </a:p>
        </p:txBody>
      </p:sp>
      <p:pic>
        <p:nvPicPr>
          <p:cNvPr id="3074" name="Picture 2" descr="http://www.webpark.ru/uploads54/101008/Birds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92896"/>
            <a:ext cx="5828477" cy="3327424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Чем представлены органы выделения у насекомых?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819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</a:t>
            </a:r>
            <a:r>
              <a:rPr lang="ru-RU" sz="4000" dirty="0" err="1" smtClean="0"/>
              <a:t>Мальпигиевыми</a:t>
            </a:r>
            <a:r>
              <a:rPr lang="ru-RU" sz="4000" dirty="0" smtClean="0"/>
              <a:t> сосудами</a:t>
            </a:r>
            <a:endParaRPr lang="ru-RU" sz="4000" dirty="0"/>
          </a:p>
        </p:txBody>
      </p:sp>
      <p:pic>
        <p:nvPicPr>
          <p:cNvPr id="1026" name="Picture 2" descr="http://www.modernlib.ru/books/bse/bolshaya_sovetskaya_enciklopediya_vi_3/i009-001-234579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492896"/>
            <a:ext cx="4448175" cy="3810000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Основной конечный продукт, выводимый через систему выделения у млекопитающих?</a:t>
            </a:r>
            <a:endParaRPr lang="ru-RU" sz="4000" dirty="0"/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Мочевина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Способность реагировать не раздражение?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675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Раздражимость</a:t>
            </a:r>
            <a:endParaRPr lang="ru-RU" sz="4000" dirty="0"/>
          </a:p>
        </p:txBody>
      </p:sp>
      <p:pic>
        <p:nvPicPr>
          <p:cNvPr id="134146" name="Picture 2" descr="http://www.megabook.ru/MObjects2/data/pict2004/biology/bio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08920"/>
            <a:ext cx="5210175" cy="3333750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7239000" cy="4754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Защитная</a:t>
            </a:r>
            <a:endParaRPr lang="ru-RU" sz="4000" dirty="0"/>
          </a:p>
        </p:txBody>
      </p:sp>
      <p:pic>
        <p:nvPicPr>
          <p:cNvPr id="5122" name="Picture 2" descr="http://900igr.net/datas/istorija/Rus-i-Orda/0027-027-Vyv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20888"/>
            <a:ext cx="4439543" cy="3329658"/>
          </a:xfrm>
          <a:prstGeom prst="rect">
            <a:avLst/>
          </a:prstGeom>
          <a:noFill/>
        </p:spPr>
      </p:pic>
      <p:sp>
        <p:nvSpPr>
          <p:cNvPr id="7" name="Управляющая кнопка: в начало 6">
            <a:hlinkClick r:id="rId3" action="ppaction://hlinksldjump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У кого впервые появляются нервные клетки?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099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У кишечнополостных</a:t>
            </a:r>
            <a:endParaRPr lang="ru-RU" sz="4000" dirty="0"/>
          </a:p>
        </p:txBody>
      </p:sp>
      <p:pic>
        <p:nvPicPr>
          <p:cNvPr id="136194" name="Picture 2" descr="http://www.graycell.ru/picture/big/gidr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4032448" cy="4032448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Из чего состоит нервная клетка?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5122912" cy="39798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	Из тела(нейрона) и отростков (короткие -дендриты, длинные -аксоны)</a:t>
            </a:r>
            <a:endParaRPr lang="ru-RU" sz="4000" dirty="0"/>
          </a:p>
        </p:txBody>
      </p:sp>
      <p:pic>
        <p:nvPicPr>
          <p:cNvPr id="121858" name="Picture 2" descr="http://old.college.ru/biology/course/content/chapter9/section3/images/te0903003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40768"/>
            <a:ext cx="2381250" cy="4286250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907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Последовательность рефлекторных действий, закрепленных наследственно?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1315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Инстинкт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683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Перечислите отделы головного мозга позвоночных?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4608512" cy="4771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Передний, средний, промежуточный, продолговатый, мозжечок</a:t>
            </a:r>
            <a:endParaRPr lang="ru-RU" sz="4000" dirty="0"/>
          </a:p>
        </p:txBody>
      </p:sp>
      <p:pic>
        <p:nvPicPr>
          <p:cNvPr id="117762" name="Picture 2" descr="http://files.school-collection.edu.ru/dlrstore/0000057d-1000-4ddd-a387-3c0046bc5017/6_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5949" y="1556792"/>
            <a:ext cx="5272635" cy="4896544"/>
          </a:xfrm>
          <a:prstGeom prst="rect">
            <a:avLst/>
          </a:prstGeom>
          <a:noFill/>
        </p:spPr>
      </p:pic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 баллов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Перечислите основные органы чувств?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316416" y="6381328"/>
            <a:ext cx="827584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Правильный 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323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	Равновесие, зрение, слух, обоняние, осязание, хим.чувствительность</a:t>
            </a:r>
            <a:endParaRPr lang="ru-RU" sz="4000" dirty="0"/>
          </a:p>
        </p:txBody>
      </p:sp>
      <p:sp>
        <p:nvSpPr>
          <p:cNvPr id="4" name="Управляющая кнопка: в начало 3">
            <a:hlinkClick r:id="rId2" action="ppaction://hlinksldjump" highlightClick="1"/>
          </p:cNvPr>
          <p:cNvSpPr/>
          <p:nvPr/>
        </p:nvSpPr>
        <p:spPr>
          <a:xfrm>
            <a:off x="8244408" y="6381328"/>
            <a:ext cx="899592" cy="4766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174</TotalTime>
  <Words>478</Words>
  <Application>Microsoft Office PowerPoint</Application>
  <PresentationFormat>Экран (4:3)</PresentationFormat>
  <Paragraphs>355</Paragraphs>
  <Slides>142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142</vt:i4>
      </vt:variant>
    </vt:vector>
  </HeadingPairs>
  <TitlesOfParts>
    <vt:vector size="147" baseType="lpstr">
      <vt:lpstr>Calibri</vt:lpstr>
      <vt:lpstr>Trebuchet MS</vt:lpstr>
      <vt:lpstr>Wingdings</vt:lpstr>
      <vt:lpstr>Wingdings 2</vt:lpstr>
      <vt:lpstr>Изящная</vt:lpstr>
      <vt:lpstr>Своя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10 БАЛЛОВ</vt:lpstr>
      <vt:lpstr>Правильный ответ</vt:lpstr>
      <vt:lpstr>20 БАЛЛОВ</vt:lpstr>
      <vt:lpstr>Правильный ответ</vt:lpstr>
      <vt:lpstr>30 БАЛЛОВ</vt:lpstr>
      <vt:lpstr>Правильный ответ</vt:lpstr>
      <vt:lpstr>40 БАЛЛОВ</vt:lpstr>
      <vt:lpstr>Правильный ответ</vt:lpstr>
      <vt:lpstr>50 БАЛЛОВ</vt:lpstr>
      <vt:lpstr>Правильный ответ</vt:lpstr>
      <vt:lpstr>10 баллов</vt:lpstr>
      <vt:lpstr>Правильный ответ</vt:lpstr>
      <vt:lpstr>20 баллов</vt:lpstr>
      <vt:lpstr>Правильный ответ</vt:lpstr>
      <vt:lpstr>30 баллов</vt:lpstr>
      <vt:lpstr>Правильный ответ</vt:lpstr>
      <vt:lpstr>40 баллов</vt:lpstr>
      <vt:lpstr>Правильный ответ</vt:lpstr>
      <vt:lpstr>50 баллов</vt:lpstr>
      <vt:lpstr>Правильный ответ</vt:lpstr>
      <vt:lpstr>10 баллов</vt:lpstr>
      <vt:lpstr>Правильный ответ</vt:lpstr>
      <vt:lpstr>20 баллов</vt:lpstr>
      <vt:lpstr>Правильный ответ</vt:lpstr>
      <vt:lpstr>30 баллов</vt:lpstr>
      <vt:lpstr>Правильный ответ</vt:lpstr>
      <vt:lpstr>40 баллов</vt:lpstr>
      <vt:lpstr>Правильный ответ</vt:lpstr>
      <vt:lpstr>50 баллов</vt:lpstr>
      <vt:lpstr>Правильный ответ</vt:lpstr>
      <vt:lpstr>10 баллов</vt:lpstr>
      <vt:lpstr>Правильный ответ</vt:lpstr>
      <vt:lpstr>20 баллов</vt:lpstr>
      <vt:lpstr>Правильный ответ</vt:lpstr>
      <vt:lpstr>30 баллов</vt:lpstr>
      <vt:lpstr>Правильный ответ</vt:lpstr>
      <vt:lpstr>40 баллов</vt:lpstr>
      <vt:lpstr>Правильный ответ</vt:lpstr>
      <vt:lpstr>50 баллов</vt:lpstr>
      <vt:lpstr>Правильный ответ</vt:lpstr>
      <vt:lpstr>10 баллов</vt:lpstr>
      <vt:lpstr>Правильный ответ</vt:lpstr>
      <vt:lpstr>20 баллов</vt:lpstr>
      <vt:lpstr>Правильный ответ</vt:lpstr>
      <vt:lpstr>30 баллов</vt:lpstr>
      <vt:lpstr>Правильный ответ</vt:lpstr>
      <vt:lpstr>40 баллов</vt:lpstr>
      <vt:lpstr>Правильный ответ</vt:lpstr>
      <vt:lpstr>50 баллов</vt:lpstr>
      <vt:lpstr>Правильный ответ</vt:lpstr>
      <vt:lpstr>10 баллов</vt:lpstr>
      <vt:lpstr>Правильный ответ</vt:lpstr>
      <vt:lpstr>20 БАЛЛОВ</vt:lpstr>
      <vt:lpstr>ПРАВИЛЬНЫЙ ОТВЕТ</vt:lpstr>
      <vt:lpstr>30 баллов</vt:lpstr>
      <vt:lpstr>Правильный ответ</vt:lpstr>
      <vt:lpstr>40 баллов</vt:lpstr>
      <vt:lpstr>Правильный ответ</vt:lpstr>
      <vt:lpstr>50 баллов</vt:lpstr>
      <vt:lpstr>Правильный ответ</vt:lpstr>
      <vt:lpstr>10 баллов</vt:lpstr>
      <vt:lpstr>Правильный ответ</vt:lpstr>
      <vt:lpstr>20 баллов</vt:lpstr>
      <vt:lpstr>Правильный ответ</vt:lpstr>
      <vt:lpstr>30 баллов</vt:lpstr>
      <vt:lpstr>Правильный ответ</vt:lpstr>
      <vt:lpstr>40 баллов</vt:lpstr>
      <vt:lpstr>Правильный ответ</vt:lpstr>
      <vt:lpstr>50 баллов</vt:lpstr>
      <vt:lpstr>Правильный ответ</vt:lpstr>
      <vt:lpstr>10 баллов</vt:lpstr>
      <vt:lpstr>Правильный ответ</vt:lpstr>
      <vt:lpstr>20 баллов</vt:lpstr>
      <vt:lpstr>Правильный ответ</vt:lpstr>
      <vt:lpstr>30 баллов</vt:lpstr>
      <vt:lpstr>Правильный ответ</vt:lpstr>
      <vt:lpstr>40 баллов</vt:lpstr>
      <vt:lpstr>Правильный ответ</vt:lpstr>
      <vt:lpstr>50 баллов</vt:lpstr>
      <vt:lpstr>Правильный ответ</vt:lpstr>
      <vt:lpstr>10 баллов</vt:lpstr>
      <vt:lpstr>Правильный ответ</vt:lpstr>
      <vt:lpstr>20 баллов</vt:lpstr>
      <vt:lpstr>Правильный ответ</vt:lpstr>
      <vt:lpstr>30 баллов</vt:lpstr>
      <vt:lpstr>Правильный ответ</vt:lpstr>
      <vt:lpstr>40 баллов</vt:lpstr>
      <vt:lpstr>Правильный ответ</vt:lpstr>
      <vt:lpstr>50 баллов</vt:lpstr>
      <vt:lpstr>Правильный ответ</vt:lpstr>
      <vt:lpstr>10 баллов</vt:lpstr>
      <vt:lpstr>Правильный ответ</vt:lpstr>
      <vt:lpstr>20 баллов</vt:lpstr>
      <vt:lpstr>Правильный ответ</vt:lpstr>
      <vt:lpstr>30 баллов</vt:lpstr>
      <vt:lpstr>Правильный ответ</vt:lpstr>
      <vt:lpstr>40 баллов</vt:lpstr>
      <vt:lpstr>Правильный ответ</vt:lpstr>
      <vt:lpstr>50 баллов</vt:lpstr>
      <vt:lpstr>Правильный ответ</vt:lpstr>
      <vt:lpstr>10 баллов</vt:lpstr>
      <vt:lpstr>Правильный ответ</vt:lpstr>
      <vt:lpstr>20 баллов</vt:lpstr>
      <vt:lpstr>Правильный ответ</vt:lpstr>
      <vt:lpstr>30 баллов</vt:lpstr>
      <vt:lpstr>Правильный ответ</vt:lpstr>
      <vt:lpstr>40 баллов</vt:lpstr>
      <vt:lpstr>Правильный ответ</vt:lpstr>
      <vt:lpstr>50 баллов</vt:lpstr>
      <vt:lpstr>Правильный ответ</vt:lpstr>
      <vt:lpstr>10 баллов</vt:lpstr>
      <vt:lpstr>Правильный ответ</vt:lpstr>
      <vt:lpstr>20 баллов</vt:lpstr>
      <vt:lpstr>Правильный ответ</vt:lpstr>
      <vt:lpstr>30 баллов</vt:lpstr>
      <vt:lpstr>Правильный ответ</vt:lpstr>
      <vt:lpstr>40 баллов</vt:lpstr>
      <vt:lpstr>Правильный ответ</vt:lpstr>
      <vt:lpstr>50 баллов</vt:lpstr>
      <vt:lpstr>Правильный ответ</vt:lpstr>
      <vt:lpstr>Презентация PowerPoint</vt:lpstr>
      <vt:lpstr>Правильный ответ</vt:lpstr>
      <vt:lpstr>Презентация PowerPoint</vt:lpstr>
      <vt:lpstr>Правильный ответ</vt:lpstr>
      <vt:lpstr>Презентация PowerPoint</vt:lpstr>
      <vt:lpstr>Правильный ответ</vt:lpstr>
      <vt:lpstr>Презентация PowerPoint</vt:lpstr>
      <vt:lpstr>Правильный ответ</vt:lpstr>
      <vt:lpstr>Презентация PowerPoint</vt:lpstr>
      <vt:lpstr>Правильный ответ</vt:lpstr>
      <vt:lpstr>Презентация PowerPoint</vt:lpstr>
      <vt:lpstr>Правильный ответ</vt:lpstr>
      <vt:lpstr>Презентация PowerPoint</vt:lpstr>
      <vt:lpstr>Правильный ответ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1</dc:creator>
  <cp:lastModifiedBy>Марина Данченко</cp:lastModifiedBy>
  <cp:revision>24</cp:revision>
  <dcterms:created xsi:type="dcterms:W3CDTF">2013-04-15T12:19:07Z</dcterms:created>
  <dcterms:modified xsi:type="dcterms:W3CDTF">2023-08-30T11:40:18Z</dcterms:modified>
</cp:coreProperties>
</file>