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CB9507-1580-8C1C-1675-94819CA2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7874081-AEF1-24E0-A8FB-9B7F0E391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C1CDA0-E5CF-F2C9-64D1-7E65F2BE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C89EFD-5FD0-A85E-0F4F-7535DD9D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A97180-50ED-A02C-E81F-256FE4F4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80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328E63-ECFA-E438-DA7C-B9023CCD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A7E96C-493C-EA5F-7892-D3D2DD31F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E35F69-7ED1-7A39-563B-726490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08C5-2040-0899-37B0-252AC2FF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35119F-0E5C-8CD8-D1CA-07FCB611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22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F0B42B0-2EF3-2995-10E3-5D316AA00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82B7768-0D33-9134-9C17-15E551305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82F0B8-7E1B-83B0-3353-0184DDD8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E84E11-4364-73BF-8620-DC1EEDE3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62FFD8-1101-267F-E1D6-59A9BEE8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20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714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742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69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33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9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24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64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79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E6A16-84CC-7AE5-F26E-86E3685F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F2CF8C-3C31-B7AC-BC89-B5B34D8DF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68B295-E302-4D0F-DA0F-7BF62D55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6E9329-3EF4-EB7F-BD37-FD8667CF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0843EF-5F07-A139-FE25-933FA7D2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75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25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09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5014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40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1729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592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023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28ADBA-4608-7E6A-8FC2-B5718489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C2C61C-50B6-B0BA-7588-3637A36BC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0A10B5-5891-CB73-232B-FBA6DBD7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335D4E-65E5-B4C8-BBE4-7D3F5C72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35AF87-2C41-5CE9-5065-29489DB1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39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5C01CD-B874-B79E-0F8E-B11A0F47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ADA988-8CAE-1AA6-BA97-FB7F2FF4D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698C3C-3369-88A6-46B2-0127D902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519A1D-B39F-B732-DAD3-F75F935D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FEEECD-143A-38C0-A503-1E828EC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1A224E1-BEA5-AB98-610B-074EBF95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93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5FE874-5502-9C48-D39A-1520608B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06383F-6348-4524-9071-F7F238090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08960E-BA8F-61D4-0BEC-CD7300EFE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DE6D21-F479-A5A5-CA25-8D6D5D662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FAAD3F2-3E9A-9BF4-BE86-868EF3110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91DF8A1-8A0E-2731-20B9-411A1712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FDCB518-5EAD-6ECE-9774-9BA8B2DE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3506BF8-8088-E904-B8D4-094213B8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1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B883E0-7713-FA32-65D6-0213FD0F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476E4AE-CABD-ECAA-8957-2E620224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7A7550C-F611-2AC1-2B24-29265377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96F504-82C4-D07D-7FAD-5AF91F0F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6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12ABDC-7D02-7F49-5AA4-AC7D5DB6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FF8BABB-FFA6-B4D4-52FE-BA36AADC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FF5FD4A-22EB-07D5-0E85-D79CD4E0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3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F84A14-D18A-949F-C0E4-1E00612F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0F672E-DB04-83E6-F02D-32BE950A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E1A903-E968-7A7B-BBE5-D963904E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57B78D-BA03-914D-09F9-3D2EF438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C05E0-1874-2172-766C-4F12DA17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A63E8A-129B-3E16-DB80-3674146E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76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970DE-30D6-D514-57F9-73B96569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734C05F-1415-6975-ECDD-B055EDE25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7A33CF2-B945-DC33-BF2B-A64F0C77D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2A186B-14D5-A3A9-BC17-6C8AFF8E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C8DEA3-CDAD-B5B4-038C-73A5EE96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641386-D6E1-DC22-0BAA-923B25AC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2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7BB351-0DA6-24F2-E7B0-C0721871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D88500-BE97-6E18-6E9B-15AE4C63D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073411-7AA2-1190-D37F-C108DA7F5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1ED7C3-76C5-F302-AA3D-D104A0128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3CFD49-8F50-C202-41D0-B7E46B49E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6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E48D7E-6F1D-460D-9AE9-8E4D33B94BBC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BC006A-A3D6-456E-B8B2-A77C10D4D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52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>
            <a:extLst>
              <a:ext uri="{FF2B5EF4-FFF2-40B4-BE49-F238E27FC236}">
                <a16:creationId xmlns="" xmlns:a16="http://schemas.microsoft.com/office/drawing/2014/main" id="{90C134A0-A57F-41E9-F91F-196D1C9B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44" y="3521766"/>
            <a:ext cx="4432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1D9C3F-63FE-E0C5-5CB7-A0F0CAB8A0B2}"/>
              </a:ext>
            </a:extLst>
          </p:cNvPr>
          <p:cNvSpPr txBox="1"/>
          <p:nvPr/>
        </p:nvSpPr>
        <p:spPr>
          <a:xfrm>
            <a:off x="1126435" y="1354303"/>
            <a:ext cx="9435547" cy="174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 нейродинамических</a:t>
            </a:r>
          </a:p>
          <a:p>
            <a:pPr algn="ctr"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компонентов деятельности </a:t>
            </a:r>
          </a:p>
          <a:p>
            <a:pPr algn="ctr"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с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трудностями обучения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18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="" xmlns:a16="http://schemas.microsoft.com/office/drawing/2014/main" id="{1BED683E-99A7-C353-9E16-D0FA36BD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2" y="3923416"/>
            <a:ext cx="3811696" cy="252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>
            <a:extLst>
              <a:ext uri="{FF2B5EF4-FFF2-40B4-BE49-F238E27FC236}">
                <a16:creationId xmlns="" xmlns:a16="http://schemas.microsoft.com/office/drawing/2014/main" id="{E3CD06F6-1C03-2E48-3871-4B1502C8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65" y="3226888"/>
            <a:ext cx="4493914" cy="299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90F898-E46C-31C0-6E46-BE848166DFD8}"/>
              </a:ext>
            </a:extLst>
          </p:cNvPr>
          <p:cNvSpPr txBox="1"/>
          <p:nvPr/>
        </p:nvSpPr>
        <p:spPr>
          <a:xfrm>
            <a:off x="6096000" y="394973"/>
            <a:ext cx="6096000" cy="2936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75"/>
              </a:spcAft>
            </a:pPr>
            <a:r>
              <a:rPr lang="ru-RU" b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Педагоги жалуются на то, что ребенок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l">
              <a:spcAft>
                <a:spcPts val="675"/>
              </a:spcAft>
              <a:buFont typeface="Wingdings" pitchFamily="2" charset="2"/>
              <a:buChar char="v"/>
            </a:pPr>
            <a:r>
              <a:rPr lang="ru-RU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 трудом включается в деятельность;</a:t>
            </a:r>
          </a:p>
          <a:p>
            <a:pPr algn="l">
              <a:spcAft>
                <a:spcPts val="675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занятии вертится, роняет предметы;</a:t>
            </a:r>
          </a:p>
          <a:p>
            <a:pPr algn="l">
              <a:spcAft>
                <a:spcPts val="675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</a:t>
            </a:r>
            <a:r>
              <a:rPr lang="ru-RU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енится;</a:t>
            </a:r>
          </a:p>
          <a:p>
            <a:pPr algn="l">
              <a:spcAft>
                <a:spcPts val="675"/>
              </a:spcAft>
              <a:buFont typeface="Wingdings" pitchFamily="2" charset="2"/>
              <a:buChar char="v"/>
            </a:pPr>
            <a:r>
              <a:rPr lang="ru-RU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быстро перестает воспринимать информацию</a:t>
            </a:r>
          </a:p>
          <a:p>
            <a:pPr>
              <a:spcAft>
                <a:spcPts val="675"/>
              </a:spcAft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отвлекается , мешает другим.</a:t>
            </a:r>
          </a:p>
          <a:p>
            <a:pPr algn="l">
              <a:spcAft>
                <a:spcPts val="675"/>
              </a:spcAft>
              <a:buFont typeface="Wingdings" pitchFamily="2" charset="2"/>
              <a:buChar char="v"/>
            </a:pPr>
            <a:endParaRPr lang="ru-RU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l">
              <a:spcAft>
                <a:spcPts val="675"/>
              </a:spcAft>
            </a:pPr>
            <a:endParaRPr lang="ru-RU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2E505D4E-01EE-2B90-A843-B548C261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03509"/>
            <a:ext cx="4267995" cy="28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288" y="3327095"/>
            <a:ext cx="686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ЛЕНТЯЙ  или НИЗКАЯ  НЕЙРОДИНАМИКА?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vashsport.com/wp-content/uploads/2020/05/beyin-priz-ba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2847" y="4455673"/>
            <a:ext cx="2536846" cy="126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559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>
            <a:extLst>
              <a:ext uri="{FF2B5EF4-FFF2-40B4-BE49-F238E27FC236}">
                <a16:creationId xmlns="" xmlns:a16="http://schemas.microsoft.com/office/drawing/2014/main" id="{A6998914-F59D-FEB4-5FCC-310F4E6DA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23" y="1559501"/>
            <a:ext cx="5122445" cy="285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D844F2-FBB9-4946-EB8C-7A04BA73FE0E}"/>
              </a:ext>
            </a:extLst>
          </p:cNvPr>
          <p:cNvSpPr txBox="1"/>
          <p:nvPr/>
        </p:nvSpPr>
        <p:spPr>
          <a:xfrm>
            <a:off x="1617244" y="525060"/>
            <a:ext cx="870667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нейродинамика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1354" y="4508079"/>
            <a:ext cx="114244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снижению когнитивных способностей: внимания, памяти, понимания прочитанного или написанного;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неустойчивому эмоциональному состоянию, раздражительности;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трудностям в чтении и письме.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E9AB9B-D4C4-FF0B-4819-8E5DA4A3269D}"/>
              </a:ext>
            </a:extLst>
          </p:cNvPr>
          <p:cNvSpPr txBox="1"/>
          <p:nvPr/>
        </p:nvSpPr>
        <p:spPr>
          <a:xfrm>
            <a:off x="275422" y="907654"/>
            <a:ext cx="10146535" cy="712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ейродинамика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это особенности протекания процессов возбуждения 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торможения </a:t>
            </a:r>
          </a:p>
          <a:p>
            <a:pPr algn="l" fontAlgn="base"/>
            <a:r>
              <a:rPr lang="ru-RU" sz="2000" b="1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нервной системе человека, а также соблюдение их баланса. 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l" fontAlgn="base"/>
            <a:endParaRPr lang="ru-RU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800" dirty="0" smtClean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800" dirty="0" smtClean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800" dirty="0" smtClean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800" dirty="0" smtClean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 smtClean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Неправильно сформированная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нейродинамика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приводит к :</a:t>
            </a:r>
          </a:p>
          <a:p>
            <a:pPr algn="l" fontAlgn="base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endParaRPr lang="ru-RU" sz="1800" b="1" dirty="0">
              <a:solidFill>
                <a:srgbClr val="00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1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fontAlgn="base"/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fontAlgn="base"/>
            <a:endParaRPr lang="ru-RU" sz="11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1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1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endParaRPr lang="ru-RU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www.seekpng.com/png/full/7-78120_human-brain-drawing-public-domain-human-brain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344" y="2027102"/>
            <a:ext cx="2254157" cy="191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040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2656" y="246650"/>
            <a:ext cx="10476089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нейродинамических компонентов может проявляться следующим образом: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-снижение и неравномерностью работоспособности;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-повышенная отвлекаемостью и неустойчивость внимания;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-нестабильность показателей продуктивной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вхождения в задание, быстрая истощаемость, сниженный темп;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-трудности поддержания оптимальной позы;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-трудности сосредоточения на занятии, усвоения материала, завершения начатого;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-нужна поддержка взрослого: читай, пиши, делай;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письменных работах ошибки в оформлении, написании ответов, грязь, «глупые разнородные ошибки»;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-недостаточная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пространственных представлений, тенденция к левостороннему игнорированию (большой отступ слева при письме в тетрадях);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-снижение памяти;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-долго  выполняет домашние задания ,при этом мало, что успевают сделать;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нуждается в привлечении взрослых для его выполнения;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-речевые нарушения (дизартрия);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-сужение полей зрения;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-недостаточная моторика;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чувствительность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погодным явлениям;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неуравновешенность.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="" xmlns:a16="http://schemas.microsoft.com/office/drawing/2014/main" id="{98D0961E-DA63-5316-3D5C-102FEB86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08" y="3795046"/>
            <a:ext cx="3260994" cy="260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6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61861" y="20970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Трудности в письме и чтении: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причиной может быть несформированная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нейродинамика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8810" y="1228528"/>
            <a:ext cx="7976211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-плохо читает, низкая скорость чтения;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слова и даже предложения справа налево,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цифры и буквы пишет устойчиво снизу вверх;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-переставляет буквы и слоги местами в чтении и при письме;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успевает за темпом чтения и письма в классе;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-часто совершает ошибки, пропускает буквы;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-резкие колебания темпа и успешности письма на протяжении занятия;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колебания нажима, высоты и наклона букв на письме, несоразмерность интервалов;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-очень низкие темпы улучшения техники чтения;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-нет понимания прочитанного;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только надо читать, сразу жалобы на головную боль.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305losh\Downloads\IMG_20231030_120731.jpg"/>
          <p:cNvPicPr>
            <a:picLocks noChangeAspect="1" noChangeArrowheads="1"/>
          </p:cNvPicPr>
          <p:nvPr/>
        </p:nvPicPr>
        <p:blipFill>
          <a:blip r:embed="rId2" cstate="print"/>
          <a:srcRect l="2239" t="12754" r="1010" b="57327"/>
          <a:stretch>
            <a:fillRect/>
          </a:stretch>
        </p:blipFill>
        <p:spPr bwMode="auto">
          <a:xfrm>
            <a:off x="8064346" y="3955055"/>
            <a:ext cx="3874265" cy="1597446"/>
          </a:xfrm>
          <a:prstGeom prst="rect">
            <a:avLst/>
          </a:prstGeom>
          <a:noFill/>
        </p:spPr>
      </p:pic>
      <p:pic>
        <p:nvPicPr>
          <p:cNvPr id="7" name="Picture 6" descr="C:\Users\305losh\Downloads\IMG_20231030_152113.jpg"/>
          <p:cNvPicPr>
            <a:picLocks noChangeAspect="1" noChangeArrowheads="1"/>
          </p:cNvPicPr>
          <p:nvPr/>
        </p:nvPicPr>
        <p:blipFill>
          <a:blip r:embed="rId3" cstate="print"/>
          <a:srcRect t="38302" r="-3192" b="36196"/>
          <a:stretch>
            <a:fillRect/>
          </a:stretch>
        </p:blipFill>
        <p:spPr bwMode="auto">
          <a:xfrm>
            <a:off x="5086561" y="5274847"/>
            <a:ext cx="4208003" cy="1386554"/>
          </a:xfrm>
          <a:prstGeom prst="rect">
            <a:avLst/>
          </a:prstGeom>
          <a:noFill/>
        </p:spPr>
      </p:pic>
      <p:pic>
        <p:nvPicPr>
          <p:cNvPr id="8" name="Picture 2" descr="C:\Users\305losh\Downloads\IMG_20231030_121650.jpg"/>
          <p:cNvPicPr>
            <a:picLocks noChangeAspect="1" noChangeArrowheads="1"/>
          </p:cNvPicPr>
          <p:nvPr/>
        </p:nvPicPr>
        <p:blipFill>
          <a:blip r:embed="rId4" cstate="print"/>
          <a:srcRect l="25400" t="8490" r="44930" b="13399"/>
          <a:stretch>
            <a:fillRect/>
          </a:stretch>
        </p:blipFill>
        <p:spPr bwMode="auto">
          <a:xfrm rot="5400000">
            <a:off x="9020463" y="890016"/>
            <a:ext cx="1972020" cy="3893656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B4A980C2-2B47-C418-4050-1E5126CA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10" r="-956" b="20521"/>
          <a:stretch>
            <a:fillRect/>
          </a:stretch>
        </p:blipFill>
        <p:spPr bwMode="auto">
          <a:xfrm>
            <a:off x="1271060" y="5389181"/>
            <a:ext cx="3719581" cy="1226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305losh\Downloads\IMG_20231030_121728.jpg"/>
          <p:cNvPicPr>
            <a:picLocks noChangeAspect="1" noChangeArrowheads="1"/>
          </p:cNvPicPr>
          <p:nvPr/>
        </p:nvPicPr>
        <p:blipFill>
          <a:blip r:embed="rId6" cstate="print"/>
          <a:srcRect l="3164" t="11027" r="66596" b="4002"/>
          <a:stretch>
            <a:fillRect/>
          </a:stretch>
        </p:blipFill>
        <p:spPr bwMode="auto">
          <a:xfrm rot="5400000">
            <a:off x="9722000" y="-461408"/>
            <a:ext cx="1421948" cy="299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872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of.club/uploads/posts/2022-04/1649964075_33-kartinkof-club-p-mozg-kartinki-prikolnie-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100" y="5189367"/>
            <a:ext cx="2522864" cy="1263451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0505" y="1053811"/>
            <a:ext cx="91230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урока полезны дыхательные упражнения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любые активные движения, которые стимулируют дыхательные функции.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42371" y="497024"/>
            <a:ext cx="10873648" cy="630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помочь ребенку со сниженной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нейродинамикой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преодолеть трудности в обучении?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9488" y="1824642"/>
            <a:ext cx="708384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еплохо начать работу с упражнений,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собирающих,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структурирующих контур тела, например приседания.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08472" y="2562773"/>
            <a:ext cx="83838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середине урока дать игру на внимание с элементами движения (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лучше, если это будут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прыжки, упражнения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хлопками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41522" y="4292421"/>
            <a:ext cx="6136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чтением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дать инструкцию : «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орошо вдохни и читай громко».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41524" y="3323283"/>
            <a:ext cx="63236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ложится на парту, дать возможность работать,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тоя за специальной партой (конторкой), вызывать к доске.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7">
            <a:extLst>
              <a:ext uri="{FF2B5EF4-FFF2-40B4-BE49-F238E27FC236}">
                <a16:creationId xmlns="" xmlns:a16="http://schemas.microsoft.com/office/drawing/2014/main" id="{6A0821F3-2C96-287F-95F1-F87339B18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65" t="-1" r="23302" b="2281"/>
          <a:stretch/>
        </p:blipFill>
        <p:spPr bwMode="auto">
          <a:xfrm>
            <a:off x="6951644" y="3386808"/>
            <a:ext cx="2281295" cy="30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305losh\Downloads\IMG_20231025_085335.jpg"/>
          <p:cNvPicPr>
            <a:picLocks noChangeAspect="1" noChangeArrowheads="1"/>
          </p:cNvPicPr>
          <p:nvPr/>
        </p:nvPicPr>
        <p:blipFill>
          <a:blip r:embed="rId4" cstate="print"/>
          <a:srcRect t="24818" r="2190"/>
          <a:stretch>
            <a:fillRect/>
          </a:stretch>
        </p:blipFill>
        <p:spPr bwMode="auto">
          <a:xfrm>
            <a:off x="9452473" y="1806766"/>
            <a:ext cx="2214390" cy="2269475"/>
          </a:xfrm>
          <a:prstGeom prst="rect">
            <a:avLst/>
          </a:prstGeom>
          <a:noFill/>
        </p:spPr>
      </p:pic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DB59EA03-4EB2-FB8B-A957-014069A4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61" y="4594379"/>
            <a:ext cx="1905918" cy="19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908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465</Words>
  <Application>Microsoft Office PowerPoint</Application>
  <PresentationFormat>Произвольный</PresentationFormat>
  <Paragraphs>79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Москалёв</dc:creator>
  <cp:lastModifiedBy> </cp:lastModifiedBy>
  <cp:revision>11</cp:revision>
  <dcterms:created xsi:type="dcterms:W3CDTF">2023-10-29T20:46:55Z</dcterms:created>
  <dcterms:modified xsi:type="dcterms:W3CDTF">2023-11-28T07:33:09Z</dcterms:modified>
</cp:coreProperties>
</file>