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671" r:id="rId2"/>
    <p:sldId id="699" r:id="rId3"/>
    <p:sldId id="687" r:id="rId4"/>
    <p:sldId id="688" r:id="rId5"/>
    <p:sldId id="689" r:id="rId6"/>
    <p:sldId id="259" r:id="rId7"/>
    <p:sldId id="700" r:id="rId8"/>
    <p:sldId id="690" r:id="rId9"/>
    <p:sldId id="697" r:id="rId10"/>
    <p:sldId id="376" r:id="rId11"/>
    <p:sldId id="701" r:id="rId12"/>
    <p:sldId id="389" r:id="rId13"/>
    <p:sldId id="683" r:id="rId14"/>
    <p:sldId id="693" r:id="rId15"/>
    <p:sldId id="702" r:id="rId16"/>
    <p:sldId id="691" r:id="rId17"/>
    <p:sldId id="692" r:id="rId18"/>
    <p:sldId id="696" r:id="rId19"/>
    <p:sldId id="695" r:id="rId20"/>
    <p:sldId id="694" r:id="rId21"/>
    <p:sldId id="698" r:id="rId22"/>
  </p:sldIdLst>
  <p:sldSz cx="20104100" cy="11309350"/>
  <p:notesSz cx="20104100" cy="113093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B4B8F"/>
    <a:srgbClr val="4481C3"/>
    <a:srgbClr val="A1B4D5"/>
    <a:srgbClr val="7293C1"/>
    <a:srgbClr val="4774A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659"/>
    <p:restoredTop sz="91458"/>
  </p:normalViewPr>
  <p:slideViewPr>
    <p:cSldViewPr>
      <p:cViewPr varScale="1">
        <p:scale>
          <a:sx n="40" d="100"/>
          <a:sy n="40" d="100"/>
        </p:scale>
        <p:origin x="-972" y="-120"/>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DF9CABC-FA2E-1641-9610-0247F98FAFD9}" type="datetimeFigureOut">
              <a:rPr lang="ru-RU" smtClean="0"/>
              <a:pPr/>
              <a:t>15.03.2022</a:t>
            </a:fld>
            <a:endParaRPr lang="ru-RU"/>
          </a:p>
        </p:txBody>
      </p:sp>
      <p:sp>
        <p:nvSpPr>
          <p:cNvPr id="4" name="Образ слайда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7978C76-D27A-FA4D-BE28-96E497C57894}" type="slidenum">
              <a:rPr lang="ru-RU" smtClean="0"/>
              <a:pPr/>
              <a:t>‹#›</a:t>
            </a:fld>
            <a:endParaRPr lang="ru-RU"/>
          </a:p>
        </p:txBody>
      </p:sp>
    </p:spTree>
    <p:extLst>
      <p:ext uri="{BB962C8B-B14F-4D97-AF65-F5344CB8AC3E}">
        <p14:creationId xmlns:p14="http://schemas.microsoft.com/office/powerpoint/2010/main" xmlns="" val="3610782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6" name="bk object 16"/>
          <p:cNvSpPr/>
          <p:nvPr userDrawn="1"/>
        </p:nvSpPr>
        <p:spPr>
          <a:xfrm>
            <a:off x="0" y="0"/>
            <a:ext cx="20104100" cy="11308556"/>
          </a:xfrm>
          <a:prstGeom prst="rect">
            <a:avLst/>
          </a:prstGeom>
          <a:gradFill>
            <a:gsLst>
              <a:gs pos="0">
                <a:srgbClr val="4481C3"/>
              </a:gs>
              <a:gs pos="100000">
                <a:srgbClr val="1B4B8F"/>
              </a:gs>
              <a:gs pos="50000">
                <a:srgbClr val="1B4B8F"/>
              </a:gs>
            </a:gsLst>
            <a:path path="circle">
              <a:fillToRect l="100000" t="100000"/>
            </a:path>
          </a:gradFill>
        </p:spPr>
        <p:txBody>
          <a:bodyPr wrap="square" lIns="0" tIns="0" rIns="0" bIns="0" rtlCol="0"/>
          <a:lstStyle/>
          <a:p>
            <a:endParaRPr dirty="0"/>
          </a:p>
        </p:txBody>
      </p:sp>
      <p:sp>
        <p:nvSpPr>
          <p:cNvPr id="72" name="object 24">
            <a:extLst>
              <a:ext uri="{FF2B5EF4-FFF2-40B4-BE49-F238E27FC236}">
                <a16:creationId xmlns:a16="http://schemas.microsoft.com/office/drawing/2014/main" xmlns="" id="{3C40080C-A2E8-E24B-A55C-BDB320C4995F}"/>
              </a:ext>
            </a:extLst>
          </p:cNvPr>
          <p:cNvSpPr/>
          <p:nvPr userDrawn="1"/>
        </p:nvSpPr>
        <p:spPr>
          <a:xfrm>
            <a:off x="17549272" y="2219341"/>
            <a:ext cx="2555240" cy="2174875"/>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endParaRPr/>
          </a:p>
        </p:txBody>
      </p:sp>
      <p:sp>
        <p:nvSpPr>
          <p:cNvPr id="73" name="object 25">
            <a:extLst>
              <a:ext uri="{FF2B5EF4-FFF2-40B4-BE49-F238E27FC236}">
                <a16:creationId xmlns:a16="http://schemas.microsoft.com/office/drawing/2014/main" xmlns="" id="{D2039775-8F0C-A04E-AB44-9B492E1A2280}"/>
              </a:ext>
            </a:extLst>
          </p:cNvPr>
          <p:cNvSpPr/>
          <p:nvPr userDrawn="1"/>
        </p:nvSpPr>
        <p:spPr>
          <a:xfrm>
            <a:off x="15316003" y="0"/>
            <a:ext cx="4788535" cy="1661795"/>
          </a:xfrm>
          <a:custGeom>
            <a:avLst/>
            <a:gdLst/>
            <a:ahLst/>
            <a:cxnLst/>
            <a:rect l="l" t="t" r="r" b="b"/>
            <a:pathLst>
              <a:path w="4788534" h="1661795">
                <a:moveTo>
                  <a:pt x="4788095" y="0"/>
                </a:moveTo>
                <a:lnTo>
                  <a:pt x="0" y="0"/>
                </a:lnTo>
                <a:lnTo>
                  <a:pt x="994286" y="1661613"/>
                </a:lnTo>
                <a:lnTo>
                  <a:pt x="4788095" y="1661613"/>
                </a:lnTo>
                <a:lnTo>
                  <a:pt x="4788095" y="0"/>
                </a:lnTo>
                <a:close/>
              </a:path>
            </a:pathLst>
          </a:custGeom>
          <a:solidFill>
            <a:srgbClr val="C8D9EA"/>
          </a:solidFill>
        </p:spPr>
        <p:txBody>
          <a:bodyPr wrap="square" lIns="0" tIns="0" rIns="0" bIns="0" rtlCol="0"/>
          <a:lstStyle/>
          <a:p>
            <a:endParaRPr/>
          </a:p>
        </p:txBody>
      </p:sp>
      <p:sp>
        <p:nvSpPr>
          <p:cNvPr id="74" name="object 26">
            <a:extLst>
              <a:ext uri="{FF2B5EF4-FFF2-40B4-BE49-F238E27FC236}">
                <a16:creationId xmlns:a16="http://schemas.microsoft.com/office/drawing/2014/main" xmlns="" id="{EDA2E588-BF2D-A34F-9CCA-CB4CEFA52324}"/>
              </a:ext>
            </a:extLst>
          </p:cNvPr>
          <p:cNvSpPr/>
          <p:nvPr userDrawn="1"/>
        </p:nvSpPr>
        <p:spPr>
          <a:xfrm>
            <a:off x="15541770" y="287717"/>
            <a:ext cx="4562475" cy="2748280"/>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chemeClr val="bg1"/>
          </a:solidFill>
        </p:spPr>
        <p:txBody>
          <a:bodyPr wrap="square" lIns="0" tIns="0" rIns="0" bIns="0" rtlCol="0"/>
          <a:lstStyle/>
          <a:p>
            <a:endParaRPr dirty="0"/>
          </a:p>
        </p:txBody>
      </p:sp>
      <p:pic>
        <p:nvPicPr>
          <p:cNvPr id="6" name="Рисунок 5">
            <a:extLst>
              <a:ext uri="{FF2B5EF4-FFF2-40B4-BE49-F238E27FC236}">
                <a16:creationId xmlns:a16="http://schemas.microsoft.com/office/drawing/2014/main" xmlns="" id="{12CBE15F-911E-CD4F-8CA3-D6A69F919117}"/>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46050" y="320675"/>
            <a:ext cx="4562475" cy="2077381"/>
          </a:xfrm>
          <a:prstGeom prst="rect">
            <a:avLst/>
          </a:prstGeom>
        </p:spPr>
      </p:pic>
      <p:sp>
        <p:nvSpPr>
          <p:cNvPr id="77" name="Holder 4">
            <a:extLst>
              <a:ext uri="{FF2B5EF4-FFF2-40B4-BE49-F238E27FC236}">
                <a16:creationId xmlns:a16="http://schemas.microsoft.com/office/drawing/2014/main" xmlns="" id="{56CECEAB-B4F1-874B-B6CA-441FC116B3EC}"/>
              </a:ext>
            </a:extLst>
          </p:cNvPr>
          <p:cNvSpPr>
            <a:spLocks noGrp="1"/>
          </p:cNvSpPr>
          <p:nvPr>
            <p:ph type="sldNum" sz="quarter" idx="7"/>
          </p:nvPr>
        </p:nvSpPr>
        <p:spPr>
          <a:xfrm>
            <a:off x="18434050" y="10539468"/>
            <a:ext cx="1219200" cy="602729"/>
          </a:xfrm>
          <a:prstGeom prst="rect">
            <a:avLst/>
          </a:prstGeom>
        </p:spPr>
        <p:txBody>
          <a:bodyPr lIns="0" tIns="0" rIns="0" bIns="0"/>
          <a:lstStyle>
            <a:lvl1pPr algn="ctr">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25400">
              <a:lnSpc>
                <a:spcPts val="4725"/>
              </a:lnSpc>
            </a:pPr>
            <a:fld id="{81D60167-4931-47E6-BA6A-407CBD079E47}" type="slidenum">
              <a:rPr lang="ru-RU" spc="10" smtClean="0"/>
              <a:pPr marL="25400">
                <a:lnSpc>
                  <a:spcPts val="4725"/>
                </a:lnSpc>
              </a:pPr>
              <a:t>‹#›</a:t>
            </a:fld>
            <a:endParaRPr lang="ru-RU" spc="10" dirty="0"/>
          </a:p>
        </p:txBody>
      </p:sp>
      <p:sp>
        <p:nvSpPr>
          <p:cNvPr id="78" name="Holder 2">
            <a:extLst>
              <a:ext uri="{FF2B5EF4-FFF2-40B4-BE49-F238E27FC236}">
                <a16:creationId xmlns:a16="http://schemas.microsoft.com/office/drawing/2014/main" xmlns="" id="{B72D8E52-C816-DE4C-ADA8-26220F474B69}"/>
              </a:ext>
            </a:extLst>
          </p:cNvPr>
          <p:cNvSpPr>
            <a:spLocks noGrp="1"/>
          </p:cNvSpPr>
          <p:nvPr>
            <p:ph type="ctrTitle"/>
          </p:nvPr>
        </p:nvSpPr>
        <p:spPr>
          <a:xfrm>
            <a:off x="596900" y="5883276"/>
            <a:ext cx="19056350" cy="3206734"/>
          </a:xfrm>
          <a:prstGeom prst="rect">
            <a:avLst/>
          </a:prstGeom>
        </p:spPr>
        <p:txBody>
          <a:bodyPr wrap="square" lIns="0" tIns="0" rIns="0" bIns="0">
            <a:noAutofit/>
          </a:bodyPr>
          <a:lstStyle>
            <a:lvl1pPr>
              <a:defRPr sz="9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79" name="Holder 3">
            <a:extLst>
              <a:ext uri="{FF2B5EF4-FFF2-40B4-BE49-F238E27FC236}">
                <a16:creationId xmlns:a16="http://schemas.microsoft.com/office/drawing/2014/main" xmlns="" id="{BAEA5225-D587-4F41-B6C1-F8EF7200DA27}"/>
              </a:ext>
            </a:extLst>
          </p:cNvPr>
          <p:cNvSpPr>
            <a:spLocks noGrp="1"/>
          </p:cNvSpPr>
          <p:nvPr>
            <p:ph type="subTitle" idx="4"/>
          </p:nvPr>
        </p:nvSpPr>
        <p:spPr>
          <a:xfrm>
            <a:off x="527050" y="9464675"/>
            <a:ext cx="15468600" cy="1452357"/>
          </a:xfrm>
          <a:prstGeom prst="rect">
            <a:avLst/>
          </a:prstGeom>
        </p:spPr>
        <p:txBody>
          <a:bodyPr wrap="square" lIns="0" tIns="0" rIns="0" bIns="0">
            <a:noAutofit/>
          </a:bodyPr>
          <a:lstStyle>
            <a:lvl1pPr>
              <a:defRPr sz="4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12" name="TextBox 11">
            <a:extLst>
              <a:ext uri="{FF2B5EF4-FFF2-40B4-BE49-F238E27FC236}">
                <a16:creationId xmlns:a16="http://schemas.microsoft.com/office/drawing/2014/main" xmlns="" id="{E813ED54-35E2-864A-9869-D3395FD5E96F}"/>
              </a:ext>
            </a:extLst>
          </p:cNvPr>
          <p:cNvSpPr txBox="1"/>
          <p:nvPr userDrawn="1"/>
        </p:nvSpPr>
        <p:spPr>
          <a:xfrm>
            <a:off x="4317829" y="942038"/>
            <a:ext cx="11280482" cy="1446550"/>
          </a:xfrm>
          <a:prstGeom prst="rect">
            <a:avLst/>
          </a:prstGeom>
          <a:noFill/>
        </p:spPr>
        <p:txBody>
          <a:bodyPr wrap="square" rtlCol="0">
            <a:spAutoFit/>
          </a:bodyPr>
          <a:lstStyle/>
          <a:p>
            <a:pPr algn="ctr"/>
            <a:r>
              <a:rPr lang="ru-RU" sz="4400" b="1" i="0" dirty="0">
                <a:solidFill>
                  <a:schemeClr val="bg1"/>
                </a:solidFill>
                <a:latin typeface="Trebuchet MS" panose="020B0703020202090204" pitchFamily="34" charset="0"/>
                <a:ea typeface="Brush Script MT" panose="03060802040406070304" pitchFamily="66" charset="-122"/>
                <a:cs typeface="Brush Script MT" panose="03060802040406070304" pitchFamily="66" charset="-122"/>
              </a:rPr>
              <a:t>Научно-практическая конференция </a:t>
            </a:r>
            <a:br>
              <a:rPr lang="ru-RU" sz="4400" b="1" i="0" dirty="0">
                <a:solidFill>
                  <a:schemeClr val="bg1"/>
                </a:solidFill>
                <a:latin typeface="Trebuchet MS" panose="020B0703020202090204" pitchFamily="34" charset="0"/>
                <a:ea typeface="Brush Script MT" panose="03060802040406070304" pitchFamily="66" charset="-122"/>
                <a:cs typeface="Brush Script MT" panose="03060802040406070304" pitchFamily="66" charset="-122"/>
              </a:rPr>
            </a:br>
            <a:r>
              <a:rPr lang="ru-RU" sz="4400" b="1" i="0" dirty="0">
                <a:solidFill>
                  <a:schemeClr val="bg1"/>
                </a:solidFill>
                <a:latin typeface="Trebuchet MS" panose="020B0703020202090204" pitchFamily="34" charset="0"/>
                <a:ea typeface="Brush Script MT" panose="03060802040406070304" pitchFamily="66" charset="-122"/>
                <a:cs typeface="Brush Script MT" panose="03060802040406070304" pitchFamily="66" charset="-122"/>
              </a:rPr>
              <a:t>по финансовому просвещению в России</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68" b="1" i="0">
                <a:solidFill>
                  <a:srgbClr val="C00000"/>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3298" b="1" i="0">
                <a:solidFill>
                  <a:srgbClr val="C00000"/>
                </a:solidFill>
                <a:latin typeface="Georgia"/>
                <a:cs typeface="Georg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3508513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xmlns="" id="{2FE498DA-84AD-BB43-937F-5FAAC40B7703}"/>
              </a:ext>
            </a:extLst>
          </p:cNvPr>
          <p:cNvSpPr/>
          <p:nvPr userDrawn="1"/>
        </p:nvSpPr>
        <p:spPr>
          <a:xfrm>
            <a:off x="0" y="558180"/>
            <a:ext cx="13672152" cy="1661796"/>
          </a:xfrm>
          <a:custGeom>
            <a:avLst/>
            <a:gdLst/>
            <a:ahLst/>
            <a:cxnLst/>
            <a:rect l="l" t="t" r="r" b="b"/>
            <a:pathLst>
              <a:path w="11703050" h="2786379">
                <a:moveTo>
                  <a:pt x="10859757" y="0"/>
                </a:moveTo>
                <a:lnTo>
                  <a:pt x="0" y="0"/>
                </a:lnTo>
                <a:lnTo>
                  <a:pt x="0" y="2785900"/>
                </a:lnTo>
                <a:lnTo>
                  <a:pt x="10877109" y="2785900"/>
                </a:lnTo>
                <a:lnTo>
                  <a:pt x="11702533" y="1406482"/>
                </a:lnTo>
                <a:lnTo>
                  <a:pt x="10859757" y="0"/>
                </a:lnTo>
                <a:close/>
              </a:path>
            </a:pathLst>
          </a:custGeom>
          <a:solidFill>
            <a:srgbClr val="C8D9EA"/>
          </a:solidFill>
        </p:spPr>
        <p:txBody>
          <a:bodyPr wrap="square" lIns="0" tIns="0" rIns="0" bIns="0" rtlCol="0"/>
          <a:lstStyle/>
          <a:p>
            <a:endParaRPr/>
          </a:p>
        </p:txBody>
      </p:sp>
      <p:sp>
        <p:nvSpPr>
          <p:cNvPr id="11" name="object 11">
            <a:extLst>
              <a:ext uri="{FF2B5EF4-FFF2-40B4-BE49-F238E27FC236}">
                <a16:creationId xmlns:a16="http://schemas.microsoft.com/office/drawing/2014/main" xmlns="" id="{BC47D25A-0498-6245-AA13-16D4DCA889B6}"/>
              </a:ext>
            </a:extLst>
          </p:cNvPr>
          <p:cNvSpPr/>
          <p:nvPr userDrawn="1"/>
        </p:nvSpPr>
        <p:spPr>
          <a:xfrm>
            <a:off x="18425144" y="10355648"/>
            <a:ext cx="1219200" cy="952909"/>
          </a:xfrm>
          <a:prstGeom prst="rect">
            <a:avLst/>
          </a:prstGeom>
          <a:blipFill>
            <a:blip r:embed="rId2" cstate="print"/>
            <a:stretch>
              <a:fillRect/>
            </a:stretch>
          </a:blipFill>
        </p:spPr>
        <p:txBody>
          <a:bodyPr wrap="square" lIns="0" tIns="0" rIns="0" bIns="0" rtlCol="0"/>
          <a:lstStyle/>
          <a:p>
            <a:endParaRPr/>
          </a:p>
        </p:txBody>
      </p:sp>
      <p:sp>
        <p:nvSpPr>
          <p:cNvPr id="13" name="Holder 4">
            <a:extLst>
              <a:ext uri="{FF2B5EF4-FFF2-40B4-BE49-F238E27FC236}">
                <a16:creationId xmlns:a16="http://schemas.microsoft.com/office/drawing/2014/main" xmlns="" id="{A56102AA-63E2-E848-818E-0FEAE08E9974}"/>
              </a:ext>
            </a:extLst>
          </p:cNvPr>
          <p:cNvSpPr>
            <a:spLocks noGrp="1"/>
          </p:cNvSpPr>
          <p:nvPr>
            <p:ph type="sldNum" sz="quarter" idx="7"/>
          </p:nvPr>
        </p:nvSpPr>
        <p:spPr>
          <a:xfrm>
            <a:off x="18434050" y="10539468"/>
            <a:ext cx="1219200" cy="602729"/>
          </a:xfrm>
          <a:prstGeom prst="rect">
            <a:avLst/>
          </a:prstGeom>
        </p:spPr>
        <p:txBody>
          <a:bodyPr lIns="0" tIns="0" rIns="0" bIns="0"/>
          <a:lstStyle>
            <a:lvl1pPr algn="ctr">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25400">
              <a:lnSpc>
                <a:spcPts val="4725"/>
              </a:lnSpc>
            </a:pPr>
            <a:fld id="{81D60167-4931-47E6-BA6A-407CBD079E47}" type="slidenum">
              <a:rPr lang="ru-RU" spc="10" smtClean="0"/>
              <a:pPr marL="25400">
                <a:lnSpc>
                  <a:spcPts val="4725"/>
                </a:lnSpc>
              </a:pPr>
              <a:t>‹#›</a:t>
            </a:fld>
            <a:endParaRPr lang="ru-RU" spc="10" dirty="0"/>
          </a:p>
        </p:txBody>
      </p:sp>
      <p:sp>
        <p:nvSpPr>
          <p:cNvPr id="2" name="Holder 2"/>
          <p:cNvSpPr>
            <a:spLocks noGrp="1"/>
          </p:cNvSpPr>
          <p:nvPr>
            <p:ph type="title"/>
          </p:nvPr>
        </p:nvSpPr>
        <p:spPr>
          <a:xfrm>
            <a:off x="459612" y="558181"/>
            <a:ext cx="12183237" cy="1661160"/>
          </a:xfrm>
          <a:prstGeom prst="rect">
            <a:avLst/>
          </a:prstGeom>
        </p:spPr>
        <p:txBody>
          <a:bodyPr lIns="0" tIns="0" rIns="0" bIns="0" anchor="ctr">
            <a:noAutofit/>
          </a:bodyPr>
          <a:lstStyle>
            <a:lvl1pPr>
              <a:defRPr sz="5400" b="1" i="0">
                <a:solidFill>
                  <a:srgbClr val="1C4B8F"/>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14" name="object 24">
            <a:extLst>
              <a:ext uri="{FF2B5EF4-FFF2-40B4-BE49-F238E27FC236}">
                <a16:creationId xmlns:a16="http://schemas.microsoft.com/office/drawing/2014/main" xmlns="" id="{D3BC446C-ABED-A14D-BEB6-37A25B21D4FD}"/>
              </a:ext>
            </a:extLst>
          </p:cNvPr>
          <p:cNvSpPr/>
          <p:nvPr userDrawn="1"/>
        </p:nvSpPr>
        <p:spPr>
          <a:xfrm>
            <a:off x="17549272" y="2219341"/>
            <a:ext cx="2555240" cy="2174875"/>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endParaRPr/>
          </a:p>
        </p:txBody>
      </p:sp>
      <p:sp>
        <p:nvSpPr>
          <p:cNvPr id="15" name="object 25">
            <a:extLst>
              <a:ext uri="{FF2B5EF4-FFF2-40B4-BE49-F238E27FC236}">
                <a16:creationId xmlns:a16="http://schemas.microsoft.com/office/drawing/2014/main" xmlns="" id="{DFE5F662-86CE-A545-986A-AC2495316834}"/>
              </a:ext>
            </a:extLst>
          </p:cNvPr>
          <p:cNvSpPr/>
          <p:nvPr userDrawn="1"/>
        </p:nvSpPr>
        <p:spPr>
          <a:xfrm>
            <a:off x="15316003" y="0"/>
            <a:ext cx="4788535" cy="1661795"/>
          </a:xfrm>
          <a:custGeom>
            <a:avLst/>
            <a:gdLst/>
            <a:ahLst/>
            <a:cxnLst/>
            <a:rect l="l" t="t" r="r" b="b"/>
            <a:pathLst>
              <a:path w="4788534" h="1661795">
                <a:moveTo>
                  <a:pt x="4788095" y="0"/>
                </a:moveTo>
                <a:lnTo>
                  <a:pt x="0" y="0"/>
                </a:lnTo>
                <a:lnTo>
                  <a:pt x="994286" y="1661613"/>
                </a:lnTo>
                <a:lnTo>
                  <a:pt x="4788095" y="1661613"/>
                </a:lnTo>
                <a:lnTo>
                  <a:pt x="4788095" y="0"/>
                </a:lnTo>
                <a:close/>
              </a:path>
            </a:pathLst>
          </a:custGeom>
          <a:solidFill>
            <a:srgbClr val="C8D9EA"/>
          </a:solidFill>
        </p:spPr>
        <p:txBody>
          <a:bodyPr wrap="square" lIns="0" tIns="0" rIns="0" bIns="0" rtlCol="0"/>
          <a:lstStyle/>
          <a:p>
            <a:endParaRPr/>
          </a:p>
        </p:txBody>
      </p:sp>
      <p:sp>
        <p:nvSpPr>
          <p:cNvPr id="16" name="object 26">
            <a:extLst>
              <a:ext uri="{FF2B5EF4-FFF2-40B4-BE49-F238E27FC236}">
                <a16:creationId xmlns:a16="http://schemas.microsoft.com/office/drawing/2014/main" xmlns="" id="{46526556-2488-1841-AA7E-7E575225301B}"/>
              </a:ext>
            </a:extLst>
          </p:cNvPr>
          <p:cNvSpPr/>
          <p:nvPr userDrawn="1"/>
        </p:nvSpPr>
        <p:spPr>
          <a:xfrm>
            <a:off x="15541770" y="287717"/>
            <a:ext cx="4562475" cy="2748280"/>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1B4B8F"/>
          </a:solidFill>
        </p:spPr>
        <p:txBody>
          <a:bodyPr wrap="square" lIns="0" tIns="0" rIns="0" bIns="0" rtlCol="0"/>
          <a:lstStyle/>
          <a:p>
            <a:endParaRPr dirty="0"/>
          </a:p>
        </p:txBody>
      </p:sp>
      <p:pic>
        <p:nvPicPr>
          <p:cNvPr id="17" name="Рисунок 16">
            <a:extLst>
              <a:ext uri="{FF2B5EF4-FFF2-40B4-BE49-F238E27FC236}">
                <a16:creationId xmlns:a16="http://schemas.microsoft.com/office/drawing/2014/main" xmlns="" id="{865D2916-4F3B-704C-B67D-AD5B0BD15613}"/>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6376650" y="396875"/>
            <a:ext cx="3550073" cy="2520000"/>
          </a:xfrm>
          <a:prstGeom prst="rect">
            <a:avLst/>
          </a:prstGeom>
        </p:spPr>
      </p:pic>
      <p:sp>
        <p:nvSpPr>
          <p:cNvPr id="19" name="Holder 3">
            <a:extLst>
              <a:ext uri="{FF2B5EF4-FFF2-40B4-BE49-F238E27FC236}">
                <a16:creationId xmlns:a16="http://schemas.microsoft.com/office/drawing/2014/main" xmlns="" id="{A2343829-4B05-8945-81BC-B3E46D8E09FF}"/>
              </a:ext>
            </a:extLst>
          </p:cNvPr>
          <p:cNvSpPr>
            <a:spLocks noGrp="1"/>
          </p:cNvSpPr>
          <p:nvPr>
            <p:ph type="body" idx="1"/>
          </p:nvPr>
        </p:nvSpPr>
        <p:spPr>
          <a:xfrm>
            <a:off x="555716" y="3027390"/>
            <a:ext cx="16993556" cy="7756628"/>
          </a:xfrm>
          <a:prstGeom prst="rect">
            <a:avLst/>
          </a:prstGeom>
        </p:spPr>
        <p:txBody>
          <a:bodyPr lIns="0" tIns="0" rIns="0" bIns="0">
            <a:noAutofit/>
          </a:bodyPr>
          <a:lstStyle>
            <a:lvl1pPr>
              <a:defRPr sz="3200" b="0" i="0">
                <a:solidFill>
                  <a:srgbClr val="1B4B8F"/>
                </a:solidFill>
                <a:latin typeface="Verdana" panose="020B0604030504040204" pitchFamily="34" charset="0"/>
                <a:ea typeface="Verdana" panose="020B0604030504040204" pitchFamily="34" charset="0"/>
                <a:cs typeface="Verdana" panose="020B0604030504040204" pitchFamily="34" charset="0"/>
              </a:defRPr>
            </a:lvl1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526839" y="2601150"/>
            <a:ext cx="8745284" cy="7464170"/>
          </a:xfrm>
          <a:prstGeom prst="rect">
            <a:avLst/>
          </a:prstGeom>
        </p:spPr>
        <p:txBody>
          <a:bodyPr wrap="square" lIns="0" tIns="0" rIns="0" bIns="0">
            <a:noAutofit/>
          </a:bodyPr>
          <a:lstStyle>
            <a:lvl1pPr>
              <a:defRPr sz="3200" b="0">
                <a:solidFill>
                  <a:srgbClr val="1B4B8F"/>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8" name="object 2">
            <a:extLst>
              <a:ext uri="{FF2B5EF4-FFF2-40B4-BE49-F238E27FC236}">
                <a16:creationId xmlns:a16="http://schemas.microsoft.com/office/drawing/2014/main" xmlns="" id="{7B54C0E1-800D-E348-A362-B83EAFFD589D}"/>
              </a:ext>
            </a:extLst>
          </p:cNvPr>
          <p:cNvSpPr/>
          <p:nvPr userDrawn="1"/>
        </p:nvSpPr>
        <p:spPr>
          <a:xfrm>
            <a:off x="0" y="558180"/>
            <a:ext cx="13672152" cy="1661796"/>
          </a:xfrm>
          <a:custGeom>
            <a:avLst/>
            <a:gdLst/>
            <a:ahLst/>
            <a:cxnLst/>
            <a:rect l="l" t="t" r="r" b="b"/>
            <a:pathLst>
              <a:path w="11703050" h="2786379">
                <a:moveTo>
                  <a:pt x="10859757" y="0"/>
                </a:moveTo>
                <a:lnTo>
                  <a:pt x="0" y="0"/>
                </a:lnTo>
                <a:lnTo>
                  <a:pt x="0" y="2785900"/>
                </a:lnTo>
                <a:lnTo>
                  <a:pt x="10877109" y="2785900"/>
                </a:lnTo>
                <a:lnTo>
                  <a:pt x="11702533" y="1406482"/>
                </a:lnTo>
                <a:lnTo>
                  <a:pt x="10859757" y="0"/>
                </a:lnTo>
                <a:close/>
              </a:path>
            </a:pathLst>
          </a:custGeom>
          <a:solidFill>
            <a:srgbClr val="C8D9EA"/>
          </a:solidFill>
        </p:spPr>
        <p:txBody>
          <a:bodyPr wrap="square" lIns="0" tIns="0" rIns="0" bIns="0" rtlCol="0"/>
          <a:lstStyle/>
          <a:p>
            <a:endParaRPr/>
          </a:p>
        </p:txBody>
      </p:sp>
      <p:sp>
        <p:nvSpPr>
          <p:cNvPr id="9" name="object 11">
            <a:extLst>
              <a:ext uri="{FF2B5EF4-FFF2-40B4-BE49-F238E27FC236}">
                <a16:creationId xmlns:a16="http://schemas.microsoft.com/office/drawing/2014/main" xmlns="" id="{065D5B86-B403-0846-B71F-4EAF9DB0A1DC}"/>
              </a:ext>
            </a:extLst>
          </p:cNvPr>
          <p:cNvSpPr/>
          <p:nvPr userDrawn="1"/>
        </p:nvSpPr>
        <p:spPr>
          <a:xfrm>
            <a:off x="18425144" y="10355648"/>
            <a:ext cx="1219200" cy="952909"/>
          </a:xfrm>
          <a:prstGeom prst="rect">
            <a:avLst/>
          </a:prstGeom>
          <a:blipFill>
            <a:blip r:embed="rId2" cstate="print"/>
            <a:stretch>
              <a:fillRect/>
            </a:stretch>
          </a:blipFill>
        </p:spPr>
        <p:txBody>
          <a:bodyPr wrap="square" lIns="0" tIns="0" rIns="0" bIns="0" rtlCol="0"/>
          <a:lstStyle/>
          <a:p>
            <a:endParaRPr/>
          </a:p>
        </p:txBody>
      </p:sp>
      <p:sp>
        <p:nvSpPr>
          <p:cNvPr id="10" name="Holder 4">
            <a:extLst>
              <a:ext uri="{FF2B5EF4-FFF2-40B4-BE49-F238E27FC236}">
                <a16:creationId xmlns:a16="http://schemas.microsoft.com/office/drawing/2014/main" xmlns="" id="{12801537-CC81-0C4C-8E92-6D248AA4290D}"/>
              </a:ext>
            </a:extLst>
          </p:cNvPr>
          <p:cNvSpPr>
            <a:spLocks noGrp="1"/>
          </p:cNvSpPr>
          <p:nvPr>
            <p:ph type="sldNum" sz="quarter" idx="7"/>
          </p:nvPr>
        </p:nvSpPr>
        <p:spPr>
          <a:xfrm>
            <a:off x="18434050" y="10539468"/>
            <a:ext cx="1219200" cy="602729"/>
          </a:xfrm>
          <a:prstGeom prst="rect">
            <a:avLst/>
          </a:prstGeom>
        </p:spPr>
        <p:txBody>
          <a:bodyPr lIns="0" tIns="0" rIns="0" bIns="0"/>
          <a:lstStyle>
            <a:lvl1pPr algn="ctr">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25400">
              <a:lnSpc>
                <a:spcPts val="4725"/>
              </a:lnSpc>
            </a:pPr>
            <a:fld id="{81D60167-4931-47E6-BA6A-407CBD079E47}" type="slidenum">
              <a:rPr lang="ru-RU" spc="10" smtClean="0"/>
              <a:pPr marL="25400">
                <a:lnSpc>
                  <a:spcPts val="4725"/>
                </a:lnSpc>
              </a:pPr>
              <a:t>‹#›</a:t>
            </a:fld>
            <a:endParaRPr lang="ru-RU" spc="10" dirty="0"/>
          </a:p>
        </p:txBody>
      </p:sp>
      <p:sp>
        <p:nvSpPr>
          <p:cNvPr id="11" name="Holder 2">
            <a:extLst>
              <a:ext uri="{FF2B5EF4-FFF2-40B4-BE49-F238E27FC236}">
                <a16:creationId xmlns:a16="http://schemas.microsoft.com/office/drawing/2014/main" xmlns="" id="{D0E53F3E-90A1-954F-917B-89D7ADE4645A}"/>
              </a:ext>
            </a:extLst>
          </p:cNvPr>
          <p:cNvSpPr>
            <a:spLocks noGrp="1"/>
          </p:cNvSpPr>
          <p:nvPr>
            <p:ph type="title"/>
          </p:nvPr>
        </p:nvSpPr>
        <p:spPr>
          <a:xfrm>
            <a:off x="459612" y="558181"/>
            <a:ext cx="12183237" cy="1661160"/>
          </a:xfrm>
          <a:prstGeom prst="rect">
            <a:avLst/>
          </a:prstGeom>
        </p:spPr>
        <p:txBody>
          <a:bodyPr lIns="0" tIns="0" rIns="0" bIns="0" anchor="ctr">
            <a:noAutofit/>
          </a:bodyPr>
          <a:lstStyle>
            <a:lvl1pPr>
              <a:defRPr sz="5400" b="1" i="0">
                <a:solidFill>
                  <a:srgbClr val="1C4B8F"/>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12" name="object 24">
            <a:extLst>
              <a:ext uri="{FF2B5EF4-FFF2-40B4-BE49-F238E27FC236}">
                <a16:creationId xmlns:a16="http://schemas.microsoft.com/office/drawing/2014/main" xmlns="" id="{697E336F-B0D0-9E46-8F45-68C7C44E3DD5}"/>
              </a:ext>
            </a:extLst>
          </p:cNvPr>
          <p:cNvSpPr/>
          <p:nvPr userDrawn="1"/>
        </p:nvSpPr>
        <p:spPr>
          <a:xfrm>
            <a:off x="17549272" y="2219341"/>
            <a:ext cx="2555240" cy="2174875"/>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endParaRPr/>
          </a:p>
        </p:txBody>
      </p:sp>
      <p:sp>
        <p:nvSpPr>
          <p:cNvPr id="13" name="object 25">
            <a:extLst>
              <a:ext uri="{FF2B5EF4-FFF2-40B4-BE49-F238E27FC236}">
                <a16:creationId xmlns:a16="http://schemas.microsoft.com/office/drawing/2014/main" xmlns="" id="{2DC612A2-74A0-1642-BF40-F27D2FEB9E6E}"/>
              </a:ext>
            </a:extLst>
          </p:cNvPr>
          <p:cNvSpPr/>
          <p:nvPr userDrawn="1"/>
        </p:nvSpPr>
        <p:spPr>
          <a:xfrm>
            <a:off x="15316003" y="0"/>
            <a:ext cx="4788535" cy="1661795"/>
          </a:xfrm>
          <a:custGeom>
            <a:avLst/>
            <a:gdLst/>
            <a:ahLst/>
            <a:cxnLst/>
            <a:rect l="l" t="t" r="r" b="b"/>
            <a:pathLst>
              <a:path w="4788534" h="1661795">
                <a:moveTo>
                  <a:pt x="4788095" y="0"/>
                </a:moveTo>
                <a:lnTo>
                  <a:pt x="0" y="0"/>
                </a:lnTo>
                <a:lnTo>
                  <a:pt x="994286" y="1661613"/>
                </a:lnTo>
                <a:lnTo>
                  <a:pt x="4788095" y="1661613"/>
                </a:lnTo>
                <a:lnTo>
                  <a:pt x="4788095" y="0"/>
                </a:lnTo>
                <a:close/>
              </a:path>
            </a:pathLst>
          </a:custGeom>
          <a:solidFill>
            <a:srgbClr val="C8D9EA"/>
          </a:solidFill>
        </p:spPr>
        <p:txBody>
          <a:bodyPr wrap="square" lIns="0" tIns="0" rIns="0" bIns="0" rtlCol="0"/>
          <a:lstStyle/>
          <a:p>
            <a:endParaRPr/>
          </a:p>
        </p:txBody>
      </p:sp>
      <p:sp>
        <p:nvSpPr>
          <p:cNvPr id="14" name="object 26">
            <a:extLst>
              <a:ext uri="{FF2B5EF4-FFF2-40B4-BE49-F238E27FC236}">
                <a16:creationId xmlns:a16="http://schemas.microsoft.com/office/drawing/2014/main" xmlns="" id="{2C9287D4-2324-614E-8B87-757A2BC419B4}"/>
              </a:ext>
            </a:extLst>
          </p:cNvPr>
          <p:cNvSpPr/>
          <p:nvPr userDrawn="1"/>
        </p:nvSpPr>
        <p:spPr>
          <a:xfrm>
            <a:off x="15541770" y="287717"/>
            <a:ext cx="4562475" cy="2748280"/>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1B4B8F"/>
          </a:solidFill>
        </p:spPr>
        <p:txBody>
          <a:bodyPr wrap="square" lIns="0" tIns="0" rIns="0" bIns="0" rtlCol="0"/>
          <a:lstStyle/>
          <a:p>
            <a:endParaRPr dirty="0"/>
          </a:p>
        </p:txBody>
      </p:sp>
      <p:sp>
        <p:nvSpPr>
          <p:cNvPr id="16" name="Holder 3">
            <a:extLst>
              <a:ext uri="{FF2B5EF4-FFF2-40B4-BE49-F238E27FC236}">
                <a16:creationId xmlns:a16="http://schemas.microsoft.com/office/drawing/2014/main" xmlns="" id="{9C5F1127-FAB4-F349-B3B0-A55D65D58337}"/>
              </a:ext>
            </a:extLst>
          </p:cNvPr>
          <p:cNvSpPr>
            <a:spLocks noGrp="1"/>
          </p:cNvSpPr>
          <p:nvPr>
            <p:ph sz="half" idx="10"/>
          </p:nvPr>
        </p:nvSpPr>
        <p:spPr>
          <a:xfrm>
            <a:off x="9679860" y="2605302"/>
            <a:ext cx="8745284" cy="7464170"/>
          </a:xfrm>
          <a:prstGeom prst="rect">
            <a:avLst/>
          </a:prstGeom>
        </p:spPr>
        <p:txBody>
          <a:bodyPr wrap="square" lIns="0" tIns="0" rIns="0" bIns="0">
            <a:noAutofit/>
          </a:bodyPr>
          <a:lstStyle>
            <a:lvl1pPr>
              <a:defRPr sz="3200" b="0">
                <a:solidFill>
                  <a:srgbClr val="1B4B8F"/>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pic>
        <p:nvPicPr>
          <p:cNvPr id="18" name="Рисунок 17">
            <a:extLst>
              <a:ext uri="{FF2B5EF4-FFF2-40B4-BE49-F238E27FC236}">
                <a16:creationId xmlns:a16="http://schemas.microsoft.com/office/drawing/2014/main" xmlns="" id="{4B8C4DDE-24DA-F346-94AA-C82BCB6FFE83}"/>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6376650" y="396875"/>
            <a:ext cx="3550073" cy="2520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object 11">
            <a:extLst>
              <a:ext uri="{FF2B5EF4-FFF2-40B4-BE49-F238E27FC236}">
                <a16:creationId xmlns:a16="http://schemas.microsoft.com/office/drawing/2014/main" xmlns="" id="{96318860-55D4-BA4F-A3E0-BC8E52E0011A}"/>
              </a:ext>
            </a:extLst>
          </p:cNvPr>
          <p:cNvSpPr/>
          <p:nvPr userDrawn="1"/>
        </p:nvSpPr>
        <p:spPr>
          <a:xfrm>
            <a:off x="18425144" y="10355648"/>
            <a:ext cx="1219200" cy="952909"/>
          </a:xfrm>
          <a:prstGeom prst="rect">
            <a:avLst/>
          </a:prstGeom>
          <a:blipFill>
            <a:blip r:embed="rId2" cstate="print"/>
            <a:stretch>
              <a:fillRect/>
            </a:stretch>
          </a:blipFill>
        </p:spPr>
        <p:txBody>
          <a:bodyPr wrap="square" lIns="0" tIns="0" rIns="0" bIns="0" rtlCol="0"/>
          <a:lstStyle/>
          <a:p>
            <a:endParaRPr/>
          </a:p>
        </p:txBody>
      </p:sp>
      <p:sp>
        <p:nvSpPr>
          <p:cNvPr id="8" name="Holder 4">
            <a:extLst>
              <a:ext uri="{FF2B5EF4-FFF2-40B4-BE49-F238E27FC236}">
                <a16:creationId xmlns:a16="http://schemas.microsoft.com/office/drawing/2014/main" xmlns="" id="{A09A3FD2-9A6E-A241-9A56-65545A9EC97E}"/>
              </a:ext>
            </a:extLst>
          </p:cNvPr>
          <p:cNvSpPr>
            <a:spLocks noGrp="1"/>
          </p:cNvSpPr>
          <p:nvPr>
            <p:ph type="sldNum" sz="quarter" idx="7"/>
          </p:nvPr>
        </p:nvSpPr>
        <p:spPr>
          <a:xfrm>
            <a:off x="18434050" y="10539468"/>
            <a:ext cx="1219200" cy="602729"/>
          </a:xfrm>
          <a:prstGeom prst="rect">
            <a:avLst/>
          </a:prstGeom>
        </p:spPr>
        <p:txBody>
          <a:bodyPr lIns="0" tIns="0" rIns="0" bIns="0"/>
          <a:lstStyle>
            <a:lvl1pPr algn="ctr">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25400">
              <a:lnSpc>
                <a:spcPts val="4725"/>
              </a:lnSpc>
            </a:pPr>
            <a:fld id="{81D60167-4931-47E6-BA6A-407CBD079E47}" type="slidenum">
              <a:rPr lang="ru-RU" spc="10" smtClean="0"/>
              <a:pPr marL="25400">
                <a:lnSpc>
                  <a:spcPts val="4725"/>
                </a:lnSpc>
              </a:pPr>
              <a:t>‹#›</a:t>
            </a:fld>
            <a:endParaRPr lang="ru-RU" spc="10" dirty="0"/>
          </a:p>
        </p:txBody>
      </p:sp>
      <p:sp>
        <p:nvSpPr>
          <p:cNvPr id="9" name="Holder 3">
            <a:extLst>
              <a:ext uri="{FF2B5EF4-FFF2-40B4-BE49-F238E27FC236}">
                <a16:creationId xmlns:a16="http://schemas.microsoft.com/office/drawing/2014/main" xmlns="" id="{157D07F8-FF5A-6E49-8BAF-04E6892C04ED}"/>
              </a:ext>
            </a:extLst>
          </p:cNvPr>
          <p:cNvSpPr>
            <a:spLocks noGrp="1"/>
          </p:cNvSpPr>
          <p:nvPr>
            <p:ph type="body" idx="1"/>
          </p:nvPr>
        </p:nvSpPr>
        <p:spPr>
          <a:xfrm>
            <a:off x="555716" y="3027390"/>
            <a:ext cx="16993556" cy="7756628"/>
          </a:xfrm>
          <a:prstGeom prst="rect">
            <a:avLst/>
          </a:prstGeom>
        </p:spPr>
        <p:txBody>
          <a:bodyPr lIns="0" tIns="0" rIns="0" bIns="0">
            <a:noAutofit/>
          </a:bodyPr>
          <a:lstStyle>
            <a:lvl1pPr>
              <a:defRPr sz="3200" b="0" i="0">
                <a:solidFill>
                  <a:srgbClr val="1B4B8F"/>
                </a:solidFill>
                <a:latin typeface="Verdana" panose="020B0604030504040204" pitchFamily="34" charset="0"/>
                <a:ea typeface="Verdana" panose="020B0604030504040204" pitchFamily="34" charset="0"/>
                <a:cs typeface="Verdana" panose="020B0604030504040204" pitchFamily="34" charset="0"/>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7" name="bk object 16">
            <a:extLst>
              <a:ext uri="{FF2B5EF4-FFF2-40B4-BE49-F238E27FC236}">
                <a16:creationId xmlns:a16="http://schemas.microsoft.com/office/drawing/2014/main" xmlns="" id="{FBEC4817-15AC-D44C-AC98-D9A8AF0B4E43}"/>
              </a:ext>
            </a:extLst>
          </p:cNvPr>
          <p:cNvSpPr/>
          <p:nvPr userDrawn="1"/>
        </p:nvSpPr>
        <p:spPr>
          <a:xfrm>
            <a:off x="0" y="0"/>
            <a:ext cx="20104100" cy="11308556"/>
          </a:xfrm>
          <a:prstGeom prst="rect">
            <a:avLst/>
          </a:prstGeom>
          <a:gradFill>
            <a:gsLst>
              <a:gs pos="0">
                <a:srgbClr val="4481C3"/>
              </a:gs>
              <a:gs pos="100000">
                <a:srgbClr val="1B4B8F"/>
              </a:gs>
              <a:gs pos="50000">
                <a:srgbClr val="1B4B8F"/>
              </a:gs>
            </a:gsLst>
            <a:path path="circle">
              <a:fillToRect l="100000" t="100000"/>
            </a:path>
          </a:gradFill>
        </p:spPr>
        <p:txBody>
          <a:bodyPr wrap="square" lIns="0" tIns="0" rIns="0" bIns="0" rtlCol="0"/>
          <a:lstStyle/>
          <a:p>
            <a:endParaRPr dirty="0"/>
          </a:p>
        </p:txBody>
      </p:sp>
      <p:sp>
        <p:nvSpPr>
          <p:cNvPr id="8" name="Holder 4">
            <a:extLst>
              <a:ext uri="{FF2B5EF4-FFF2-40B4-BE49-F238E27FC236}">
                <a16:creationId xmlns:a16="http://schemas.microsoft.com/office/drawing/2014/main" xmlns="" id="{A09A3FD2-9A6E-A241-9A56-65545A9EC97E}"/>
              </a:ext>
            </a:extLst>
          </p:cNvPr>
          <p:cNvSpPr>
            <a:spLocks noGrp="1"/>
          </p:cNvSpPr>
          <p:nvPr>
            <p:ph type="sldNum" sz="quarter" idx="7"/>
          </p:nvPr>
        </p:nvSpPr>
        <p:spPr>
          <a:xfrm>
            <a:off x="18434050" y="10539468"/>
            <a:ext cx="1219200" cy="602729"/>
          </a:xfrm>
          <a:prstGeom prst="rect">
            <a:avLst/>
          </a:prstGeom>
        </p:spPr>
        <p:txBody>
          <a:bodyPr lIns="0" tIns="0" rIns="0" bIns="0"/>
          <a:lstStyle>
            <a:lvl1pPr algn="ctr">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25400">
              <a:lnSpc>
                <a:spcPts val="4725"/>
              </a:lnSpc>
            </a:pPr>
            <a:fld id="{81D60167-4931-47E6-BA6A-407CBD079E47}" type="slidenum">
              <a:rPr lang="ru-RU" spc="10" smtClean="0"/>
              <a:pPr marL="25400">
                <a:lnSpc>
                  <a:spcPts val="4725"/>
                </a:lnSpc>
              </a:pPr>
              <a:t>‹#›</a:t>
            </a:fld>
            <a:endParaRPr lang="ru-RU" spc="10" dirty="0"/>
          </a:p>
        </p:txBody>
      </p:sp>
      <p:sp>
        <p:nvSpPr>
          <p:cNvPr id="6" name="object 2">
            <a:extLst>
              <a:ext uri="{FF2B5EF4-FFF2-40B4-BE49-F238E27FC236}">
                <a16:creationId xmlns:a16="http://schemas.microsoft.com/office/drawing/2014/main" xmlns="" id="{CA1E127D-40E2-514D-B0B6-BB02DA395A56}"/>
              </a:ext>
            </a:extLst>
          </p:cNvPr>
          <p:cNvSpPr/>
          <p:nvPr userDrawn="1"/>
        </p:nvSpPr>
        <p:spPr>
          <a:xfrm>
            <a:off x="0" y="558180"/>
            <a:ext cx="13672152" cy="1661796"/>
          </a:xfrm>
          <a:custGeom>
            <a:avLst/>
            <a:gdLst/>
            <a:ahLst/>
            <a:cxnLst/>
            <a:rect l="l" t="t" r="r" b="b"/>
            <a:pathLst>
              <a:path w="11703050" h="2786379">
                <a:moveTo>
                  <a:pt x="10859757" y="0"/>
                </a:moveTo>
                <a:lnTo>
                  <a:pt x="0" y="0"/>
                </a:lnTo>
                <a:lnTo>
                  <a:pt x="0" y="2785900"/>
                </a:lnTo>
                <a:lnTo>
                  <a:pt x="10877109" y="2785900"/>
                </a:lnTo>
                <a:lnTo>
                  <a:pt x="11702533" y="1406482"/>
                </a:lnTo>
                <a:lnTo>
                  <a:pt x="10859757" y="0"/>
                </a:lnTo>
                <a:close/>
              </a:path>
            </a:pathLst>
          </a:custGeom>
          <a:solidFill>
            <a:srgbClr val="C8D9EA"/>
          </a:solidFill>
        </p:spPr>
        <p:txBody>
          <a:bodyPr wrap="square" lIns="0" tIns="0" rIns="0" bIns="0" rtlCol="0"/>
          <a:lstStyle/>
          <a:p>
            <a:endParaRPr/>
          </a:p>
        </p:txBody>
      </p:sp>
      <p:sp>
        <p:nvSpPr>
          <p:cNvPr id="10" name="Holder 2">
            <a:extLst>
              <a:ext uri="{FF2B5EF4-FFF2-40B4-BE49-F238E27FC236}">
                <a16:creationId xmlns:a16="http://schemas.microsoft.com/office/drawing/2014/main" xmlns="" id="{CE796F23-5B46-904C-82CD-B4FB446061F7}"/>
              </a:ext>
            </a:extLst>
          </p:cNvPr>
          <p:cNvSpPr>
            <a:spLocks noGrp="1"/>
          </p:cNvSpPr>
          <p:nvPr>
            <p:ph type="title"/>
          </p:nvPr>
        </p:nvSpPr>
        <p:spPr>
          <a:xfrm>
            <a:off x="459612" y="558181"/>
            <a:ext cx="12183237" cy="1661160"/>
          </a:xfrm>
          <a:prstGeom prst="rect">
            <a:avLst/>
          </a:prstGeom>
        </p:spPr>
        <p:txBody>
          <a:bodyPr lIns="0" tIns="0" rIns="0" bIns="0" anchor="ctr">
            <a:noAutofit/>
          </a:bodyPr>
          <a:lstStyle>
            <a:lvl1pPr>
              <a:defRPr sz="5400" b="1" i="0">
                <a:solidFill>
                  <a:srgbClr val="1C4B8F"/>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11" name="object 24">
            <a:extLst>
              <a:ext uri="{FF2B5EF4-FFF2-40B4-BE49-F238E27FC236}">
                <a16:creationId xmlns:a16="http://schemas.microsoft.com/office/drawing/2014/main" xmlns="" id="{6705E1D0-D647-6545-8073-FAA2D8CA8A3C}"/>
              </a:ext>
            </a:extLst>
          </p:cNvPr>
          <p:cNvSpPr/>
          <p:nvPr userDrawn="1"/>
        </p:nvSpPr>
        <p:spPr>
          <a:xfrm>
            <a:off x="17549272" y="2219341"/>
            <a:ext cx="2555240" cy="2174875"/>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endParaRPr/>
          </a:p>
        </p:txBody>
      </p:sp>
      <p:sp>
        <p:nvSpPr>
          <p:cNvPr id="12" name="object 25">
            <a:extLst>
              <a:ext uri="{FF2B5EF4-FFF2-40B4-BE49-F238E27FC236}">
                <a16:creationId xmlns:a16="http://schemas.microsoft.com/office/drawing/2014/main" xmlns="" id="{3AF02732-77A8-AF46-92CA-27ED72D95BFC}"/>
              </a:ext>
            </a:extLst>
          </p:cNvPr>
          <p:cNvSpPr/>
          <p:nvPr userDrawn="1"/>
        </p:nvSpPr>
        <p:spPr>
          <a:xfrm>
            <a:off x="15316003" y="0"/>
            <a:ext cx="4788535" cy="1661795"/>
          </a:xfrm>
          <a:custGeom>
            <a:avLst/>
            <a:gdLst/>
            <a:ahLst/>
            <a:cxnLst/>
            <a:rect l="l" t="t" r="r" b="b"/>
            <a:pathLst>
              <a:path w="4788534" h="1661795">
                <a:moveTo>
                  <a:pt x="4788095" y="0"/>
                </a:moveTo>
                <a:lnTo>
                  <a:pt x="0" y="0"/>
                </a:lnTo>
                <a:lnTo>
                  <a:pt x="994286" y="1661613"/>
                </a:lnTo>
                <a:lnTo>
                  <a:pt x="4788095" y="1661613"/>
                </a:lnTo>
                <a:lnTo>
                  <a:pt x="4788095" y="0"/>
                </a:lnTo>
                <a:close/>
              </a:path>
            </a:pathLst>
          </a:custGeom>
          <a:solidFill>
            <a:srgbClr val="C8D9EA"/>
          </a:solidFill>
        </p:spPr>
        <p:txBody>
          <a:bodyPr wrap="square" lIns="0" tIns="0" rIns="0" bIns="0" rtlCol="0"/>
          <a:lstStyle/>
          <a:p>
            <a:endParaRPr/>
          </a:p>
        </p:txBody>
      </p:sp>
      <p:sp>
        <p:nvSpPr>
          <p:cNvPr id="13" name="object 26">
            <a:extLst>
              <a:ext uri="{FF2B5EF4-FFF2-40B4-BE49-F238E27FC236}">
                <a16:creationId xmlns:a16="http://schemas.microsoft.com/office/drawing/2014/main" xmlns="" id="{8089B435-C2CC-6248-9CBB-F1D9C9CAF708}"/>
              </a:ext>
            </a:extLst>
          </p:cNvPr>
          <p:cNvSpPr/>
          <p:nvPr userDrawn="1"/>
        </p:nvSpPr>
        <p:spPr>
          <a:xfrm>
            <a:off x="15541770" y="287717"/>
            <a:ext cx="4562475" cy="2748280"/>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chemeClr val="bg1"/>
          </a:solidFill>
        </p:spPr>
        <p:txBody>
          <a:bodyPr wrap="square" lIns="0" tIns="0" rIns="0" bIns="0" rtlCol="0"/>
          <a:lstStyle/>
          <a:p>
            <a:endParaRPr dirty="0">
              <a:solidFill>
                <a:schemeClr val="bg1"/>
              </a:solidFill>
            </a:endParaRPr>
          </a:p>
        </p:txBody>
      </p:sp>
      <p:sp>
        <p:nvSpPr>
          <p:cNvPr id="14" name="Holder 3">
            <a:extLst>
              <a:ext uri="{FF2B5EF4-FFF2-40B4-BE49-F238E27FC236}">
                <a16:creationId xmlns:a16="http://schemas.microsoft.com/office/drawing/2014/main" xmlns="" id="{38B629DA-AED6-0D40-B61D-5791533FB397}"/>
              </a:ext>
            </a:extLst>
          </p:cNvPr>
          <p:cNvSpPr>
            <a:spLocks noGrp="1"/>
          </p:cNvSpPr>
          <p:nvPr>
            <p:ph sz="half" idx="2"/>
          </p:nvPr>
        </p:nvSpPr>
        <p:spPr>
          <a:xfrm>
            <a:off x="526839" y="2601150"/>
            <a:ext cx="8745284" cy="7464170"/>
          </a:xfrm>
          <a:prstGeom prst="rect">
            <a:avLst/>
          </a:prstGeom>
        </p:spPr>
        <p:txBody>
          <a:bodyPr wrap="square" lIns="0" tIns="0" rIns="0" bIns="0">
            <a:noAutofit/>
          </a:bodyPr>
          <a:lstStyle>
            <a:lvl1pPr>
              <a:defRPr sz="32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15" name="Holder 3">
            <a:extLst>
              <a:ext uri="{FF2B5EF4-FFF2-40B4-BE49-F238E27FC236}">
                <a16:creationId xmlns:a16="http://schemas.microsoft.com/office/drawing/2014/main" xmlns="" id="{57C3E664-B3DD-A14A-8D00-050B59523B21}"/>
              </a:ext>
            </a:extLst>
          </p:cNvPr>
          <p:cNvSpPr>
            <a:spLocks noGrp="1"/>
          </p:cNvSpPr>
          <p:nvPr>
            <p:ph sz="half" idx="10"/>
          </p:nvPr>
        </p:nvSpPr>
        <p:spPr>
          <a:xfrm>
            <a:off x="9679860" y="2605302"/>
            <a:ext cx="8745284" cy="7464170"/>
          </a:xfrm>
          <a:prstGeom prst="rect">
            <a:avLst/>
          </a:prstGeom>
        </p:spPr>
        <p:txBody>
          <a:bodyPr wrap="square" lIns="0" tIns="0" rIns="0" bIns="0">
            <a:noAutofit/>
          </a:bodyPr>
          <a:lstStyle>
            <a:lvl1pPr>
              <a:defRPr sz="32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pic>
        <p:nvPicPr>
          <p:cNvPr id="16" name="Рисунок 15">
            <a:extLst>
              <a:ext uri="{FF2B5EF4-FFF2-40B4-BE49-F238E27FC236}">
                <a16:creationId xmlns:a16="http://schemas.microsoft.com/office/drawing/2014/main" xmlns="" id="{F8868C4C-2DA0-4246-AC98-75C8B2F077CB}"/>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6407976" y="396875"/>
            <a:ext cx="3550074" cy="2520000"/>
          </a:xfrm>
          <a:prstGeom prst="rect">
            <a:avLst/>
          </a:prstGeom>
        </p:spPr>
      </p:pic>
    </p:spTree>
    <p:extLst>
      <p:ext uri="{BB962C8B-B14F-4D97-AF65-F5344CB8AC3E}">
        <p14:creationId xmlns:p14="http://schemas.microsoft.com/office/powerpoint/2010/main" xmlns="" val="881699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bk object 16">
            <a:extLst>
              <a:ext uri="{FF2B5EF4-FFF2-40B4-BE49-F238E27FC236}">
                <a16:creationId xmlns:a16="http://schemas.microsoft.com/office/drawing/2014/main" xmlns="" id="{6D4F0457-555D-C64B-8B8E-6D79CB43193F}"/>
              </a:ext>
            </a:extLst>
          </p:cNvPr>
          <p:cNvSpPr/>
          <p:nvPr userDrawn="1"/>
        </p:nvSpPr>
        <p:spPr>
          <a:xfrm>
            <a:off x="0" y="0"/>
            <a:ext cx="20104100" cy="11308556"/>
          </a:xfrm>
          <a:prstGeom prst="rect">
            <a:avLst/>
          </a:prstGeom>
          <a:gradFill>
            <a:gsLst>
              <a:gs pos="0">
                <a:srgbClr val="4481C3"/>
              </a:gs>
              <a:gs pos="100000">
                <a:srgbClr val="1B4B8F"/>
              </a:gs>
              <a:gs pos="50000">
                <a:srgbClr val="1B4B8F"/>
              </a:gs>
            </a:gsLst>
            <a:path path="circle">
              <a:fillToRect l="100000" t="100000"/>
            </a:path>
          </a:gradFill>
        </p:spPr>
        <p:txBody>
          <a:bodyPr wrap="square" lIns="0" tIns="0" rIns="0" bIns="0" rtlCol="0"/>
          <a:lstStyle/>
          <a:p>
            <a:endParaRPr dirty="0"/>
          </a:p>
        </p:txBody>
      </p:sp>
      <p:sp>
        <p:nvSpPr>
          <p:cNvPr id="8" name="Holder 4">
            <a:extLst>
              <a:ext uri="{FF2B5EF4-FFF2-40B4-BE49-F238E27FC236}">
                <a16:creationId xmlns:a16="http://schemas.microsoft.com/office/drawing/2014/main" xmlns="" id="{A09A3FD2-9A6E-A241-9A56-65545A9EC97E}"/>
              </a:ext>
            </a:extLst>
          </p:cNvPr>
          <p:cNvSpPr>
            <a:spLocks noGrp="1"/>
          </p:cNvSpPr>
          <p:nvPr>
            <p:ph type="sldNum" sz="quarter" idx="7"/>
          </p:nvPr>
        </p:nvSpPr>
        <p:spPr>
          <a:xfrm>
            <a:off x="18434050" y="10539468"/>
            <a:ext cx="1219200" cy="602729"/>
          </a:xfrm>
          <a:prstGeom prst="rect">
            <a:avLst/>
          </a:prstGeom>
        </p:spPr>
        <p:txBody>
          <a:bodyPr lIns="0" tIns="0" rIns="0" bIns="0"/>
          <a:lstStyle>
            <a:lvl1pPr algn="ctr">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25400">
              <a:lnSpc>
                <a:spcPts val="4725"/>
              </a:lnSpc>
            </a:pPr>
            <a:fld id="{81D60167-4931-47E6-BA6A-407CBD079E47}" type="slidenum">
              <a:rPr lang="ru-RU" spc="10" smtClean="0"/>
              <a:pPr marL="25400">
                <a:lnSpc>
                  <a:spcPts val="4725"/>
                </a:lnSpc>
              </a:pPr>
              <a:t>‹#›</a:t>
            </a:fld>
            <a:endParaRPr lang="ru-RU" spc="10" dirty="0"/>
          </a:p>
        </p:txBody>
      </p:sp>
      <p:sp>
        <p:nvSpPr>
          <p:cNvPr id="9" name="Holder 3">
            <a:extLst>
              <a:ext uri="{FF2B5EF4-FFF2-40B4-BE49-F238E27FC236}">
                <a16:creationId xmlns:a16="http://schemas.microsoft.com/office/drawing/2014/main" xmlns="" id="{157D07F8-FF5A-6E49-8BAF-04E6892C04ED}"/>
              </a:ext>
            </a:extLst>
          </p:cNvPr>
          <p:cNvSpPr>
            <a:spLocks noGrp="1"/>
          </p:cNvSpPr>
          <p:nvPr>
            <p:ph type="body" idx="1"/>
          </p:nvPr>
        </p:nvSpPr>
        <p:spPr>
          <a:xfrm>
            <a:off x="555716" y="3027390"/>
            <a:ext cx="16993556" cy="7756628"/>
          </a:xfrm>
          <a:prstGeom prst="rect">
            <a:avLst/>
          </a:prstGeom>
        </p:spPr>
        <p:txBody>
          <a:bodyPr lIns="0" tIns="0" rIns="0" bIns="0">
            <a:noAutofit/>
          </a:bodyPr>
          <a:lstStyle>
            <a:lvl1pPr>
              <a:defRPr sz="3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6" name="object 2">
            <a:extLst>
              <a:ext uri="{FF2B5EF4-FFF2-40B4-BE49-F238E27FC236}">
                <a16:creationId xmlns:a16="http://schemas.microsoft.com/office/drawing/2014/main" xmlns="" id="{CA1E127D-40E2-514D-B0B6-BB02DA395A56}"/>
              </a:ext>
            </a:extLst>
          </p:cNvPr>
          <p:cNvSpPr/>
          <p:nvPr userDrawn="1"/>
        </p:nvSpPr>
        <p:spPr>
          <a:xfrm>
            <a:off x="0" y="558180"/>
            <a:ext cx="13672152" cy="1661796"/>
          </a:xfrm>
          <a:custGeom>
            <a:avLst/>
            <a:gdLst/>
            <a:ahLst/>
            <a:cxnLst/>
            <a:rect l="l" t="t" r="r" b="b"/>
            <a:pathLst>
              <a:path w="11703050" h="2786379">
                <a:moveTo>
                  <a:pt x="10859757" y="0"/>
                </a:moveTo>
                <a:lnTo>
                  <a:pt x="0" y="0"/>
                </a:lnTo>
                <a:lnTo>
                  <a:pt x="0" y="2785900"/>
                </a:lnTo>
                <a:lnTo>
                  <a:pt x="10877109" y="2785900"/>
                </a:lnTo>
                <a:lnTo>
                  <a:pt x="11702533" y="1406482"/>
                </a:lnTo>
                <a:lnTo>
                  <a:pt x="10859757" y="0"/>
                </a:lnTo>
                <a:close/>
              </a:path>
            </a:pathLst>
          </a:custGeom>
          <a:solidFill>
            <a:srgbClr val="C8D9EA"/>
          </a:solidFill>
        </p:spPr>
        <p:txBody>
          <a:bodyPr wrap="square" lIns="0" tIns="0" rIns="0" bIns="0" rtlCol="0"/>
          <a:lstStyle/>
          <a:p>
            <a:endParaRPr/>
          </a:p>
        </p:txBody>
      </p:sp>
      <p:sp>
        <p:nvSpPr>
          <p:cNvPr id="10" name="Holder 2">
            <a:extLst>
              <a:ext uri="{FF2B5EF4-FFF2-40B4-BE49-F238E27FC236}">
                <a16:creationId xmlns:a16="http://schemas.microsoft.com/office/drawing/2014/main" xmlns="" id="{CE796F23-5B46-904C-82CD-B4FB446061F7}"/>
              </a:ext>
            </a:extLst>
          </p:cNvPr>
          <p:cNvSpPr>
            <a:spLocks noGrp="1"/>
          </p:cNvSpPr>
          <p:nvPr>
            <p:ph type="title"/>
          </p:nvPr>
        </p:nvSpPr>
        <p:spPr>
          <a:xfrm>
            <a:off x="459612" y="558181"/>
            <a:ext cx="12183237" cy="1661160"/>
          </a:xfrm>
          <a:prstGeom prst="rect">
            <a:avLst/>
          </a:prstGeom>
        </p:spPr>
        <p:txBody>
          <a:bodyPr lIns="0" tIns="0" rIns="0" bIns="0" anchor="ctr">
            <a:noAutofit/>
          </a:bodyPr>
          <a:lstStyle>
            <a:lvl1pPr>
              <a:defRPr sz="5400" b="1" i="0">
                <a:solidFill>
                  <a:srgbClr val="1C4B8F"/>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11" name="object 24">
            <a:extLst>
              <a:ext uri="{FF2B5EF4-FFF2-40B4-BE49-F238E27FC236}">
                <a16:creationId xmlns:a16="http://schemas.microsoft.com/office/drawing/2014/main" xmlns="" id="{6705E1D0-D647-6545-8073-FAA2D8CA8A3C}"/>
              </a:ext>
            </a:extLst>
          </p:cNvPr>
          <p:cNvSpPr/>
          <p:nvPr userDrawn="1"/>
        </p:nvSpPr>
        <p:spPr>
          <a:xfrm>
            <a:off x="17549272" y="2219341"/>
            <a:ext cx="2555240" cy="2174875"/>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endParaRPr/>
          </a:p>
        </p:txBody>
      </p:sp>
      <p:sp>
        <p:nvSpPr>
          <p:cNvPr id="12" name="object 25">
            <a:extLst>
              <a:ext uri="{FF2B5EF4-FFF2-40B4-BE49-F238E27FC236}">
                <a16:creationId xmlns:a16="http://schemas.microsoft.com/office/drawing/2014/main" xmlns="" id="{3AF02732-77A8-AF46-92CA-27ED72D95BFC}"/>
              </a:ext>
            </a:extLst>
          </p:cNvPr>
          <p:cNvSpPr/>
          <p:nvPr userDrawn="1"/>
        </p:nvSpPr>
        <p:spPr>
          <a:xfrm>
            <a:off x="15316003" y="0"/>
            <a:ext cx="4788535" cy="1661795"/>
          </a:xfrm>
          <a:custGeom>
            <a:avLst/>
            <a:gdLst/>
            <a:ahLst/>
            <a:cxnLst/>
            <a:rect l="l" t="t" r="r" b="b"/>
            <a:pathLst>
              <a:path w="4788534" h="1661795">
                <a:moveTo>
                  <a:pt x="4788095" y="0"/>
                </a:moveTo>
                <a:lnTo>
                  <a:pt x="0" y="0"/>
                </a:lnTo>
                <a:lnTo>
                  <a:pt x="994286" y="1661613"/>
                </a:lnTo>
                <a:lnTo>
                  <a:pt x="4788095" y="1661613"/>
                </a:lnTo>
                <a:lnTo>
                  <a:pt x="4788095" y="0"/>
                </a:lnTo>
                <a:close/>
              </a:path>
            </a:pathLst>
          </a:custGeom>
          <a:solidFill>
            <a:srgbClr val="C8D9EA"/>
          </a:solidFill>
        </p:spPr>
        <p:txBody>
          <a:bodyPr wrap="square" lIns="0" tIns="0" rIns="0" bIns="0" rtlCol="0"/>
          <a:lstStyle/>
          <a:p>
            <a:endParaRPr/>
          </a:p>
        </p:txBody>
      </p:sp>
      <p:sp>
        <p:nvSpPr>
          <p:cNvPr id="13" name="object 26">
            <a:extLst>
              <a:ext uri="{FF2B5EF4-FFF2-40B4-BE49-F238E27FC236}">
                <a16:creationId xmlns:a16="http://schemas.microsoft.com/office/drawing/2014/main" xmlns="" id="{8089B435-C2CC-6248-9CBB-F1D9C9CAF708}"/>
              </a:ext>
            </a:extLst>
          </p:cNvPr>
          <p:cNvSpPr/>
          <p:nvPr userDrawn="1"/>
        </p:nvSpPr>
        <p:spPr>
          <a:xfrm>
            <a:off x="15541770" y="287717"/>
            <a:ext cx="4562475" cy="2748280"/>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chemeClr val="bg1"/>
          </a:solidFill>
        </p:spPr>
        <p:txBody>
          <a:bodyPr wrap="square" lIns="0" tIns="0" rIns="0" bIns="0" rtlCol="0"/>
          <a:lstStyle/>
          <a:p>
            <a:endParaRPr dirty="0">
              <a:solidFill>
                <a:schemeClr val="bg1"/>
              </a:solidFill>
            </a:endParaRPr>
          </a:p>
        </p:txBody>
      </p:sp>
      <p:pic>
        <p:nvPicPr>
          <p:cNvPr id="14" name="Рисунок 13">
            <a:extLst>
              <a:ext uri="{FF2B5EF4-FFF2-40B4-BE49-F238E27FC236}">
                <a16:creationId xmlns:a16="http://schemas.microsoft.com/office/drawing/2014/main" xmlns="" id="{B7D02039-1D91-5648-93F4-D7B24C23A7CC}"/>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6407976" y="396875"/>
            <a:ext cx="3550074" cy="2520000"/>
          </a:xfrm>
          <a:prstGeom prst="rect">
            <a:avLst/>
          </a:prstGeom>
        </p:spPr>
      </p:pic>
    </p:spTree>
    <p:extLst>
      <p:ext uri="{BB962C8B-B14F-4D97-AF65-F5344CB8AC3E}">
        <p14:creationId xmlns:p14="http://schemas.microsoft.com/office/powerpoint/2010/main" xmlns="" val="130262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4" name="bk object 16">
            <a:extLst>
              <a:ext uri="{FF2B5EF4-FFF2-40B4-BE49-F238E27FC236}">
                <a16:creationId xmlns:a16="http://schemas.microsoft.com/office/drawing/2014/main" xmlns="" id="{FD3A88AE-456E-B749-AC62-49493E42CC74}"/>
              </a:ext>
            </a:extLst>
          </p:cNvPr>
          <p:cNvSpPr/>
          <p:nvPr userDrawn="1"/>
        </p:nvSpPr>
        <p:spPr>
          <a:xfrm>
            <a:off x="0" y="0"/>
            <a:ext cx="20104100" cy="11308556"/>
          </a:xfrm>
          <a:prstGeom prst="rect">
            <a:avLst/>
          </a:prstGeom>
          <a:gradFill>
            <a:gsLst>
              <a:gs pos="0">
                <a:srgbClr val="4481C3"/>
              </a:gs>
              <a:gs pos="100000">
                <a:srgbClr val="1B4B8F"/>
              </a:gs>
              <a:gs pos="50000">
                <a:srgbClr val="1B4B8F"/>
              </a:gs>
            </a:gsLst>
            <a:path path="circle">
              <a:fillToRect l="100000" t="100000"/>
            </a:path>
          </a:gradFill>
        </p:spPr>
        <p:txBody>
          <a:bodyPr wrap="square" lIns="0" tIns="0" rIns="0" bIns="0" rtlCol="0"/>
          <a:lstStyle/>
          <a:p>
            <a:endParaRPr dirty="0"/>
          </a:p>
        </p:txBody>
      </p:sp>
      <p:sp>
        <p:nvSpPr>
          <p:cNvPr id="8" name="Holder 4">
            <a:extLst>
              <a:ext uri="{FF2B5EF4-FFF2-40B4-BE49-F238E27FC236}">
                <a16:creationId xmlns:a16="http://schemas.microsoft.com/office/drawing/2014/main" xmlns="" id="{A09A3FD2-9A6E-A241-9A56-65545A9EC97E}"/>
              </a:ext>
            </a:extLst>
          </p:cNvPr>
          <p:cNvSpPr>
            <a:spLocks noGrp="1"/>
          </p:cNvSpPr>
          <p:nvPr>
            <p:ph type="sldNum" sz="quarter" idx="7"/>
          </p:nvPr>
        </p:nvSpPr>
        <p:spPr>
          <a:xfrm>
            <a:off x="18434050" y="10539468"/>
            <a:ext cx="1219200" cy="602729"/>
          </a:xfrm>
          <a:prstGeom prst="rect">
            <a:avLst/>
          </a:prstGeom>
        </p:spPr>
        <p:txBody>
          <a:bodyPr lIns="0" tIns="0" rIns="0" bIns="0"/>
          <a:lstStyle>
            <a:lvl1pPr algn="ctr">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25400">
              <a:lnSpc>
                <a:spcPts val="4725"/>
              </a:lnSpc>
            </a:pPr>
            <a:fld id="{81D60167-4931-47E6-BA6A-407CBD079E47}" type="slidenum">
              <a:rPr lang="ru-RU" spc="10" smtClean="0"/>
              <a:pPr marL="25400">
                <a:lnSpc>
                  <a:spcPts val="4725"/>
                </a:lnSpc>
              </a:pPr>
              <a:t>‹#›</a:t>
            </a:fld>
            <a:endParaRPr lang="ru-RU" spc="10" dirty="0"/>
          </a:p>
        </p:txBody>
      </p:sp>
      <p:sp>
        <p:nvSpPr>
          <p:cNvPr id="9" name="Holder 3">
            <a:extLst>
              <a:ext uri="{FF2B5EF4-FFF2-40B4-BE49-F238E27FC236}">
                <a16:creationId xmlns:a16="http://schemas.microsoft.com/office/drawing/2014/main" xmlns="" id="{157D07F8-FF5A-6E49-8BAF-04E6892C04ED}"/>
              </a:ext>
            </a:extLst>
          </p:cNvPr>
          <p:cNvSpPr>
            <a:spLocks noGrp="1"/>
          </p:cNvSpPr>
          <p:nvPr>
            <p:ph type="body" idx="1"/>
          </p:nvPr>
        </p:nvSpPr>
        <p:spPr>
          <a:xfrm>
            <a:off x="555716" y="3027390"/>
            <a:ext cx="16993556" cy="7756628"/>
          </a:xfrm>
          <a:prstGeom prst="rect">
            <a:avLst/>
          </a:prstGeom>
        </p:spPr>
        <p:txBody>
          <a:bodyPr lIns="0" tIns="0" rIns="0" bIns="0">
            <a:noAutofit/>
          </a:bodyPr>
          <a:lstStyle>
            <a:lvl1pPr>
              <a:defRPr sz="3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Tree>
    <p:extLst>
      <p:ext uri="{BB962C8B-B14F-4D97-AF65-F5344CB8AC3E}">
        <p14:creationId xmlns:p14="http://schemas.microsoft.com/office/powerpoint/2010/main" xmlns="" val="2348197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bk object 16">
            <a:extLst>
              <a:ext uri="{FF2B5EF4-FFF2-40B4-BE49-F238E27FC236}">
                <a16:creationId xmlns:a16="http://schemas.microsoft.com/office/drawing/2014/main" xmlns="" id="{4B328F2F-027D-EC49-A6FB-F596A73A4CBF}"/>
              </a:ext>
            </a:extLst>
          </p:cNvPr>
          <p:cNvSpPr/>
          <p:nvPr userDrawn="1"/>
        </p:nvSpPr>
        <p:spPr>
          <a:xfrm>
            <a:off x="0" y="0"/>
            <a:ext cx="20104100" cy="11308556"/>
          </a:xfrm>
          <a:prstGeom prst="rect">
            <a:avLst/>
          </a:prstGeom>
          <a:gradFill>
            <a:gsLst>
              <a:gs pos="0">
                <a:srgbClr val="4481C3"/>
              </a:gs>
              <a:gs pos="100000">
                <a:srgbClr val="1B4B8F"/>
              </a:gs>
              <a:gs pos="50000">
                <a:srgbClr val="1B4B8F"/>
              </a:gs>
            </a:gsLst>
            <a:path path="circle">
              <a:fillToRect l="100000" t="100000"/>
            </a:path>
          </a:gradFill>
        </p:spPr>
        <p:txBody>
          <a:bodyPr wrap="square" lIns="0" tIns="0" rIns="0" bIns="0" rtlCol="0"/>
          <a:lstStyle/>
          <a:p>
            <a:endParaRPr dirty="0"/>
          </a:p>
        </p:txBody>
      </p:sp>
      <p:sp>
        <p:nvSpPr>
          <p:cNvPr id="8" name="Holder 4">
            <a:extLst>
              <a:ext uri="{FF2B5EF4-FFF2-40B4-BE49-F238E27FC236}">
                <a16:creationId xmlns:a16="http://schemas.microsoft.com/office/drawing/2014/main" xmlns="" id="{A09A3FD2-9A6E-A241-9A56-65545A9EC97E}"/>
              </a:ext>
            </a:extLst>
          </p:cNvPr>
          <p:cNvSpPr>
            <a:spLocks noGrp="1"/>
          </p:cNvSpPr>
          <p:nvPr>
            <p:ph type="sldNum" sz="quarter" idx="7"/>
          </p:nvPr>
        </p:nvSpPr>
        <p:spPr>
          <a:xfrm>
            <a:off x="18434050" y="10539468"/>
            <a:ext cx="1219200" cy="602729"/>
          </a:xfrm>
          <a:prstGeom prst="rect">
            <a:avLst/>
          </a:prstGeom>
        </p:spPr>
        <p:txBody>
          <a:bodyPr lIns="0" tIns="0" rIns="0" bIns="0"/>
          <a:lstStyle>
            <a:lvl1pPr algn="ctr">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25400">
              <a:lnSpc>
                <a:spcPts val="4725"/>
              </a:lnSpc>
            </a:pPr>
            <a:fld id="{81D60167-4931-47E6-BA6A-407CBD079E47}" type="slidenum">
              <a:rPr lang="ru-RU" spc="10" smtClean="0"/>
              <a:pPr marL="25400">
                <a:lnSpc>
                  <a:spcPts val="4725"/>
                </a:lnSpc>
              </a:pPr>
              <a:t>‹#›</a:t>
            </a:fld>
            <a:endParaRPr lang="ru-RU" spc="10" dirty="0"/>
          </a:p>
        </p:txBody>
      </p:sp>
      <p:sp>
        <p:nvSpPr>
          <p:cNvPr id="10" name="Holder 3">
            <a:extLst>
              <a:ext uri="{FF2B5EF4-FFF2-40B4-BE49-F238E27FC236}">
                <a16:creationId xmlns:a16="http://schemas.microsoft.com/office/drawing/2014/main" xmlns="" id="{182154FE-9199-C048-9AA7-AB1FE6FF586C}"/>
              </a:ext>
            </a:extLst>
          </p:cNvPr>
          <p:cNvSpPr>
            <a:spLocks noGrp="1"/>
          </p:cNvSpPr>
          <p:nvPr>
            <p:ph type="subTitle" idx="4"/>
          </p:nvPr>
        </p:nvSpPr>
        <p:spPr>
          <a:xfrm>
            <a:off x="527050" y="9464675"/>
            <a:ext cx="15468600" cy="1452357"/>
          </a:xfrm>
          <a:prstGeom prst="rect">
            <a:avLst/>
          </a:prstGeom>
        </p:spPr>
        <p:txBody>
          <a:bodyPr wrap="square" lIns="0" tIns="0" rIns="0" bIns="0">
            <a:noAutofit/>
          </a:bodyPr>
          <a:lstStyle>
            <a:lvl1pPr>
              <a:defRPr sz="4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11" name="object 24">
            <a:extLst>
              <a:ext uri="{FF2B5EF4-FFF2-40B4-BE49-F238E27FC236}">
                <a16:creationId xmlns:a16="http://schemas.microsoft.com/office/drawing/2014/main" xmlns="" id="{87831246-1EDE-184F-9A81-F9D5AB2AA4B6}"/>
              </a:ext>
            </a:extLst>
          </p:cNvPr>
          <p:cNvSpPr/>
          <p:nvPr userDrawn="1"/>
        </p:nvSpPr>
        <p:spPr>
          <a:xfrm>
            <a:off x="17549272" y="2219341"/>
            <a:ext cx="2555240" cy="2174875"/>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endParaRPr/>
          </a:p>
        </p:txBody>
      </p:sp>
      <p:sp>
        <p:nvSpPr>
          <p:cNvPr id="12" name="object 25">
            <a:extLst>
              <a:ext uri="{FF2B5EF4-FFF2-40B4-BE49-F238E27FC236}">
                <a16:creationId xmlns:a16="http://schemas.microsoft.com/office/drawing/2014/main" xmlns="" id="{D9EF8CDF-7DDA-684C-AA00-AE3DEBD40A75}"/>
              </a:ext>
            </a:extLst>
          </p:cNvPr>
          <p:cNvSpPr/>
          <p:nvPr userDrawn="1"/>
        </p:nvSpPr>
        <p:spPr>
          <a:xfrm>
            <a:off x="15316003" y="0"/>
            <a:ext cx="4788535" cy="1661795"/>
          </a:xfrm>
          <a:custGeom>
            <a:avLst/>
            <a:gdLst/>
            <a:ahLst/>
            <a:cxnLst/>
            <a:rect l="l" t="t" r="r" b="b"/>
            <a:pathLst>
              <a:path w="4788534" h="1661795">
                <a:moveTo>
                  <a:pt x="4788095" y="0"/>
                </a:moveTo>
                <a:lnTo>
                  <a:pt x="0" y="0"/>
                </a:lnTo>
                <a:lnTo>
                  <a:pt x="994286" y="1661613"/>
                </a:lnTo>
                <a:lnTo>
                  <a:pt x="4788095" y="1661613"/>
                </a:lnTo>
                <a:lnTo>
                  <a:pt x="4788095" y="0"/>
                </a:lnTo>
                <a:close/>
              </a:path>
            </a:pathLst>
          </a:custGeom>
          <a:solidFill>
            <a:srgbClr val="C8D9EA"/>
          </a:solidFill>
        </p:spPr>
        <p:txBody>
          <a:bodyPr wrap="square" lIns="0" tIns="0" rIns="0" bIns="0" rtlCol="0"/>
          <a:lstStyle/>
          <a:p>
            <a:endParaRPr/>
          </a:p>
        </p:txBody>
      </p:sp>
      <p:sp>
        <p:nvSpPr>
          <p:cNvPr id="13" name="object 26">
            <a:extLst>
              <a:ext uri="{FF2B5EF4-FFF2-40B4-BE49-F238E27FC236}">
                <a16:creationId xmlns:a16="http://schemas.microsoft.com/office/drawing/2014/main" xmlns="" id="{67C160DB-CCC4-754E-8104-1A3E1C675432}"/>
              </a:ext>
            </a:extLst>
          </p:cNvPr>
          <p:cNvSpPr/>
          <p:nvPr userDrawn="1"/>
        </p:nvSpPr>
        <p:spPr>
          <a:xfrm>
            <a:off x="15541770" y="287717"/>
            <a:ext cx="4562475" cy="2748280"/>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chemeClr val="bg1"/>
          </a:solidFill>
        </p:spPr>
        <p:txBody>
          <a:bodyPr wrap="square" lIns="0" tIns="0" rIns="0" bIns="0" rtlCol="0"/>
          <a:lstStyle/>
          <a:p>
            <a:endParaRPr dirty="0"/>
          </a:p>
        </p:txBody>
      </p:sp>
      <p:sp>
        <p:nvSpPr>
          <p:cNvPr id="15" name="object 24">
            <a:extLst>
              <a:ext uri="{FF2B5EF4-FFF2-40B4-BE49-F238E27FC236}">
                <a16:creationId xmlns:a16="http://schemas.microsoft.com/office/drawing/2014/main" xmlns="" id="{7A8A94FE-8BB3-774B-AF72-E5B18358CCE5}"/>
              </a:ext>
            </a:extLst>
          </p:cNvPr>
          <p:cNvSpPr/>
          <p:nvPr userDrawn="1"/>
        </p:nvSpPr>
        <p:spPr>
          <a:xfrm flipH="1">
            <a:off x="-41078" y="2219341"/>
            <a:ext cx="2555240" cy="2174875"/>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endParaRPr/>
          </a:p>
        </p:txBody>
      </p:sp>
      <p:sp>
        <p:nvSpPr>
          <p:cNvPr id="16" name="object 25">
            <a:extLst>
              <a:ext uri="{FF2B5EF4-FFF2-40B4-BE49-F238E27FC236}">
                <a16:creationId xmlns:a16="http://schemas.microsoft.com/office/drawing/2014/main" xmlns="" id="{13E7D2B1-A065-9D46-B874-57FDF19A3221}"/>
              </a:ext>
            </a:extLst>
          </p:cNvPr>
          <p:cNvSpPr/>
          <p:nvPr userDrawn="1"/>
        </p:nvSpPr>
        <p:spPr>
          <a:xfrm flipH="1">
            <a:off x="-438" y="0"/>
            <a:ext cx="4788535" cy="1661795"/>
          </a:xfrm>
          <a:custGeom>
            <a:avLst/>
            <a:gdLst/>
            <a:ahLst/>
            <a:cxnLst/>
            <a:rect l="l" t="t" r="r" b="b"/>
            <a:pathLst>
              <a:path w="4788534" h="1661795">
                <a:moveTo>
                  <a:pt x="4788095" y="0"/>
                </a:moveTo>
                <a:lnTo>
                  <a:pt x="0" y="0"/>
                </a:lnTo>
                <a:lnTo>
                  <a:pt x="994286" y="1661613"/>
                </a:lnTo>
                <a:lnTo>
                  <a:pt x="4788095" y="1661613"/>
                </a:lnTo>
                <a:lnTo>
                  <a:pt x="4788095" y="0"/>
                </a:lnTo>
                <a:close/>
              </a:path>
            </a:pathLst>
          </a:custGeom>
          <a:solidFill>
            <a:srgbClr val="C8D9EA"/>
          </a:solidFill>
        </p:spPr>
        <p:txBody>
          <a:bodyPr wrap="square" lIns="0" tIns="0" rIns="0" bIns="0" rtlCol="0"/>
          <a:lstStyle/>
          <a:p>
            <a:endParaRPr/>
          </a:p>
        </p:txBody>
      </p:sp>
      <p:sp>
        <p:nvSpPr>
          <p:cNvPr id="17" name="object 26">
            <a:extLst>
              <a:ext uri="{FF2B5EF4-FFF2-40B4-BE49-F238E27FC236}">
                <a16:creationId xmlns:a16="http://schemas.microsoft.com/office/drawing/2014/main" xmlns="" id="{7D166847-BB59-034D-A364-71312CAC2528}"/>
              </a:ext>
            </a:extLst>
          </p:cNvPr>
          <p:cNvSpPr/>
          <p:nvPr userDrawn="1"/>
        </p:nvSpPr>
        <p:spPr>
          <a:xfrm flipH="1">
            <a:off x="-438" y="287717"/>
            <a:ext cx="4562475" cy="2748280"/>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chemeClr val="bg1"/>
          </a:solidFill>
        </p:spPr>
        <p:txBody>
          <a:bodyPr wrap="square" lIns="0" tIns="0" rIns="0" bIns="0" rtlCol="0"/>
          <a:lstStyle/>
          <a:p>
            <a:endParaRPr dirty="0"/>
          </a:p>
        </p:txBody>
      </p:sp>
      <p:pic>
        <p:nvPicPr>
          <p:cNvPr id="20" name="Рисунок 19">
            <a:extLst>
              <a:ext uri="{FF2B5EF4-FFF2-40B4-BE49-F238E27FC236}">
                <a16:creationId xmlns:a16="http://schemas.microsoft.com/office/drawing/2014/main" xmlns="" id="{F456208D-AED6-9742-B9E0-091FCEFAD96B}"/>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6407976" y="396875"/>
            <a:ext cx="3550074" cy="2520000"/>
          </a:xfrm>
          <a:prstGeom prst="rect">
            <a:avLst/>
          </a:prstGeom>
        </p:spPr>
      </p:pic>
      <p:sp>
        <p:nvSpPr>
          <p:cNvPr id="21" name="Holder 2">
            <a:extLst>
              <a:ext uri="{FF2B5EF4-FFF2-40B4-BE49-F238E27FC236}">
                <a16:creationId xmlns:a16="http://schemas.microsoft.com/office/drawing/2014/main" xmlns="" id="{F54DCCFE-224A-1540-BFEA-ADCA1427092B}"/>
              </a:ext>
            </a:extLst>
          </p:cNvPr>
          <p:cNvSpPr>
            <a:spLocks noGrp="1"/>
          </p:cNvSpPr>
          <p:nvPr>
            <p:ph type="ctrTitle"/>
          </p:nvPr>
        </p:nvSpPr>
        <p:spPr>
          <a:xfrm>
            <a:off x="4864004" y="3819541"/>
            <a:ext cx="10445846" cy="3206734"/>
          </a:xfrm>
          <a:prstGeom prst="rect">
            <a:avLst/>
          </a:prstGeom>
        </p:spPr>
        <p:txBody>
          <a:bodyPr wrap="square" lIns="0" tIns="0" rIns="0" bIns="0">
            <a:noAutofit/>
          </a:bodyPr>
          <a:lstStyle>
            <a:lvl1pPr algn="ctr">
              <a:defRPr sz="9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18" name="TextBox 17">
            <a:extLst>
              <a:ext uri="{FF2B5EF4-FFF2-40B4-BE49-F238E27FC236}">
                <a16:creationId xmlns:a16="http://schemas.microsoft.com/office/drawing/2014/main" xmlns="" id="{9BF89B8F-9CDA-B844-B00F-206D18822DA5}"/>
              </a:ext>
            </a:extLst>
          </p:cNvPr>
          <p:cNvSpPr txBox="1"/>
          <p:nvPr userDrawn="1"/>
        </p:nvSpPr>
        <p:spPr>
          <a:xfrm>
            <a:off x="4317829" y="942038"/>
            <a:ext cx="11280482" cy="1446550"/>
          </a:xfrm>
          <a:prstGeom prst="rect">
            <a:avLst/>
          </a:prstGeom>
          <a:noFill/>
        </p:spPr>
        <p:txBody>
          <a:bodyPr wrap="square" rtlCol="0">
            <a:spAutoFit/>
          </a:bodyPr>
          <a:lstStyle/>
          <a:p>
            <a:pPr algn="ctr"/>
            <a:r>
              <a:rPr lang="ru-RU" sz="4400" b="1" i="0" dirty="0">
                <a:solidFill>
                  <a:schemeClr val="bg1"/>
                </a:solidFill>
                <a:latin typeface="Trebuchet MS" panose="020B0703020202090204" pitchFamily="34" charset="0"/>
                <a:ea typeface="Brush Script MT" panose="03060802040406070304" pitchFamily="66" charset="-122"/>
                <a:cs typeface="Brush Script MT" panose="03060802040406070304" pitchFamily="66" charset="-122"/>
              </a:rPr>
              <a:t>Научно-практическая конференция </a:t>
            </a:r>
            <a:br>
              <a:rPr lang="ru-RU" sz="4400" b="1" i="0" dirty="0">
                <a:solidFill>
                  <a:schemeClr val="bg1"/>
                </a:solidFill>
                <a:latin typeface="Trebuchet MS" panose="020B0703020202090204" pitchFamily="34" charset="0"/>
                <a:ea typeface="Brush Script MT" panose="03060802040406070304" pitchFamily="66" charset="-122"/>
                <a:cs typeface="Brush Script MT" panose="03060802040406070304" pitchFamily="66" charset="-122"/>
              </a:rPr>
            </a:br>
            <a:r>
              <a:rPr lang="ru-RU" sz="4400" b="1" i="0" dirty="0">
                <a:solidFill>
                  <a:schemeClr val="bg1"/>
                </a:solidFill>
                <a:latin typeface="Trebuchet MS" panose="020B0703020202090204" pitchFamily="34" charset="0"/>
                <a:ea typeface="Brush Script MT" panose="03060802040406070304" pitchFamily="66" charset="-122"/>
                <a:cs typeface="Brush Script MT" panose="03060802040406070304" pitchFamily="66" charset="-122"/>
              </a:rPr>
              <a:t>по финансовому просвещению в России</a:t>
            </a:r>
          </a:p>
        </p:txBody>
      </p:sp>
    </p:spTree>
    <p:extLst>
      <p:ext uri="{BB962C8B-B14F-4D97-AF65-F5344CB8AC3E}">
        <p14:creationId xmlns:p14="http://schemas.microsoft.com/office/powerpoint/2010/main" xmlns="" val="101369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100" cy="1832534"/>
          </a:xfrm>
          <a:prstGeom prst="rect">
            <a:avLst/>
          </a:prstGeom>
        </p:spPr>
      </p:pic>
      <p:pic>
        <p:nvPicPr>
          <p:cNvPr id="17" name="bg object 17"/>
          <p:cNvPicPr/>
          <p:nvPr/>
        </p:nvPicPr>
        <p:blipFill>
          <a:blip r:embed="rId3" cstate="print"/>
          <a:stretch>
            <a:fillRect/>
          </a:stretch>
        </p:blipFill>
        <p:spPr>
          <a:xfrm>
            <a:off x="7006277" y="331742"/>
            <a:ext cx="6342844" cy="557926"/>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3/15/2022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318838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4" r:id="rId2"/>
    <p:sldLayoutId id="2147483663" r:id="rId3"/>
    <p:sldLayoutId id="2147483662" r:id="rId4"/>
    <p:sldLayoutId id="2147483667" r:id="rId5"/>
    <p:sldLayoutId id="2147483666" r:id="rId6"/>
    <p:sldLayoutId id="2147483668" r:id="rId7"/>
    <p:sldLayoutId id="2147483669" r:id="rId8"/>
    <p:sldLayoutId id="2147483670" r:id="rId9"/>
    <p:sldLayoutId id="2147483671" r:id="rId1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2.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oleObject" Target="../embeddings/oleObject1.bin"/><Relationship Id="rId4" Type="http://schemas.openxmlformats.org/officeDocument/2006/relationships/image" Target="../media/image138.png"/></Relationships>
</file>

<file path=ppt/slides/_rels/slide1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l9091821536@yandex.ru" TargetMode="External"/><Relationship Id="rId1" Type="http://schemas.openxmlformats.org/officeDocument/2006/relationships/slideLayout" Target="../slideLayouts/slideLayout8.xml"/><Relationship Id="rId4" Type="http://schemas.openxmlformats.org/officeDocument/2006/relationships/image" Target="../media/image14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6" Type="http://schemas.openxmlformats.org/officeDocument/2006/relationships/image" Target="../media/image33.png"/><Relationship Id="rId21" Type="http://schemas.openxmlformats.org/officeDocument/2006/relationships/image" Target="../media/image28.png"/><Relationship Id="rId42" Type="http://schemas.openxmlformats.org/officeDocument/2006/relationships/image" Target="../media/image49.png"/><Relationship Id="rId47" Type="http://schemas.openxmlformats.org/officeDocument/2006/relationships/image" Target="../media/image54.png"/><Relationship Id="rId63" Type="http://schemas.openxmlformats.org/officeDocument/2006/relationships/image" Target="../media/image70.png"/><Relationship Id="rId68" Type="http://schemas.openxmlformats.org/officeDocument/2006/relationships/image" Target="../media/image75.png"/><Relationship Id="rId84" Type="http://schemas.openxmlformats.org/officeDocument/2006/relationships/image" Target="../media/image91.png"/><Relationship Id="rId89" Type="http://schemas.openxmlformats.org/officeDocument/2006/relationships/image" Target="../media/image96.png"/><Relationship Id="rId7" Type="http://schemas.openxmlformats.org/officeDocument/2006/relationships/image" Target="../media/image14.png"/><Relationship Id="rId71" Type="http://schemas.openxmlformats.org/officeDocument/2006/relationships/image" Target="../media/image78.png"/><Relationship Id="rId92" Type="http://schemas.openxmlformats.org/officeDocument/2006/relationships/image" Target="../media/image99.png"/><Relationship Id="rId2" Type="http://schemas.openxmlformats.org/officeDocument/2006/relationships/image" Target="../media/image9.png"/><Relationship Id="rId16" Type="http://schemas.openxmlformats.org/officeDocument/2006/relationships/image" Target="../media/image23.png"/><Relationship Id="rId29" Type="http://schemas.openxmlformats.org/officeDocument/2006/relationships/image" Target="../media/image36.pn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3" Type="http://schemas.openxmlformats.org/officeDocument/2006/relationships/image" Target="../media/image60.png"/><Relationship Id="rId58" Type="http://schemas.openxmlformats.org/officeDocument/2006/relationships/image" Target="../media/image65.png"/><Relationship Id="rId66" Type="http://schemas.openxmlformats.org/officeDocument/2006/relationships/image" Target="../media/image73.png"/><Relationship Id="rId74" Type="http://schemas.openxmlformats.org/officeDocument/2006/relationships/image" Target="../media/image81.png"/><Relationship Id="rId79" Type="http://schemas.openxmlformats.org/officeDocument/2006/relationships/image" Target="../media/image86.png"/><Relationship Id="rId87" Type="http://schemas.openxmlformats.org/officeDocument/2006/relationships/image" Target="../media/image94.png"/><Relationship Id="rId102" Type="http://schemas.openxmlformats.org/officeDocument/2006/relationships/image" Target="../media/image109.png"/><Relationship Id="rId5" Type="http://schemas.openxmlformats.org/officeDocument/2006/relationships/image" Target="../media/image12.png"/><Relationship Id="rId61" Type="http://schemas.openxmlformats.org/officeDocument/2006/relationships/image" Target="../media/image68.png"/><Relationship Id="rId82" Type="http://schemas.openxmlformats.org/officeDocument/2006/relationships/image" Target="../media/image89.png"/><Relationship Id="rId90" Type="http://schemas.openxmlformats.org/officeDocument/2006/relationships/image" Target="../media/image97.png"/><Relationship Id="rId95" Type="http://schemas.openxmlformats.org/officeDocument/2006/relationships/image" Target="../media/image102.png"/><Relationship Id="rId19" Type="http://schemas.openxmlformats.org/officeDocument/2006/relationships/image" Target="../media/image2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png"/><Relationship Id="rId56" Type="http://schemas.openxmlformats.org/officeDocument/2006/relationships/image" Target="../media/image63.png"/><Relationship Id="rId64" Type="http://schemas.openxmlformats.org/officeDocument/2006/relationships/image" Target="../media/image71.png"/><Relationship Id="rId69" Type="http://schemas.openxmlformats.org/officeDocument/2006/relationships/image" Target="../media/image76.png"/><Relationship Id="rId77" Type="http://schemas.openxmlformats.org/officeDocument/2006/relationships/image" Target="../media/image84.png"/><Relationship Id="rId100" Type="http://schemas.openxmlformats.org/officeDocument/2006/relationships/image" Target="../media/image107.jpeg"/><Relationship Id="rId8" Type="http://schemas.openxmlformats.org/officeDocument/2006/relationships/image" Target="../media/image15.png"/><Relationship Id="rId51" Type="http://schemas.openxmlformats.org/officeDocument/2006/relationships/image" Target="../media/image58.png"/><Relationship Id="rId72" Type="http://schemas.openxmlformats.org/officeDocument/2006/relationships/image" Target="../media/image79.png"/><Relationship Id="rId80" Type="http://schemas.openxmlformats.org/officeDocument/2006/relationships/image" Target="../media/image87.png"/><Relationship Id="rId85" Type="http://schemas.openxmlformats.org/officeDocument/2006/relationships/image" Target="../media/image92.png"/><Relationship Id="rId93" Type="http://schemas.openxmlformats.org/officeDocument/2006/relationships/image" Target="../media/image100.png"/><Relationship Id="rId98" Type="http://schemas.openxmlformats.org/officeDocument/2006/relationships/image" Target="../media/image105.png"/><Relationship Id="rId3" Type="http://schemas.openxmlformats.org/officeDocument/2006/relationships/image" Target="../media/image10.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59" Type="http://schemas.openxmlformats.org/officeDocument/2006/relationships/image" Target="../media/image66.png"/><Relationship Id="rId67" Type="http://schemas.openxmlformats.org/officeDocument/2006/relationships/image" Target="../media/image74.png"/><Relationship Id="rId103" Type="http://schemas.openxmlformats.org/officeDocument/2006/relationships/image" Target="../media/image7.png"/><Relationship Id="rId20" Type="http://schemas.openxmlformats.org/officeDocument/2006/relationships/image" Target="../media/image27.png"/><Relationship Id="rId41" Type="http://schemas.openxmlformats.org/officeDocument/2006/relationships/image" Target="../media/image48.png"/><Relationship Id="rId54" Type="http://schemas.openxmlformats.org/officeDocument/2006/relationships/image" Target="../media/image61.png"/><Relationship Id="rId62" Type="http://schemas.openxmlformats.org/officeDocument/2006/relationships/image" Target="../media/image69.png"/><Relationship Id="rId70" Type="http://schemas.openxmlformats.org/officeDocument/2006/relationships/image" Target="../media/image77.png"/><Relationship Id="rId75" Type="http://schemas.openxmlformats.org/officeDocument/2006/relationships/image" Target="../media/image82.png"/><Relationship Id="rId83" Type="http://schemas.openxmlformats.org/officeDocument/2006/relationships/image" Target="../media/image90.png"/><Relationship Id="rId88" Type="http://schemas.openxmlformats.org/officeDocument/2006/relationships/image" Target="../media/image95.png"/><Relationship Id="rId91" Type="http://schemas.openxmlformats.org/officeDocument/2006/relationships/image" Target="../media/image98.png"/><Relationship Id="rId96" Type="http://schemas.openxmlformats.org/officeDocument/2006/relationships/image" Target="../media/image103.jpeg"/><Relationship Id="rId1" Type="http://schemas.openxmlformats.org/officeDocument/2006/relationships/slideLayout" Target="../slideLayouts/slideLayout9.xml"/><Relationship Id="rId6" Type="http://schemas.openxmlformats.org/officeDocument/2006/relationships/image" Target="../media/image13.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png"/><Relationship Id="rId49" Type="http://schemas.openxmlformats.org/officeDocument/2006/relationships/image" Target="../media/image56.png"/><Relationship Id="rId57" Type="http://schemas.openxmlformats.org/officeDocument/2006/relationships/image" Target="../media/image64.png"/><Relationship Id="rId10" Type="http://schemas.openxmlformats.org/officeDocument/2006/relationships/image" Target="../media/image17.png"/><Relationship Id="rId31" Type="http://schemas.openxmlformats.org/officeDocument/2006/relationships/image" Target="../media/image38.png"/><Relationship Id="rId44" Type="http://schemas.openxmlformats.org/officeDocument/2006/relationships/image" Target="../media/image51.png"/><Relationship Id="rId52" Type="http://schemas.openxmlformats.org/officeDocument/2006/relationships/image" Target="../media/image59.png"/><Relationship Id="rId60" Type="http://schemas.openxmlformats.org/officeDocument/2006/relationships/image" Target="../media/image67.png"/><Relationship Id="rId65" Type="http://schemas.openxmlformats.org/officeDocument/2006/relationships/image" Target="../media/image72.png"/><Relationship Id="rId73" Type="http://schemas.openxmlformats.org/officeDocument/2006/relationships/image" Target="../media/image80.png"/><Relationship Id="rId78" Type="http://schemas.openxmlformats.org/officeDocument/2006/relationships/image" Target="../media/image85.png"/><Relationship Id="rId81" Type="http://schemas.openxmlformats.org/officeDocument/2006/relationships/image" Target="../media/image88.png"/><Relationship Id="rId86" Type="http://schemas.openxmlformats.org/officeDocument/2006/relationships/image" Target="../media/image93.png"/><Relationship Id="rId94" Type="http://schemas.openxmlformats.org/officeDocument/2006/relationships/image" Target="../media/image101.png"/><Relationship Id="rId99" Type="http://schemas.openxmlformats.org/officeDocument/2006/relationships/image" Target="../media/image106.jpeg"/><Relationship Id="rId101" Type="http://schemas.openxmlformats.org/officeDocument/2006/relationships/image" Target="../media/image108.png"/><Relationship Id="rId4" Type="http://schemas.openxmlformats.org/officeDocument/2006/relationships/image" Target="../media/image11.png"/><Relationship Id="rId9"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25.png"/><Relationship Id="rId39" Type="http://schemas.openxmlformats.org/officeDocument/2006/relationships/image" Target="../media/image46.png"/><Relationship Id="rId34" Type="http://schemas.openxmlformats.org/officeDocument/2006/relationships/image" Target="../media/image41.png"/><Relationship Id="rId50" Type="http://schemas.openxmlformats.org/officeDocument/2006/relationships/image" Target="../media/image57.png"/><Relationship Id="rId55" Type="http://schemas.openxmlformats.org/officeDocument/2006/relationships/image" Target="../media/image62.png"/><Relationship Id="rId76" Type="http://schemas.openxmlformats.org/officeDocument/2006/relationships/image" Target="../media/image83.png"/><Relationship Id="rId97" Type="http://schemas.openxmlformats.org/officeDocument/2006/relationships/image" Target="../media/image10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4A81B44-4F64-EF4C-8221-21D1EB25F147}"/>
              </a:ext>
            </a:extLst>
          </p:cNvPr>
          <p:cNvSpPr>
            <a:spLocks noGrp="1"/>
          </p:cNvSpPr>
          <p:nvPr>
            <p:ph type="ctrTitle"/>
          </p:nvPr>
        </p:nvSpPr>
        <p:spPr>
          <a:xfrm>
            <a:off x="693672" y="4511666"/>
            <a:ext cx="19042128" cy="2746375"/>
          </a:xfrm>
        </p:spPr>
        <p:txBody>
          <a:bodyPr/>
          <a:lstStyle/>
          <a:p>
            <a:r>
              <a:rPr lang="ru-RU" sz="2800" dirty="0"/>
              <a:t/>
            </a:r>
            <a:br>
              <a:rPr lang="ru-RU" sz="2800" dirty="0"/>
            </a:br>
            <a:r>
              <a:rPr lang="ru-RU" sz="6000" i="1" dirty="0" smtClean="0"/>
              <a:t>Реализация финансовой грамотности в школе как одной из ключевых компетенций учащихся</a:t>
            </a:r>
            <a:endParaRPr lang="ru-RU" sz="6000" dirty="0"/>
          </a:p>
        </p:txBody>
      </p:sp>
      <p:sp>
        <p:nvSpPr>
          <p:cNvPr id="3" name="Подзаголовок 2">
            <a:extLst>
              <a:ext uri="{FF2B5EF4-FFF2-40B4-BE49-F238E27FC236}">
                <a16:creationId xmlns:a16="http://schemas.microsoft.com/office/drawing/2014/main" xmlns="" id="{E2FB4AA1-4ED2-5F4E-BF01-B60389F8707E}"/>
              </a:ext>
            </a:extLst>
          </p:cNvPr>
          <p:cNvSpPr>
            <a:spLocks noGrp="1"/>
          </p:cNvSpPr>
          <p:nvPr>
            <p:ph type="subTitle" idx="4"/>
          </p:nvPr>
        </p:nvSpPr>
        <p:spPr>
          <a:xfrm>
            <a:off x="407920" y="7940691"/>
            <a:ext cx="18645318" cy="2948675"/>
          </a:xfrm>
        </p:spPr>
        <p:txBody>
          <a:bodyPr/>
          <a:lstStyle/>
          <a:p>
            <a:r>
              <a:rPr lang="ru-RU" sz="3200" dirty="0" smtClean="0"/>
              <a:t>Головкова Л.А., </a:t>
            </a:r>
            <a:endParaRPr lang="ru-RU" sz="3200" dirty="0"/>
          </a:p>
          <a:p>
            <a:r>
              <a:rPr lang="ru-RU" sz="3200" dirty="0" smtClean="0"/>
              <a:t>з</a:t>
            </a:r>
            <a:r>
              <a:rPr lang="ru-RU" sz="3200" dirty="0" smtClean="0"/>
              <a:t>аместитель </a:t>
            </a:r>
            <a:r>
              <a:rPr lang="ru-RU" sz="3200" dirty="0" smtClean="0"/>
              <a:t>директора по УР, </a:t>
            </a:r>
            <a:r>
              <a:rPr lang="ru-RU" sz="3200" dirty="0"/>
              <a:t>МАОУ «СОШ №4</a:t>
            </a:r>
            <a:r>
              <a:rPr lang="ru-RU" sz="3200" dirty="0" smtClean="0"/>
              <a:t>», </a:t>
            </a:r>
          </a:p>
          <a:p>
            <a:r>
              <a:rPr lang="ru-RU" sz="3200" dirty="0" smtClean="0"/>
              <a:t>г. Заводоуковск, Тюменская область</a:t>
            </a:r>
            <a:endParaRPr lang="ru-RU" sz="3200" dirty="0"/>
          </a:p>
          <a:p>
            <a:r>
              <a:rPr lang="ru-RU" sz="3200" dirty="0" smtClean="0"/>
              <a:t>Данилова О.Г.,</a:t>
            </a:r>
            <a:endParaRPr lang="ru-RU" sz="3200" dirty="0"/>
          </a:p>
          <a:p>
            <a:r>
              <a:rPr lang="ru-RU" sz="3200" dirty="0"/>
              <a:t>у</a:t>
            </a:r>
            <a:r>
              <a:rPr lang="ru-RU" sz="3200" dirty="0" smtClean="0"/>
              <a:t>читель </a:t>
            </a:r>
            <a:r>
              <a:rPr lang="ru-RU" sz="3200" dirty="0" smtClean="0"/>
              <a:t>иностранного языка, </a:t>
            </a:r>
            <a:r>
              <a:rPr lang="ru-RU" sz="3200" dirty="0"/>
              <a:t>МАОУ «СОШ №4</a:t>
            </a:r>
            <a:r>
              <a:rPr lang="ru-RU" sz="3200" dirty="0" smtClean="0"/>
              <a:t>», </a:t>
            </a:r>
          </a:p>
          <a:p>
            <a:r>
              <a:rPr lang="ru-RU" sz="3200" dirty="0" smtClean="0"/>
              <a:t>г. Заводоуковск, Тюменская область                                           МОСКВА, 2022</a:t>
            </a:r>
            <a:endParaRPr lang="ru-RU" sz="3200" dirty="0"/>
          </a:p>
          <a:p>
            <a:endParaRPr lang="ru-RU" dirty="0"/>
          </a:p>
        </p:txBody>
      </p:sp>
      <p:pic>
        <p:nvPicPr>
          <p:cNvPr id="5" name="Рисунок 4">
            <a:extLst>
              <a:ext uri="{FF2B5EF4-FFF2-40B4-BE49-F238E27FC236}">
                <a16:creationId xmlns:a16="http://schemas.microsoft.com/office/drawing/2014/main" xmlns="" id="{6E467544-E2F2-48BF-AFC8-08BC060D4ED0}"/>
              </a:ext>
            </a:extLst>
          </p:cNvPr>
          <p:cNvPicPr>
            <a:picLocks noChangeAspect="1"/>
          </p:cNvPicPr>
          <p:nvPr/>
        </p:nvPicPr>
        <p:blipFill>
          <a:blip r:embed="rId2"/>
          <a:stretch>
            <a:fillRect/>
          </a:stretch>
        </p:blipFill>
        <p:spPr>
          <a:xfrm>
            <a:off x="16910098" y="296825"/>
            <a:ext cx="2730500" cy="2654925"/>
          </a:xfrm>
          <a:prstGeom prst="rect">
            <a:avLst/>
          </a:prstGeom>
        </p:spPr>
      </p:pic>
      <p:pic>
        <p:nvPicPr>
          <p:cNvPr id="6" name="Рисунок 5">
            <a:extLst>
              <a:ext uri="{FF2B5EF4-FFF2-40B4-BE49-F238E27FC236}">
                <a16:creationId xmlns:a16="http://schemas.microsoft.com/office/drawing/2014/main" xmlns="" id="{D7927B94-5B0F-41BB-A9F5-AEC50CA9F41B}"/>
              </a:ext>
            </a:extLst>
          </p:cNvPr>
          <p:cNvPicPr>
            <a:picLocks noChangeAspect="1"/>
          </p:cNvPicPr>
          <p:nvPr/>
        </p:nvPicPr>
        <p:blipFill>
          <a:blip r:embed="rId3" cstate="print"/>
          <a:stretch>
            <a:fillRect/>
          </a:stretch>
        </p:blipFill>
        <p:spPr>
          <a:xfrm>
            <a:off x="18053106" y="3154345"/>
            <a:ext cx="1693804" cy="1644653"/>
          </a:xfrm>
          <a:prstGeom prst="rect">
            <a:avLst/>
          </a:prstGeom>
        </p:spPr>
      </p:pic>
    </p:spTree>
    <p:extLst>
      <p:ext uri="{BB962C8B-B14F-4D97-AF65-F5344CB8AC3E}">
        <p14:creationId xmlns:p14="http://schemas.microsoft.com/office/powerpoint/2010/main" xmlns="" val="1802121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08572C80-0048-4219-BC10-60EF88781ACF}"/>
              </a:ext>
            </a:extLst>
          </p:cNvPr>
          <p:cNvPicPr>
            <a:picLocks noChangeAspect="1"/>
          </p:cNvPicPr>
          <p:nvPr/>
        </p:nvPicPr>
        <p:blipFill>
          <a:blip r:embed="rId2"/>
          <a:stretch>
            <a:fillRect/>
          </a:stretch>
        </p:blipFill>
        <p:spPr>
          <a:xfrm>
            <a:off x="18112" y="0"/>
            <a:ext cx="20085988" cy="11174294"/>
          </a:xfrm>
          <a:prstGeom prst="rect">
            <a:avLst/>
          </a:prstGeom>
        </p:spPr>
      </p:pic>
      <p:sp>
        <p:nvSpPr>
          <p:cNvPr id="19458" name="Заголовок 1">
            <a:extLst>
              <a:ext uri="{FF2B5EF4-FFF2-40B4-BE49-F238E27FC236}">
                <a16:creationId xmlns:a16="http://schemas.microsoft.com/office/drawing/2014/main" xmlns="" id="{4414A70B-88CF-457F-8D2C-2ABAD4D82DE8}"/>
              </a:ext>
            </a:extLst>
          </p:cNvPr>
          <p:cNvSpPr>
            <a:spLocks noGrp="1"/>
          </p:cNvSpPr>
          <p:nvPr>
            <p:ph type="title"/>
          </p:nvPr>
        </p:nvSpPr>
        <p:spPr/>
        <p:txBody>
          <a:bodyPr/>
          <a:lstStyle/>
          <a:p>
            <a:pPr algn="ctr"/>
            <a:r>
              <a:rPr lang="ru-RU" altLang="ru-RU" dirty="0"/>
              <a:t>                                                                                                                                                                                           Финансовая грамотность на уроках английского </a:t>
            </a:r>
            <a:r>
              <a:rPr lang="ru-RU" altLang="ru-RU" dirty="0" smtClean="0"/>
              <a:t>языка:</a:t>
            </a:r>
            <a:endParaRPr lang="ru-RU" altLang="ru-RU" dirty="0"/>
          </a:p>
        </p:txBody>
      </p:sp>
      <p:sp>
        <p:nvSpPr>
          <p:cNvPr id="3" name="Объект 2">
            <a:extLst>
              <a:ext uri="{FF2B5EF4-FFF2-40B4-BE49-F238E27FC236}">
                <a16:creationId xmlns:a16="http://schemas.microsoft.com/office/drawing/2014/main" xmlns="" id="{9D6C0BC2-B323-4F95-868C-ED86AFF91911}"/>
              </a:ext>
            </a:extLst>
          </p:cNvPr>
          <p:cNvSpPr>
            <a:spLocks noGrp="1"/>
          </p:cNvSpPr>
          <p:nvPr>
            <p:ph idx="1"/>
          </p:nvPr>
        </p:nvSpPr>
        <p:spPr>
          <a:xfrm>
            <a:off x="984250" y="1006475"/>
            <a:ext cx="13230892" cy="8576257"/>
          </a:xfrm>
        </p:spPr>
        <p:txBody>
          <a:bodyPr/>
          <a:lstStyle/>
          <a:p>
            <a:pPr>
              <a:defRPr/>
            </a:pPr>
            <a:r>
              <a:rPr lang="ru-RU" dirty="0">
                <a:solidFill>
                  <a:schemeClr val="tx1"/>
                </a:solidFill>
              </a:rPr>
              <a:t>В программу по английскому языку для 5-11 классов общеобразовательной школы могут быть введены, эффективно проработаны и усвоены элементы финансовой грамотности по следующим темам: </a:t>
            </a:r>
          </a:p>
          <a:p>
            <a:pPr>
              <a:defRPr/>
            </a:pPr>
            <a:r>
              <a:rPr lang="ru-RU" dirty="0">
                <a:solidFill>
                  <a:schemeClr val="tx1"/>
                </a:solidFill>
              </a:rPr>
              <a:t>• Зачем быть финансово грамотным. </a:t>
            </a:r>
          </a:p>
          <a:p>
            <a:pPr>
              <a:defRPr/>
            </a:pPr>
            <a:r>
              <a:rPr lang="ru-RU" dirty="0">
                <a:solidFill>
                  <a:schemeClr val="tx1"/>
                </a:solidFill>
              </a:rPr>
              <a:t>• Деньги, их история, виды, функции денег. </a:t>
            </a:r>
          </a:p>
          <a:p>
            <a:pPr>
              <a:defRPr/>
            </a:pPr>
            <a:r>
              <a:rPr lang="ru-RU" dirty="0">
                <a:solidFill>
                  <a:schemeClr val="tx1"/>
                </a:solidFill>
              </a:rPr>
              <a:t>• Семейный и личный бюджет. </a:t>
            </a:r>
          </a:p>
          <a:p>
            <a:pPr>
              <a:defRPr/>
            </a:pPr>
            <a:r>
              <a:rPr lang="ru-RU" dirty="0">
                <a:solidFill>
                  <a:schemeClr val="tx1"/>
                </a:solidFill>
              </a:rPr>
              <a:t>• Экономические отношения семьи и государства. </a:t>
            </a:r>
          </a:p>
          <a:p>
            <a:pPr>
              <a:defRPr/>
            </a:pPr>
            <a:r>
              <a:rPr lang="ru-RU" dirty="0">
                <a:solidFill>
                  <a:schemeClr val="tx1"/>
                </a:solidFill>
              </a:rPr>
              <a:t>• Финансовые институты. </a:t>
            </a:r>
          </a:p>
          <a:p>
            <a:pPr>
              <a:defRPr/>
            </a:pPr>
            <a:endParaRPr lang="ru-RU" dirty="0"/>
          </a:p>
        </p:txBody>
      </p:sp>
      <p:pic>
        <p:nvPicPr>
          <p:cNvPr id="5" name="Picture 4" descr="C:\Users\Данил\Desktop\фото\фото\gW_vF4VGiMk.jpg">
            <a:extLst>
              <a:ext uri="{FF2B5EF4-FFF2-40B4-BE49-F238E27FC236}">
                <a16:creationId xmlns:a16="http://schemas.microsoft.com/office/drawing/2014/main" xmlns="" id="{753444E2-E48E-414A-B53B-FD74CA4EAF9D}"/>
              </a:ext>
            </a:extLst>
          </p:cNvPr>
          <p:cNvPicPr>
            <a:picLocks noChangeAspect="1" noChangeArrowheads="1"/>
          </p:cNvPicPr>
          <p:nvPr/>
        </p:nvPicPr>
        <p:blipFill>
          <a:blip r:embed="rId3" cstate="print"/>
          <a:srcRect/>
          <a:stretch>
            <a:fillRect/>
          </a:stretch>
        </p:blipFill>
        <p:spPr bwMode="auto">
          <a:xfrm>
            <a:off x="755650" y="6264275"/>
            <a:ext cx="4267200" cy="3200400"/>
          </a:xfrm>
          <a:prstGeom prst="rect">
            <a:avLst/>
          </a:prstGeom>
          <a:ln>
            <a:noFill/>
          </a:ln>
          <a:effectLst>
            <a:softEdge rad="112500"/>
          </a:effectLst>
        </p:spPr>
      </p:pic>
      <p:pic>
        <p:nvPicPr>
          <p:cNvPr id="6" name="Picture 3">
            <a:extLst>
              <a:ext uri="{FF2B5EF4-FFF2-40B4-BE49-F238E27FC236}">
                <a16:creationId xmlns:a16="http://schemas.microsoft.com/office/drawing/2014/main" xmlns="" id="{F18B4C8D-A121-4FA0-9F8D-EF86931F9D5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1346" t="40440" r="29231" b="14725"/>
          <a:stretch>
            <a:fillRect/>
          </a:stretch>
        </p:blipFill>
        <p:spPr bwMode="auto">
          <a:xfrm>
            <a:off x="5466837" y="5801631"/>
            <a:ext cx="8286351" cy="351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a:extLst>
              <a:ext uri="{FF2B5EF4-FFF2-40B4-BE49-F238E27FC236}">
                <a16:creationId xmlns:a16="http://schemas.microsoft.com/office/drawing/2014/main" xmlns="" id="{7D3B703C-0358-4534-9415-FF56C8D42271}"/>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3583" t="14786" r="25645" b="12199"/>
          <a:stretch>
            <a:fillRect/>
          </a:stretch>
        </p:blipFill>
        <p:spPr bwMode="auto">
          <a:xfrm>
            <a:off x="539750" y="1196975"/>
            <a:ext cx="5938838" cy="4392613"/>
          </a:xfrm>
          <a:noFill/>
        </p:spPr>
      </p:pic>
      <p:pic>
        <p:nvPicPr>
          <p:cNvPr id="8" name="Picture 2">
            <a:extLst>
              <a:ext uri="{FF2B5EF4-FFF2-40B4-BE49-F238E27FC236}">
                <a16:creationId xmlns:a16="http://schemas.microsoft.com/office/drawing/2014/main" xmlns="" id="{C3FBA581-6E9A-48E2-A9B8-86F616CC2D7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3583" t="14786" r="25645" b="12199"/>
          <a:stretch>
            <a:fillRect/>
          </a:stretch>
        </p:blipFill>
        <p:spPr bwMode="auto">
          <a:xfrm>
            <a:off x="12378531" y="4359275"/>
            <a:ext cx="5938838" cy="4392613"/>
          </a:xfrm>
          <a:noFill/>
        </p:spPr>
      </p:pic>
      <p:pic>
        <p:nvPicPr>
          <p:cNvPr id="9" name="Picture 2">
            <a:extLst>
              <a:ext uri="{FF2B5EF4-FFF2-40B4-BE49-F238E27FC236}">
                <a16:creationId xmlns:a16="http://schemas.microsoft.com/office/drawing/2014/main" xmlns="" id="{30315B2E-13DF-423E-998B-E41941AF646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3583" t="14786" r="25645" b="12199"/>
          <a:stretch>
            <a:fillRect/>
          </a:stretch>
        </p:blipFill>
        <p:spPr bwMode="auto">
          <a:xfrm>
            <a:off x="692150" y="1349375"/>
            <a:ext cx="5938838" cy="4392613"/>
          </a:xfrm>
          <a:noFill/>
        </p:spPr>
      </p:pic>
      <p:pic>
        <p:nvPicPr>
          <p:cNvPr id="4" name="Рисунок 3">
            <a:extLst>
              <a:ext uri="{FF2B5EF4-FFF2-40B4-BE49-F238E27FC236}">
                <a16:creationId xmlns:a16="http://schemas.microsoft.com/office/drawing/2014/main" xmlns="" id="{2388F735-D3B0-4F70-87A7-D16F38AF87A1}"/>
              </a:ext>
            </a:extLst>
          </p:cNvPr>
          <p:cNvPicPr>
            <a:picLocks noChangeAspect="1"/>
          </p:cNvPicPr>
          <p:nvPr/>
        </p:nvPicPr>
        <p:blipFill>
          <a:blip r:embed="rId6"/>
          <a:stretch>
            <a:fillRect/>
          </a:stretch>
        </p:blipFill>
        <p:spPr>
          <a:xfrm>
            <a:off x="13626331" y="3096804"/>
            <a:ext cx="5938019" cy="4395597"/>
          </a:xfrm>
          <a:prstGeom prst="rect">
            <a:avLst/>
          </a:prstGeom>
        </p:spPr>
      </p:pic>
      <p:pic>
        <p:nvPicPr>
          <p:cNvPr id="11" name="Picture 3">
            <a:extLst>
              <a:ext uri="{FF2B5EF4-FFF2-40B4-BE49-F238E27FC236}">
                <a16:creationId xmlns:a16="http://schemas.microsoft.com/office/drawing/2014/main" xmlns="" id="{203C757E-427E-4849-A2D5-66179F244B42}"/>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l="16374" t="27692" r="35907" b="48865"/>
          <a:stretch>
            <a:fillRect/>
          </a:stretch>
        </p:blipFill>
        <p:spPr bwMode="auto">
          <a:xfrm>
            <a:off x="10460823" y="9377586"/>
            <a:ext cx="6584729" cy="1819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Рисунок 11">
            <a:extLst>
              <a:ext uri="{FF2B5EF4-FFF2-40B4-BE49-F238E27FC236}">
                <a16:creationId xmlns:a16="http://schemas.microsoft.com/office/drawing/2014/main" xmlns="" id="{6E467544-E2F2-48BF-AFC8-08BC060D4ED0}"/>
              </a:ext>
            </a:extLst>
          </p:cNvPr>
          <p:cNvPicPr>
            <a:picLocks noChangeAspect="1"/>
          </p:cNvPicPr>
          <p:nvPr/>
        </p:nvPicPr>
        <p:blipFill>
          <a:blip r:embed="rId8"/>
          <a:stretch>
            <a:fillRect/>
          </a:stretch>
        </p:blipFill>
        <p:spPr>
          <a:xfrm>
            <a:off x="0" y="0"/>
            <a:ext cx="979424" cy="95231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Финансовая грамотность </a:t>
            </a:r>
            <a:endParaRPr lang="ru-RU" dirty="0"/>
          </a:p>
        </p:txBody>
      </p:sp>
      <p:sp>
        <p:nvSpPr>
          <p:cNvPr id="3" name="Текст 2"/>
          <p:cNvSpPr>
            <a:spLocks noGrp="1"/>
          </p:cNvSpPr>
          <p:nvPr>
            <p:ph type="body" idx="1"/>
          </p:nvPr>
        </p:nvSpPr>
        <p:spPr/>
        <p:txBody>
          <a:bodyPr/>
          <a:lstStyle/>
          <a:p>
            <a:r>
              <a:rPr lang="ru-RU" dirty="0" smtClean="0"/>
              <a:t>Урок английского языка по теме: « Планирование семейного бюджета с Мисс Смит», 5 класс ( интеграция предметов «Английский язык» и «Математика»)</a:t>
            </a:r>
            <a:endParaRPr lang="ru-RU" dirty="0"/>
          </a:p>
        </p:txBody>
      </p:sp>
      <p:pic>
        <p:nvPicPr>
          <p:cNvPr id="4" name="Picture 4" descr="C:\Users\Данил\Desktop\фото\фото\Q55N8lCPfyc.jpg">
            <a:extLst>
              <a:ext uri="{FF2B5EF4-FFF2-40B4-BE49-F238E27FC236}">
                <a16:creationId xmlns:a16="http://schemas.microsoft.com/office/drawing/2014/main" xmlns="" id="{BAA48A64-9361-454B-BFDB-9F4FCB170E62}"/>
              </a:ext>
            </a:extLst>
          </p:cNvPr>
          <p:cNvPicPr>
            <a:picLocks noChangeAspect="1" noChangeArrowheads="1"/>
          </p:cNvPicPr>
          <p:nvPr/>
        </p:nvPicPr>
        <p:blipFill>
          <a:blip r:embed="rId2" cstate="print"/>
          <a:srcRect/>
          <a:stretch>
            <a:fillRect/>
          </a:stretch>
        </p:blipFill>
        <p:spPr bwMode="auto">
          <a:xfrm>
            <a:off x="765110" y="4225915"/>
            <a:ext cx="6705600" cy="5029200"/>
          </a:xfrm>
          <a:prstGeom prst="rect">
            <a:avLst/>
          </a:prstGeom>
          <a:ln>
            <a:noFill/>
          </a:ln>
          <a:effectLst>
            <a:softEdge rad="112500"/>
          </a:effectLst>
        </p:spPr>
      </p:pic>
      <p:pic>
        <p:nvPicPr>
          <p:cNvPr id="5" name="Picture 5" descr="C:\Users\Данил\Desktop\фото\фото\RmVh-AV8XPU.jpg">
            <a:extLst>
              <a:ext uri="{FF2B5EF4-FFF2-40B4-BE49-F238E27FC236}">
                <a16:creationId xmlns:a16="http://schemas.microsoft.com/office/drawing/2014/main" xmlns="" id="{72B055B9-28B0-4478-B2B8-33E341B6090F}"/>
              </a:ext>
            </a:extLst>
          </p:cNvPr>
          <p:cNvPicPr>
            <a:picLocks noChangeAspect="1" noChangeArrowheads="1"/>
          </p:cNvPicPr>
          <p:nvPr/>
        </p:nvPicPr>
        <p:blipFill>
          <a:blip r:embed="rId3" cstate="print"/>
          <a:srcRect/>
          <a:stretch>
            <a:fillRect/>
          </a:stretch>
        </p:blipFill>
        <p:spPr bwMode="auto">
          <a:xfrm>
            <a:off x="7694596" y="5368923"/>
            <a:ext cx="5818580" cy="4363935"/>
          </a:xfrm>
          <a:prstGeom prst="rect">
            <a:avLst/>
          </a:prstGeom>
          <a:ln>
            <a:noFill/>
          </a:ln>
          <a:effectLst>
            <a:softEdge rad="112500"/>
          </a:effectLst>
        </p:spPr>
      </p:pic>
      <p:pic>
        <p:nvPicPr>
          <p:cNvPr id="6" name="Picture 6" descr="C:\Users\Данил\Desktop\фото\фото\vZ7we4z7vi4.jpg">
            <a:extLst>
              <a:ext uri="{FF2B5EF4-FFF2-40B4-BE49-F238E27FC236}">
                <a16:creationId xmlns:a16="http://schemas.microsoft.com/office/drawing/2014/main" xmlns="" id="{67E86AB6-E6CF-4455-8EE9-24260F3AEF07}"/>
              </a:ext>
            </a:extLst>
          </p:cNvPr>
          <p:cNvPicPr>
            <a:picLocks noChangeAspect="1" noChangeArrowheads="1"/>
          </p:cNvPicPr>
          <p:nvPr/>
        </p:nvPicPr>
        <p:blipFill>
          <a:blip r:embed="rId4" cstate="print"/>
          <a:srcRect/>
          <a:stretch>
            <a:fillRect/>
          </a:stretch>
        </p:blipFill>
        <p:spPr bwMode="auto">
          <a:xfrm>
            <a:off x="13838264" y="4725981"/>
            <a:ext cx="3572393" cy="4907826"/>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6AC4D17C-BF96-43B3-B218-B91A5C2913D0}"/>
              </a:ext>
            </a:extLst>
          </p:cNvPr>
          <p:cNvPicPr>
            <a:picLocks noChangeAspect="1"/>
          </p:cNvPicPr>
          <p:nvPr/>
        </p:nvPicPr>
        <p:blipFill>
          <a:blip r:embed="rId2"/>
          <a:stretch>
            <a:fillRect/>
          </a:stretch>
        </p:blipFill>
        <p:spPr>
          <a:xfrm>
            <a:off x="-12013" y="-1"/>
            <a:ext cx="20116113" cy="11316267"/>
          </a:xfrm>
          <a:prstGeom prst="rect">
            <a:avLst/>
          </a:prstGeom>
        </p:spPr>
      </p:pic>
      <p:sp>
        <p:nvSpPr>
          <p:cNvPr id="32770" name="Заголовок 1">
            <a:extLst>
              <a:ext uri="{FF2B5EF4-FFF2-40B4-BE49-F238E27FC236}">
                <a16:creationId xmlns:a16="http://schemas.microsoft.com/office/drawing/2014/main" xmlns="" id="{C8831149-68CD-42DA-A2AE-8EC4884BC8C8}"/>
              </a:ext>
            </a:extLst>
          </p:cNvPr>
          <p:cNvSpPr>
            <a:spLocks noGrp="1"/>
          </p:cNvSpPr>
          <p:nvPr>
            <p:ph type="title"/>
          </p:nvPr>
        </p:nvSpPr>
        <p:spPr/>
        <p:txBody>
          <a:bodyPr/>
          <a:lstStyle/>
          <a:p>
            <a:pPr algn="ctr"/>
            <a:r>
              <a:rPr lang="ru-RU" altLang="ru-RU" sz="3298" dirty="0"/>
              <a:t>                                                                                                                                                                                 Внеурочная деятельность.</a:t>
            </a:r>
            <a:br>
              <a:rPr lang="ru-RU" altLang="ru-RU" sz="3298" dirty="0"/>
            </a:br>
            <a:r>
              <a:rPr lang="ru-RU" altLang="ru-RU" sz="3298" dirty="0"/>
              <a:t>                                                                                                                                                                               « Знатоки финансовой грамотности»</a:t>
            </a:r>
          </a:p>
        </p:txBody>
      </p:sp>
      <p:pic>
        <p:nvPicPr>
          <p:cNvPr id="32771" name="Picture 2" descr="C:\Users\Данил\Desktop\фото\IMG_5784.JPG">
            <a:extLst>
              <a:ext uri="{FF2B5EF4-FFF2-40B4-BE49-F238E27FC236}">
                <a16:creationId xmlns:a16="http://schemas.microsoft.com/office/drawing/2014/main" xmlns="" id="{A13C10B5-152D-45E9-AF76-3F074F156F35}"/>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3520378" y="1735672"/>
            <a:ext cx="4895483" cy="3264527"/>
          </a:xfrm>
          <a:noFill/>
        </p:spPr>
      </p:pic>
      <p:pic>
        <p:nvPicPr>
          <p:cNvPr id="32772" name="Picture 3" descr="C:\Users\Данил\Desktop\фото\IMG_5786.JPG">
            <a:extLst>
              <a:ext uri="{FF2B5EF4-FFF2-40B4-BE49-F238E27FC236}">
                <a16:creationId xmlns:a16="http://schemas.microsoft.com/office/drawing/2014/main" xmlns="" id="{F7126905-7868-44D4-B3B7-A18DA28CBA4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790069" y="1698535"/>
            <a:ext cx="5371543" cy="3580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4" descr="C:\Users\Данил\Desktop\фото\IMG_5820.JPG">
            <a:extLst>
              <a:ext uri="{FF2B5EF4-FFF2-40B4-BE49-F238E27FC236}">
                <a16:creationId xmlns:a16="http://schemas.microsoft.com/office/drawing/2014/main" xmlns="" id="{6713F8AC-2184-46AE-90C6-B4F6E37B611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984299" y="5377119"/>
            <a:ext cx="6110679" cy="4075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5" descr="C:\Users\Данил\Desktop\фото\IMG_5842.JPG">
            <a:extLst>
              <a:ext uri="{FF2B5EF4-FFF2-40B4-BE49-F238E27FC236}">
                <a16:creationId xmlns:a16="http://schemas.microsoft.com/office/drawing/2014/main" xmlns="" id="{1784445E-EE95-4EEA-9328-5437F315D00E}"/>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40246" y="5197295"/>
            <a:ext cx="6110382" cy="4075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5" name="Picture 6" descr="C:\Users\Данил\Desktop\фото\IMG_5866.JPG">
            <a:extLst>
              <a:ext uri="{FF2B5EF4-FFF2-40B4-BE49-F238E27FC236}">
                <a16:creationId xmlns:a16="http://schemas.microsoft.com/office/drawing/2014/main" xmlns="" id="{2B5870CB-F987-4C24-BA88-202D3D56F995}"/>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3557249" y="5409036"/>
            <a:ext cx="6110679" cy="407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6" name="Picture 7" descr="C:\Users\Данил\Desktop\фото\IMG_5932.JPG">
            <a:extLst>
              <a:ext uri="{FF2B5EF4-FFF2-40B4-BE49-F238E27FC236}">
                <a16:creationId xmlns:a16="http://schemas.microsoft.com/office/drawing/2014/main" xmlns="" id="{30D8C9CD-90D7-430E-A02D-1219BAA3750B}"/>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282347" y="1698471"/>
            <a:ext cx="5371543" cy="358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Рисунок 9">
            <a:extLst>
              <a:ext uri="{FF2B5EF4-FFF2-40B4-BE49-F238E27FC236}">
                <a16:creationId xmlns:a16="http://schemas.microsoft.com/office/drawing/2014/main" xmlns="" id="{6E467544-E2F2-48BF-AFC8-08BC060D4ED0}"/>
              </a:ext>
            </a:extLst>
          </p:cNvPr>
          <p:cNvPicPr>
            <a:picLocks noChangeAspect="1"/>
          </p:cNvPicPr>
          <p:nvPr/>
        </p:nvPicPr>
        <p:blipFill>
          <a:blip r:embed="rId9"/>
          <a:stretch>
            <a:fillRect/>
          </a:stretch>
        </p:blipFill>
        <p:spPr>
          <a:xfrm>
            <a:off x="17481602" y="3082907"/>
            <a:ext cx="2193870" cy="213314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B8E3C00-DA74-46A7-AD82-4D49295461B9}"/>
              </a:ext>
            </a:extLst>
          </p:cNvPr>
          <p:cNvSpPr>
            <a:spLocks noGrp="1"/>
          </p:cNvSpPr>
          <p:nvPr>
            <p:ph type="title"/>
          </p:nvPr>
        </p:nvSpPr>
        <p:spPr/>
        <p:txBody>
          <a:bodyPr/>
          <a:lstStyle/>
          <a:p>
            <a:r>
              <a:rPr lang="ru-RU" dirty="0" smtClean="0"/>
              <a:t>Финансовая грамотность</a:t>
            </a:r>
            <a:endParaRPr lang="ru-RU" dirty="0"/>
          </a:p>
        </p:txBody>
      </p:sp>
      <p:sp>
        <p:nvSpPr>
          <p:cNvPr id="3" name="Текст 2">
            <a:extLst>
              <a:ext uri="{FF2B5EF4-FFF2-40B4-BE49-F238E27FC236}">
                <a16:creationId xmlns:a16="http://schemas.microsoft.com/office/drawing/2014/main" xmlns="" id="{17144BC7-0680-4535-BB16-C9311B5853B4}"/>
              </a:ext>
            </a:extLst>
          </p:cNvPr>
          <p:cNvSpPr>
            <a:spLocks noGrp="1"/>
          </p:cNvSpPr>
          <p:nvPr>
            <p:ph type="body" idx="1"/>
          </p:nvPr>
        </p:nvSpPr>
        <p:spPr>
          <a:xfrm>
            <a:off x="471343" y="2530475"/>
            <a:ext cx="16993556" cy="7756628"/>
          </a:xfrm>
        </p:spPr>
        <p:txBody>
          <a:bodyPr/>
          <a:lstStyle/>
          <a:p>
            <a:pPr algn="just">
              <a:buFont typeface="Arial" pitchFamily="34" charset="0"/>
              <a:buChar char="•"/>
            </a:pPr>
            <a:r>
              <a:rPr lang="ru-RU" dirty="0" smtClean="0"/>
              <a:t>Тестирования </a:t>
            </a:r>
            <a:r>
              <a:rPr lang="ru-RU" dirty="0" smtClean="0"/>
              <a:t>учащихся 8-10 классов проводятся в форме диагностической работы, разработанной  в рамках совместного проекта Минфина России и Всемирного банка  «Содействие повышению уровня финансовой грамотности населения и развитию финансового образования в Российской Федерации» (https://www.</a:t>
            </a:r>
            <a:r>
              <a:rPr lang="en-US" dirty="0" err="1" smtClean="0"/>
              <a:t>minfin</a:t>
            </a:r>
            <a:r>
              <a:rPr lang="ru-RU" dirty="0" smtClean="0"/>
              <a:t>.</a:t>
            </a:r>
            <a:r>
              <a:rPr lang="en-US" dirty="0" err="1" smtClean="0"/>
              <a:t>ru</a:t>
            </a:r>
            <a:r>
              <a:rPr lang="ru-RU" dirty="0" smtClean="0"/>
              <a:t>/</a:t>
            </a:r>
            <a:r>
              <a:rPr lang="en-US" dirty="0" err="1" smtClean="0"/>
              <a:t>ru</a:t>
            </a:r>
            <a:r>
              <a:rPr lang="ru-RU" dirty="0" smtClean="0"/>
              <a:t>/</a:t>
            </a:r>
            <a:r>
              <a:rPr lang="en-US" dirty="0" err="1" smtClean="0"/>
              <a:t>dokument</a:t>
            </a:r>
            <a:r>
              <a:rPr lang="ru-RU" dirty="0" smtClean="0"/>
              <a:t>/?</a:t>
            </a:r>
            <a:r>
              <a:rPr lang="en-US" dirty="0" smtClean="0"/>
              <a:t>id</a:t>
            </a:r>
            <a:r>
              <a:rPr lang="ru-RU" dirty="0" smtClean="0"/>
              <a:t>_4=63407).  </a:t>
            </a:r>
            <a:endParaRPr lang="ru-RU" dirty="0" smtClean="0"/>
          </a:p>
          <a:p>
            <a:pPr algn="just"/>
            <a:endParaRPr lang="ru-RU" dirty="0" smtClean="0"/>
          </a:p>
          <a:p>
            <a:pPr algn="just">
              <a:buFont typeface="Arial" pitchFamily="34" charset="0"/>
              <a:buChar char="•"/>
            </a:pPr>
            <a:r>
              <a:rPr lang="ru-RU" dirty="0" smtClean="0"/>
              <a:t>Тестирования  </a:t>
            </a:r>
            <a:r>
              <a:rPr lang="ru-RU" dirty="0" smtClean="0"/>
              <a:t>учащихся 3- 4, 5-7 классов проводятся по контрольно- измерительным материалам, разработанным образовательной организацией. Контрольно-измерительные материалы  направлены на оценку уровня знаний учащихся по финансовой грамотности:</a:t>
            </a:r>
          </a:p>
          <a:p>
            <a:pPr algn="just"/>
            <a:r>
              <a:rPr lang="ru-RU" dirty="0" smtClean="0"/>
              <a:t>- </a:t>
            </a:r>
            <a:r>
              <a:rPr lang="ru-RU" dirty="0" smtClean="0"/>
              <a:t>знание </a:t>
            </a:r>
            <a:r>
              <a:rPr lang="ru-RU" dirty="0" smtClean="0"/>
              <a:t>и понимание учащимися отдельных финансовых понятий;</a:t>
            </a:r>
          </a:p>
          <a:p>
            <a:pPr algn="just"/>
            <a:r>
              <a:rPr lang="ru-RU" dirty="0" smtClean="0"/>
              <a:t>- умение использовать финансовые знания для принятия эффективных решений в различных финансовых ситуациях.</a:t>
            </a:r>
          </a:p>
          <a:p>
            <a:endParaRPr lang="ru-RU" dirty="0"/>
          </a:p>
        </p:txBody>
      </p:sp>
      <p:pic>
        <p:nvPicPr>
          <p:cNvPr id="4" name="Рисунок 3">
            <a:extLst>
              <a:ext uri="{FF2B5EF4-FFF2-40B4-BE49-F238E27FC236}">
                <a16:creationId xmlns:a16="http://schemas.microsoft.com/office/drawing/2014/main" xmlns="" id="{6E467544-E2F2-48BF-AFC8-08BC060D4ED0}"/>
              </a:ext>
            </a:extLst>
          </p:cNvPr>
          <p:cNvPicPr>
            <a:picLocks noChangeAspect="1"/>
          </p:cNvPicPr>
          <p:nvPr/>
        </p:nvPicPr>
        <p:blipFill>
          <a:blip r:embed="rId2"/>
          <a:stretch>
            <a:fillRect/>
          </a:stretch>
        </p:blipFill>
        <p:spPr>
          <a:xfrm>
            <a:off x="17481602" y="3368659"/>
            <a:ext cx="2193870" cy="2133148"/>
          </a:xfrm>
          <a:prstGeom prst="rect">
            <a:avLst/>
          </a:prstGeom>
        </p:spPr>
      </p:pic>
    </p:spTree>
    <p:extLst>
      <p:ext uri="{BB962C8B-B14F-4D97-AF65-F5344CB8AC3E}">
        <p14:creationId xmlns:p14="http://schemas.microsoft.com/office/powerpoint/2010/main" xmlns="" val="3869440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Финансовая грамотность</a:t>
            </a:r>
            <a:endParaRPr lang="ru-RU" dirty="0"/>
          </a:p>
        </p:txBody>
      </p:sp>
      <p:sp>
        <p:nvSpPr>
          <p:cNvPr id="3" name="Текст 2"/>
          <p:cNvSpPr>
            <a:spLocks noGrp="1"/>
          </p:cNvSpPr>
          <p:nvPr>
            <p:ph type="body" idx="1"/>
          </p:nvPr>
        </p:nvSpPr>
        <p:spPr/>
        <p:txBody>
          <a:bodyPr/>
          <a:lstStyle/>
          <a:p>
            <a:endParaRPr lang="ru-RU" dirty="0"/>
          </a:p>
        </p:txBody>
      </p:sp>
      <p:pic>
        <p:nvPicPr>
          <p:cNvPr id="29699" name="Picture 3" descr="C:\Users\учитель\Desktop\Scan10059_page-0001.jpg"/>
          <p:cNvPicPr>
            <a:picLocks noChangeAspect="1" noChangeArrowheads="1"/>
          </p:cNvPicPr>
          <p:nvPr/>
        </p:nvPicPr>
        <p:blipFill>
          <a:blip r:embed="rId2"/>
          <a:srcRect/>
          <a:stretch>
            <a:fillRect/>
          </a:stretch>
        </p:blipFill>
        <p:spPr bwMode="auto">
          <a:xfrm>
            <a:off x="1693803" y="3178155"/>
            <a:ext cx="5214975" cy="7375653"/>
          </a:xfrm>
          <a:prstGeom prst="rect">
            <a:avLst/>
          </a:prstGeom>
          <a:noFill/>
        </p:spPr>
      </p:pic>
      <p:pic>
        <p:nvPicPr>
          <p:cNvPr id="29700" name="Picture 4" descr="C:\Users\учитель\Desktop\Scan10060_page-0001.jpg"/>
          <p:cNvPicPr>
            <a:picLocks noChangeAspect="1" noChangeArrowheads="1"/>
          </p:cNvPicPr>
          <p:nvPr/>
        </p:nvPicPr>
        <p:blipFill>
          <a:blip r:embed="rId3" cstate="print"/>
          <a:srcRect/>
          <a:stretch>
            <a:fillRect/>
          </a:stretch>
        </p:blipFill>
        <p:spPr bwMode="auto">
          <a:xfrm>
            <a:off x="9409108" y="3297221"/>
            <a:ext cx="5065722" cy="7164560"/>
          </a:xfrm>
          <a:prstGeom prst="rect">
            <a:avLst/>
          </a:prstGeom>
          <a:noFill/>
        </p:spPr>
      </p:pic>
      <p:pic>
        <p:nvPicPr>
          <p:cNvPr id="6" name="Рисунок 5">
            <a:extLst>
              <a:ext uri="{FF2B5EF4-FFF2-40B4-BE49-F238E27FC236}">
                <a16:creationId xmlns:a16="http://schemas.microsoft.com/office/drawing/2014/main" xmlns="" id="{6E467544-E2F2-48BF-AFC8-08BC060D4ED0}"/>
              </a:ext>
            </a:extLst>
          </p:cNvPr>
          <p:cNvPicPr>
            <a:picLocks noChangeAspect="1"/>
          </p:cNvPicPr>
          <p:nvPr/>
        </p:nvPicPr>
        <p:blipFill>
          <a:blip r:embed="rId4"/>
          <a:stretch>
            <a:fillRect/>
          </a:stretch>
        </p:blipFill>
        <p:spPr>
          <a:xfrm>
            <a:off x="17481602" y="3368659"/>
            <a:ext cx="2193870" cy="213314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Финансовая грамотность</a:t>
            </a:r>
            <a:endParaRPr lang="ru-RU" dirty="0"/>
          </a:p>
        </p:txBody>
      </p:sp>
      <p:sp>
        <p:nvSpPr>
          <p:cNvPr id="3" name="Текст 2"/>
          <p:cNvSpPr>
            <a:spLocks noGrp="1"/>
          </p:cNvSpPr>
          <p:nvPr>
            <p:ph type="body" idx="1"/>
          </p:nvPr>
        </p:nvSpPr>
        <p:spPr/>
        <p:txBody>
          <a:bodyPr/>
          <a:lstStyle/>
          <a:p>
            <a:endParaRPr lang="ru-RU" dirty="0"/>
          </a:p>
        </p:txBody>
      </p:sp>
      <p:pic>
        <p:nvPicPr>
          <p:cNvPr id="31746" name="Picture 2"/>
          <p:cNvPicPr>
            <a:picLocks noChangeAspect="1" noChangeArrowheads="1"/>
          </p:cNvPicPr>
          <p:nvPr/>
        </p:nvPicPr>
        <p:blipFill>
          <a:blip r:embed="rId2"/>
          <a:srcRect/>
          <a:stretch>
            <a:fillRect/>
          </a:stretch>
        </p:blipFill>
        <p:spPr bwMode="auto">
          <a:xfrm>
            <a:off x="6408712" y="2868593"/>
            <a:ext cx="5770527" cy="8056915"/>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Финансовая грамотность</a:t>
            </a:r>
            <a:endParaRPr lang="ru-RU" dirty="0"/>
          </a:p>
        </p:txBody>
      </p:sp>
      <p:sp>
        <p:nvSpPr>
          <p:cNvPr id="3" name="Текст 2"/>
          <p:cNvSpPr>
            <a:spLocks noGrp="1"/>
          </p:cNvSpPr>
          <p:nvPr>
            <p:ph type="body" idx="1"/>
          </p:nvPr>
        </p:nvSpPr>
        <p:spPr/>
        <p:txBody>
          <a:bodyPr/>
          <a:lstStyle/>
          <a:p>
            <a:endParaRPr lang="ru-RU" dirty="0"/>
          </a:p>
        </p:txBody>
      </p:sp>
      <p:pic>
        <p:nvPicPr>
          <p:cNvPr id="4" name="Picture 2"/>
          <p:cNvPicPr>
            <a:picLocks noGrp="1" noChangeAspect="1" noChangeArrowheads="1"/>
          </p:cNvPicPr>
          <p:nvPr>
            <p:ph idx="1"/>
          </p:nvPr>
        </p:nvPicPr>
        <p:blipFill>
          <a:blip r:embed="rId2"/>
          <a:srcRect l="22710" t="15921" r="45604" b="5038"/>
          <a:stretch>
            <a:fillRect/>
          </a:stretch>
        </p:blipFill>
        <p:spPr bwMode="auto">
          <a:xfrm>
            <a:off x="6408712" y="3066414"/>
            <a:ext cx="4714908" cy="7236455"/>
          </a:xfrm>
          <a:noFill/>
        </p:spPr>
      </p:pic>
      <p:pic>
        <p:nvPicPr>
          <p:cNvPr id="5" name="Picture 4"/>
          <p:cNvPicPr>
            <a:picLocks noChangeAspect="1" noChangeArrowheads="1"/>
          </p:cNvPicPr>
          <p:nvPr/>
        </p:nvPicPr>
        <p:blipFill>
          <a:blip r:embed="rId3"/>
          <a:srcRect l="22060" t="14201" r="45467" b="4469"/>
          <a:stretch>
            <a:fillRect/>
          </a:stretch>
        </p:blipFill>
        <p:spPr bwMode="auto">
          <a:xfrm>
            <a:off x="2265308" y="3119609"/>
            <a:ext cx="4429156" cy="6235545"/>
          </a:xfrm>
          <a:prstGeom prst="rect">
            <a:avLst/>
          </a:prstGeom>
          <a:noFill/>
          <a:ln w="9525">
            <a:noFill/>
            <a:miter lim="800000"/>
            <a:headEnd/>
            <a:tailEnd/>
          </a:ln>
        </p:spPr>
      </p:pic>
      <p:pic>
        <p:nvPicPr>
          <p:cNvPr id="6" name="Picture 5"/>
          <p:cNvPicPr>
            <a:picLocks noChangeAspect="1" noChangeArrowheads="1"/>
          </p:cNvPicPr>
          <p:nvPr/>
        </p:nvPicPr>
        <p:blipFill>
          <a:blip r:embed="rId4"/>
          <a:srcRect l="22307" t="14201" r="45798" b="5934"/>
          <a:stretch>
            <a:fillRect/>
          </a:stretch>
        </p:blipFill>
        <p:spPr bwMode="auto">
          <a:xfrm>
            <a:off x="7196522" y="4225915"/>
            <a:ext cx="4355726" cy="6132220"/>
          </a:xfrm>
          <a:prstGeom prst="rect">
            <a:avLst/>
          </a:prstGeom>
          <a:noFill/>
          <a:ln w="9525">
            <a:noFill/>
            <a:miter lim="800000"/>
            <a:headEnd/>
            <a:tailEnd/>
          </a:ln>
        </p:spPr>
      </p:pic>
      <p:pic>
        <p:nvPicPr>
          <p:cNvPr id="7" name="Picture 2"/>
          <p:cNvPicPr>
            <a:picLocks noGrp="1" noChangeAspect="1" noChangeArrowheads="1"/>
          </p:cNvPicPr>
          <p:nvPr>
            <p:ph idx="1"/>
          </p:nvPr>
        </p:nvPicPr>
        <p:blipFill>
          <a:blip r:embed="rId5"/>
          <a:srcRect l="33356" t="8797" r="32327" b="6375"/>
          <a:stretch>
            <a:fillRect/>
          </a:stretch>
        </p:blipFill>
        <p:spPr bwMode="auto">
          <a:xfrm>
            <a:off x="3908382" y="4154477"/>
            <a:ext cx="4786346" cy="6657824"/>
          </a:xfrm>
          <a:noFill/>
        </p:spPr>
      </p:pic>
      <p:pic>
        <p:nvPicPr>
          <p:cNvPr id="8" name="Picture 3" descr="C:\Users\Данил\Desktop\фото\diplom (1).jfif"/>
          <p:cNvPicPr>
            <a:picLocks noChangeAspect="1" noChangeArrowheads="1"/>
          </p:cNvPicPr>
          <p:nvPr/>
        </p:nvPicPr>
        <p:blipFill>
          <a:blip r:embed="rId6"/>
          <a:srcRect/>
          <a:stretch>
            <a:fillRect/>
          </a:stretch>
        </p:blipFill>
        <p:spPr bwMode="auto">
          <a:xfrm>
            <a:off x="11909438" y="3297221"/>
            <a:ext cx="5000660" cy="7070758"/>
          </a:xfrm>
          <a:prstGeom prst="rect">
            <a:avLst/>
          </a:prstGeom>
          <a:noFill/>
          <a:ln w="9525">
            <a:noFill/>
            <a:miter lim="800000"/>
            <a:headEnd/>
            <a:tailEnd/>
          </a:ln>
        </p:spPr>
      </p:pic>
      <p:pic>
        <p:nvPicPr>
          <p:cNvPr id="9" name="Picture 2"/>
          <p:cNvPicPr>
            <a:picLocks noGrp="1" noChangeAspect="1" noChangeArrowheads="1"/>
          </p:cNvPicPr>
          <p:nvPr>
            <p:ph idx="1"/>
          </p:nvPr>
        </p:nvPicPr>
        <p:blipFill>
          <a:blip r:embed="rId7"/>
          <a:srcRect l="22665" t="15378" r="46150" b="3799"/>
          <a:stretch>
            <a:fillRect/>
          </a:stretch>
        </p:blipFill>
        <p:spPr bwMode="auto">
          <a:xfrm>
            <a:off x="9909174" y="4011601"/>
            <a:ext cx="4605659" cy="6714662"/>
          </a:xfrm>
          <a:noFill/>
        </p:spPr>
      </p:pic>
      <p:pic>
        <p:nvPicPr>
          <p:cNvPr id="10" name="Рисунок 9">
            <a:extLst>
              <a:ext uri="{FF2B5EF4-FFF2-40B4-BE49-F238E27FC236}">
                <a16:creationId xmlns:a16="http://schemas.microsoft.com/office/drawing/2014/main" xmlns="" id="{6E467544-E2F2-48BF-AFC8-08BC060D4ED0}"/>
              </a:ext>
            </a:extLst>
          </p:cNvPr>
          <p:cNvPicPr>
            <a:picLocks noChangeAspect="1"/>
          </p:cNvPicPr>
          <p:nvPr/>
        </p:nvPicPr>
        <p:blipFill>
          <a:blip r:embed="rId8"/>
          <a:stretch>
            <a:fillRect/>
          </a:stretch>
        </p:blipFill>
        <p:spPr>
          <a:xfrm>
            <a:off x="17481602" y="3368659"/>
            <a:ext cx="2193870" cy="2133148"/>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Финансовая грамотность</a:t>
            </a:r>
            <a:endParaRPr lang="ru-RU" dirty="0"/>
          </a:p>
        </p:txBody>
      </p:sp>
      <p:sp>
        <p:nvSpPr>
          <p:cNvPr id="3" name="Текст 2"/>
          <p:cNvSpPr>
            <a:spLocks noGrp="1"/>
          </p:cNvSpPr>
          <p:nvPr>
            <p:ph type="body" idx="1"/>
          </p:nvPr>
        </p:nvSpPr>
        <p:spPr/>
        <p:txBody>
          <a:bodyPr/>
          <a:lstStyle/>
          <a:p>
            <a:endParaRPr lang="ru-RU" dirty="0"/>
          </a:p>
        </p:txBody>
      </p:sp>
      <p:pic>
        <p:nvPicPr>
          <p:cNvPr id="4" name="Picture 7"/>
          <p:cNvPicPr>
            <a:picLocks noChangeAspect="1" noChangeArrowheads="1"/>
          </p:cNvPicPr>
          <p:nvPr/>
        </p:nvPicPr>
        <p:blipFill>
          <a:blip r:embed="rId3"/>
          <a:srcRect l="22501" t="15823" r="46098" b="5202"/>
          <a:stretch>
            <a:fillRect/>
          </a:stretch>
        </p:blipFill>
        <p:spPr bwMode="auto">
          <a:xfrm>
            <a:off x="979424" y="3511535"/>
            <a:ext cx="4056039" cy="5736055"/>
          </a:xfrm>
          <a:prstGeom prst="rect">
            <a:avLst/>
          </a:prstGeom>
          <a:noFill/>
          <a:ln w="9525">
            <a:noFill/>
            <a:miter lim="800000"/>
            <a:headEnd/>
            <a:tailEnd/>
          </a:ln>
        </p:spPr>
      </p:pic>
      <p:pic>
        <p:nvPicPr>
          <p:cNvPr id="5" name="Picture 3"/>
          <p:cNvPicPr>
            <a:picLocks noChangeAspect="1" noChangeArrowheads="1"/>
          </p:cNvPicPr>
          <p:nvPr/>
        </p:nvPicPr>
        <p:blipFill>
          <a:blip r:embed="rId4"/>
          <a:srcRect l="34422" t="9377" r="35907" b="11649"/>
          <a:stretch>
            <a:fillRect/>
          </a:stretch>
        </p:blipFill>
        <p:spPr bwMode="auto">
          <a:xfrm>
            <a:off x="6480150" y="3654411"/>
            <a:ext cx="4286280" cy="6416812"/>
          </a:xfrm>
          <a:prstGeom prst="rect">
            <a:avLst/>
          </a:prstGeom>
          <a:noFill/>
          <a:ln w="9525">
            <a:noFill/>
            <a:miter lim="800000"/>
            <a:headEnd/>
            <a:tailEnd/>
          </a:ln>
        </p:spPr>
      </p:pic>
      <p:graphicFrame>
        <p:nvGraphicFramePr>
          <p:cNvPr id="1026" name="Объект 4"/>
          <p:cNvGraphicFramePr>
            <a:graphicFrameLocks noChangeAspect="1"/>
          </p:cNvGraphicFramePr>
          <p:nvPr/>
        </p:nvGraphicFramePr>
        <p:xfrm>
          <a:off x="11766562" y="4368791"/>
          <a:ext cx="4991105" cy="3527492"/>
        </p:xfrm>
        <a:graphic>
          <a:graphicData uri="http://schemas.openxmlformats.org/presentationml/2006/ole">
            <p:oleObj spid="_x0000_s1026" name="Acrobat Document" r:id="rId5" imgW="7893720" imgH="5949720" progId="">
              <p:embed/>
            </p:oleObj>
          </a:graphicData>
        </a:graphic>
      </p:graphicFrame>
      <p:pic>
        <p:nvPicPr>
          <p:cNvPr id="7" name="Рисунок 6">
            <a:extLst>
              <a:ext uri="{FF2B5EF4-FFF2-40B4-BE49-F238E27FC236}">
                <a16:creationId xmlns:a16="http://schemas.microsoft.com/office/drawing/2014/main" xmlns="" id="{6E467544-E2F2-48BF-AFC8-08BC060D4ED0}"/>
              </a:ext>
            </a:extLst>
          </p:cNvPr>
          <p:cNvPicPr>
            <a:picLocks noChangeAspect="1"/>
          </p:cNvPicPr>
          <p:nvPr/>
        </p:nvPicPr>
        <p:blipFill>
          <a:blip r:embed="rId6"/>
          <a:stretch>
            <a:fillRect/>
          </a:stretch>
        </p:blipFill>
        <p:spPr>
          <a:xfrm>
            <a:off x="17481602" y="3368659"/>
            <a:ext cx="2193870" cy="213314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400" dirty="0" smtClean="0"/>
              <a:t>«День открытых дверей». Отделение Тюмень Уральского ГУ Банка России.</a:t>
            </a:r>
            <a:endParaRPr lang="ru-RU" sz="4400" dirty="0"/>
          </a:p>
        </p:txBody>
      </p:sp>
      <p:sp>
        <p:nvSpPr>
          <p:cNvPr id="3" name="Текст 2"/>
          <p:cNvSpPr>
            <a:spLocks noGrp="1"/>
          </p:cNvSpPr>
          <p:nvPr>
            <p:ph type="body" idx="1"/>
          </p:nvPr>
        </p:nvSpPr>
        <p:spPr/>
        <p:txBody>
          <a:bodyPr/>
          <a:lstStyle/>
          <a:p>
            <a:endParaRPr lang="ru-RU" dirty="0"/>
          </a:p>
        </p:txBody>
      </p:sp>
      <p:pic>
        <p:nvPicPr>
          <p:cNvPr id="31746" name="Picture 2" descr="\\192.168.137.119\сетевая\учителя\204 Головкова Л.А\День открытых дверей\IMG_3058.JPG"/>
          <p:cNvPicPr>
            <a:picLocks noChangeAspect="1" noChangeArrowheads="1"/>
          </p:cNvPicPr>
          <p:nvPr/>
        </p:nvPicPr>
        <p:blipFill>
          <a:blip r:embed="rId2" cstate="print"/>
          <a:srcRect/>
          <a:stretch>
            <a:fillRect/>
          </a:stretch>
        </p:blipFill>
        <p:spPr bwMode="auto">
          <a:xfrm>
            <a:off x="1122300" y="4440229"/>
            <a:ext cx="7643866" cy="5095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747" name="Picture 3" descr="\\192.168.137.119\сетевая\учителя\204 Головкова Л.А\День открытых дверей\IMG_3066.JPG"/>
          <p:cNvPicPr>
            <a:picLocks noChangeAspect="1" noChangeArrowheads="1"/>
          </p:cNvPicPr>
          <p:nvPr/>
        </p:nvPicPr>
        <p:blipFill>
          <a:blip r:embed="rId3" cstate="print"/>
          <a:srcRect/>
          <a:stretch>
            <a:fillRect/>
          </a:stretch>
        </p:blipFill>
        <p:spPr bwMode="auto">
          <a:xfrm>
            <a:off x="12338066" y="6726245"/>
            <a:ext cx="5143537" cy="3429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a:extLst>
              <a:ext uri="{FF2B5EF4-FFF2-40B4-BE49-F238E27FC236}">
                <a16:creationId xmlns:a16="http://schemas.microsoft.com/office/drawing/2014/main" xmlns="" id="{6E467544-E2F2-48BF-AFC8-08BC060D4ED0}"/>
              </a:ext>
            </a:extLst>
          </p:cNvPr>
          <p:cNvPicPr>
            <a:picLocks noChangeAspect="1"/>
          </p:cNvPicPr>
          <p:nvPr/>
        </p:nvPicPr>
        <p:blipFill>
          <a:blip r:embed="rId4"/>
          <a:stretch>
            <a:fillRect/>
          </a:stretch>
        </p:blipFill>
        <p:spPr>
          <a:xfrm>
            <a:off x="17481602" y="3368659"/>
            <a:ext cx="2193870" cy="2133148"/>
          </a:xfrm>
          <a:prstGeom prst="rect">
            <a:avLst/>
          </a:prstGeom>
        </p:spPr>
      </p:pic>
      <p:pic>
        <p:nvPicPr>
          <p:cNvPr id="7" name="Рисунок 6" descr="C:\Users\учитель\Downloads\IMG_3055.JPG"/>
          <p:cNvPicPr/>
          <p:nvPr/>
        </p:nvPicPr>
        <p:blipFill>
          <a:blip r:embed="rId5" cstate="print"/>
          <a:srcRect/>
          <a:stretch>
            <a:fillRect/>
          </a:stretch>
        </p:blipFill>
        <p:spPr bwMode="auto">
          <a:xfrm>
            <a:off x="8837604" y="3225783"/>
            <a:ext cx="3429024" cy="4786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800" dirty="0" smtClean="0"/>
              <a:t>«День открытых дверей». Отделение Тюмень Уральского ГУ Банка России.</a:t>
            </a:r>
            <a:endParaRPr lang="ru-RU" sz="4800" dirty="0"/>
          </a:p>
        </p:txBody>
      </p:sp>
      <p:sp>
        <p:nvSpPr>
          <p:cNvPr id="3" name="Текст 2"/>
          <p:cNvSpPr>
            <a:spLocks noGrp="1"/>
          </p:cNvSpPr>
          <p:nvPr>
            <p:ph type="body" idx="1"/>
          </p:nvPr>
        </p:nvSpPr>
        <p:spPr/>
        <p:txBody>
          <a:bodyPr/>
          <a:lstStyle/>
          <a:p>
            <a:endParaRPr lang="ru-RU" dirty="0"/>
          </a:p>
        </p:txBody>
      </p:sp>
      <p:pic>
        <p:nvPicPr>
          <p:cNvPr id="6" name="Рисунок 5">
            <a:extLst>
              <a:ext uri="{FF2B5EF4-FFF2-40B4-BE49-F238E27FC236}">
                <a16:creationId xmlns:a16="http://schemas.microsoft.com/office/drawing/2014/main" xmlns="" id="{6E467544-E2F2-48BF-AFC8-08BC060D4ED0}"/>
              </a:ext>
            </a:extLst>
          </p:cNvPr>
          <p:cNvPicPr>
            <a:picLocks noChangeAspect="1"/>
          </p:cNvPicPr>
          <p:nvPr/>
        </p:nvPicPr>
        <p:blipFill>
          <a:blip r:embed="rId2"/>
          <a:stretch>
            <a:fillRect/>
          </a:stretch>
        </p:blipFill>
        <p:spPr>
          <a:xfrm>
            <a:off x="17481602" y="3368659"/>
            <a:ext cx="2193870" cy="2133148"/>
          </a:xfrm>
          <a:prstGeom prst="rect">
            <a:avLst/>
          </a:prstGeom>
        </p:spPr>
      </p:pic>
      <p:pic>
        <p:nvPicPr>
          <p:cNvPr id="8" name="Рисунок 7" descr="\\192.168.137.119\сетевая\учителя\204 Головкова Л.А\Фото фин грамотности\IMG_20191009_120840.jpg"/>
          <p:cNvPicPr/>
          <p:nvPr/>
        </p:nvPicPr>
        <p:blipFill>
          <a:blip r:embed="rId3" cstate="print"/>
          <a:srcRect/>
          <a:stretch>
            <a:fillRect/>
          </a:stretch>
        </p:blipFill>
        <p:spPr bwMode="auto">
          <a:xfrm>
            <a:off x="765110" y="3440097"/>
            <a:ext cx="5286412" cy="6429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descr="\\192.168.137.119\сетевая\учителя\204 Головкова Л.А\Фото фин грамотности\IMG_20191009_111800.jpg"/>
          <p:cNvPicPr/>
          <p:nvPr/>
        </p:nvPicPr>
        <p:blipFill>
          <a:blip r:embed="rId4" cstate="print"/>
          <a:srcRect/>
          <a:stretch>
            <a:fillRect/>
          </a:stretch>
        </p:blipFill>
        <p:spPr bwMode="auto">
          <a:xfrm>
            <a:off x="6408712" y="4940295"/>
            <a:ext cx="6072229" cy="521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192.168.137.119\сетевая\учителя\204 Головкова Л.А\Фото фин грамотности\IMG_20191009_110856.jpg"/>
          <p:cNvPicPr/>
          <p:nvPr/>
        </p:nvPicPr>
        <p:blipFill>
          <a:blip r:embed="rId5" cstate="print"/>
          <a:srcRect/>
          <a:stretch>
            <a:fillRect/>
          </a:stretch>
        </p:blipFill>
        <p:spPr bwMode="auto">
          <a:xfrm>
            <a:off x="13052446" y="3940163"/>
            <a:ext cx="4357718" cy="585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Финансовая грамотность</a:t>
            </a:r>
            <a:endParaRPr lang="ru-RU" dirty="0"/>
          </a:p>
        </p:txBody>
      </p:sp>
      <p:sp>
        <p:nvSpPr>
          <p:cNvPr id="3" name="Текст 2"/>
          <p:cNvSpPr>
            <a:spLocks noGrp="1"/>
          </p:cNvSpPr>
          <p:nvPr>
            <p:ph type="body" idx="1"/>
          </p:nvPr>
        </p:nvSpPr>
        <p:spPr/>
        <p:txBody>
          <a:bodyPr/>
          <a:lstStyle/>
          <a:p>
            <a:r>
              <a:rPr lang="ru-RU" sz="2800" b="1" dirty="0" smtClean="0"/>
              <a:t>Цели реализации данного Проекта</a:t>
            </a:r>
            <a:r>
              <a:rPr lang="ru-RU" sz="2800" b="1" dirty="0" smtClean="0"/>
              <a:t>:</a:t>
            </a:r>
            <a:endParaRPr lang="ru-RU" sz="2800" b="1" dirty="0" smtClean="0"/>
          </a:p>
          <a:p>
            <a:r>
              <a:rPr lang="ru-RU" sz="2800" dirty="0" smtClean="0"/>
              <a:t>1.Повышение финансовой грамотности учащихся;</a:t>
            </a:r>
          </a:p>
          <a:p>
            <a:r>
              <a:rPr lang="ru-RU" sz="2800" dirty="0" smtClean="0"/>
              <a:t>2.Содействие формированию у учащихся разумного финансового поведения, обоснованных решений и ответственного отношения к личным финансам.</a:t>
            </a:r>
          </a:p>
          <a:p>
            <a:r>
              <a:rPr lang="ru-RU" sz="2800" dirty="0" smtClean="0"/>
              <a:t> </a:t>
            </a:r>
            <a:endParaRPr lang="ru-RU" sz="2800" dirty="0" smtClean="0"/>
          </a:p>
          <a:p>
            <a:r>
              <a:rPr lang="ru-RU" sz="2800" b="1" dirty="0" smtClean="0"/>
              <a:t>Задачи </a:t>
            </a:r>
            <a:r>
              <a:rPr lang="ru-RU" sz="2800" b="1" dirty="0" smtClean="0"/>
              <a:t>проекта</a:t>
            </a:r>
            <a:r>
              <a:rPr lang="ru-RU" sz="2800" b="1" dirty="0" smtClean="0"/>
              <a:t>:</a:t>
            </a:r>
            <a:endParaRPr lang="ru-RU" sz="2800" b="1" dirty="0" smtClean="0"/>
          </a:p>
          <a:p>
            <a:pPr lvl="0">
              <a:buFont typeface="Arial" pitchFamily="34" charset="0"/>
              <a:buChar char="•"/>
            </a:pPr>
            <a:r>
              <a:rPr lang="ru-RU" sz="2800" dirty="0" smtClean="0"/>
              <a:t>Создание условий для реализации Проекта (кадровый потенциал, материально-техническое обеспечение, адаптация образовательных программ, разработка и использование контрольно-измерительных материалов);</a:t>
            </a:r>
          </a:p>
          <a:p>
            <a:pPr lvl="0">
              <a:buFont typeface="Arial" pitchFamily="34" charset="0"/>
              <a:buChar char="•"/>
            </a:pPr>
            <a:r>
              <a:rPr lang="ru-RU" sz="2800" dirty="0" smtClean="0"/>
              <a:t>Использование системы эффективных и доступных информационных ресурсов в области финансовой грамотности;</a:t>
            </a:r>
          </a:p>
          <a:p>
            <a:pPr lvl="0">
              <a:buFont typeface="Arial" pitchFamily="34" charset="0"/>
              <a:buChar char="•"/>
            </a:pPr>
            <a:r>
              <a:rPr lang="ru-RU" sz="2800" dirty="0" smtClean="0"/>
              <a:t>Участие в интеллектуальных конкурсах, творческих мероприятиях (Федерального, регионального, муниципального уровней), направленных на повышение финансовой грамотности учащихся;</a:t>
            </a:r>
          </a:p>
          <a:p>
            <a:pPr lvl="0">
              <a:buFont typeface="Arial" pitchFamily="34" charset="0"/>
              <a:buChar char="•"/>
            </a:pPr>
            <a:r>
              <a:rPr lang="ru-RU" sz="2800" dirty="0" smtClean="0"/>
              <a:t>Оценка эффективности внедрения проекта «Реализация прикладного курса «Финансовая грамотность» на основе оценки уровня финансовой грамотности учащихся 3-10 классов»».</a:t>
            </a:r>
          </a:p>
          <a:p>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Выводы</a:t>
            </a:r>
            <a:endParaRPr lang="ru-RU" dirty="0"/>
          </a:p>
        </p:txBody>
      </p:sp>
      <p:sp>
        <p:nvSpPr>
          <p:cNvPr id="3" name="Текст 2"/>
          <p:cNvSpPr>
            <a:spLocks noGrp="1"/>
          </p:cNvSpPr>
          <p:nvPr>
            <p:ph type="body" idx="1"/>
          </p:nvPr>
        </p:nvSpPr>
        <p:spPr/>
        <p:txBody>
          <a:bodyPr/>
          <a:lstStyle/>
          <a:p>
            <a:r>
              <a:rPr lang="ru-RU" dirty="0" smtClean="0"/>
              <a:t>Подводя первые итоги, можно отметить, что учащиеся владеют следующими предметными компетенциями:</a:t>
            </a:r>
          </a:p>
          <a:p>
            <a:endParaRPr lang="ru-RU" dirty="0" smtClean="0"/>
          </a:p>
          <a:p>
            <a:pPr lvl="0"/>
            <a:r>
              <a:rPr lang="ru-RU" dirty="0" smtClean="0"/>
              <a:t>2-4 классы – Что такое деньги? История денег. Защита от подделок. Современные деньги.</a:t>
            </a:r>
          </a:p>
          <a:p>
            <a:pPr lvl="0"/>
            <a:endParaRPr lang="ru-RU" dirty="0" smtClean="0"/>
          </a:p>
          <a:p>
            <a:pPr lvl="0"/>
            <a:r>
              <a:rPr lang="ru-RU" dirty="0" smtClean="0"/>
              <a:t>5-7 классы – Деньги. Доход семьи. Расход семьи. Бюджет семьи.</a:t>
            </a:r>
          </a:p>
          <a:p>
            <a:pPr lvl="0"/>
            <a:endParaRPr lang="ru-RU" dirty="0" smtClean="0"/>
          </a:p>
          <a:p>
            <a:pPr lvl="0"/>
            <a:r>
              <a:rPr lang="ru-RU" dirty="0" smtClean="0"/>
              <a:t>8-9 классы – Деньги. Что это такое. Влияние денег на финансы семьи. Виды источников доходов семьи. Личные и семейные доходы.</a:t>
            </a:r>
          </a:p>
          <a:p>
            <a:pPr lvl="0"/>
            <a:endParaRPr lang="ru-RU" dirty="0" smtClean="0"/>
          </a:p>
          <a:p>
            <a:r>
              <a:rPr lang="ru-RU" dirty="0" smtClean="0"/>
              <a:t>10-11 классы – Банковская система. Депозиты. Банки и золото. Кредиты. Страховая и пенсионная системы.</a:t>
            </a:r>
            <a:endParaRPr lang="ru-RU" dirty="0"/>
          </a:p>
        </p:txBody>
      </p:sp>
      <p:pic>
        <p:nvPicPr>
          <p:cNvPr id="4" name="Рисунок 3">
            <a:extLst>
              <a:ext uri="{FF2B5EF4-FFF2-40B4-BE49-F238E27FC236}">
                <a16:creationId xmlns:a16="http://schemas.microsoft.com/office/drawing/2014/main" xmlns="" id="{6E467544-E2F2-48BF-AFC8-08BC060D4ED0}"/>
              </a:ext>
            </a:extLst>
          </p:cNvPr>
          <p:cNvPicPr>
            <a:picLocks noChangeAspect="1"/>
          </p:cNvPicPr>
          <p:nvPr/>
        </p:nvPicPr>
        <p:blipFill>
          <a:blip r:embed="rId2"/>
          <a:stretch>
            <a:fillRect/>
          </a:stretch>
        </p:blipFill>
        <p:spPr>
          <a:xfrm>
            <a:off x="17481602" y="3368659"/>
            <a:ext cx="2193870" cy="213314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a:extLst>
              <a:ext uri="{FF2B5EF4-FFF2-40B4-BE49-F238E27FC236}">
                <a16:creationId xmlns="" xmlns:a16="http://schemas.microsoft.com/office/drawing/2014/main" id="{81054A99-5B45-4245-9CAD-2631A0664F0D}"/>
              </a:ext>
            </a:extLst>
          </p:cNvPr>
          <p:cNvSpPr>
            <a:spLocks noGrp="1"/>
          </p:cNvSpPr>
          <p:nvPr>
            <p:ph type="subTitle" idx="4"/>
          </p:nvPr>
        </p:nvSpPr>
        <p:spPr/>
        <p:txBody>
          <a:bodyPr/>
          <a:lstStyle/>
          <a:p>
            <a:r>
              <a:rPr lang="ru-RU" sz="4000" dirty="0" smtClean="0"/>
              <a:t>Головкова Л.А.</a:t>
            </a:r>
            <a:r>
              <a:rPr lang="en-US" sz="4000" dirty="0" smtClean="0"/>
              <a:t>                          </a:t>
            </a:r>
            <a:r>
              <a:rPr lang="ru-RU" sz="4000" dirty="0" smtClean="0"/>
              <a:t>Данилова О.Г.</a:t>
            </a:r>
          </a:p>
          <a:p>
            <a:r>
              <a:rPr lang="en-US" sz="4000" dirty="0" smtClean="0">
                <a:hlinkClick r:id="rId2"/>
              </a:rPr>
              <a:t>l9091821536@yandex.ru</a:t>
            </a:r>
            <a:r>
              <a:rPr lang="en-US" sz="4000" dirty="0" smtClean="0"/>
              <a:t>          </a:t>
            </a:r>
            <a:r>
              <a:rPr lang="en-US" sz="4000" dirty="0" smtClean="0">
                <a:hlinkClick r:id="rId2"/>
              </a:rPr>
              <a:t>den_8511@mail.ru</a:t>
            </a:r>
            <a:endParaRPr lang="ru-RU" sz="4000" dirty="0" smtClean="0">
              <a:hlinkClick r:id="rId2"/>
            </a:endParaRPr>
          </a:p>
          <a:p>
            <a:r>
              <a:rPr lang="ru-RU" dirty="0" smtClean="0"/>
              <a:t>                                           </a:t>
            </a:r>
            <a:endParaRPr lang="en-US" dirty="0"/>
          </a:p>
          <a:p>
            <a:endParaRPr lang="ru-RU" dirty="0"/>
          </a:p>
        </p:txBody>
      </p:sp>
      <p:sp>
        <p:nvSpPr>
          <p:cNvPr id="3" name="Заголовок 2">
            <a:extLst>
              <a:ext uri="{FF2B5EF4-FFF2-40B4-BE49-F238E27FC236}">
                <a16:creationId xmlns="" xmlns:a16="http://schemas.microsoft.com/office/drawing/2014/main" id="{CF5CF87E-42F4-754E-95B8-F5CD73DF4EE8}"/>
              </a:ext>
            </a:extLst>
          </p:cNvPr>
          <p:cNvSpPr>
            <a:spLocks noGrp="1"/>
          </p:cNvSpPr>
          <p:nvPr>
            <p:ph type="ctrTitle"/>
          </p:nvPr>
        </p:nvSpPr>
        <p:spPr/>
        <p:txBody>
          <a:bodyPr/>
          <a:lstStyle/>
          <a:p>
            <a:r>
              <a:rPr lang="ru-RU" dirty="0"/>
              <a:t>СПАСИБО ЗА ВНИМАНИЕ!</a:t>
            </a:r>
          </a:p>
        </p:txBody>
      </p:sp>
      <p:pic>
        <p:nvPicPr>
          <p:cNvPr id="5" name="Рисунок 4">
            <a:extLst>
              <a:ext uri="{FF2B5EF4-FFF2-40B4-BE49-F238E27FC236}">
                <a16:creationId xmlns="" xmlns:a16="http://schemas.microsoft.com/office/drawing/2014/main" id="{A89F1FA0-E9C4-49CD-8A16-E287BAA455D2}"/>
              </a:ext>
            </a:extLst>
          </p:cNvPr>
          <p:cNvPicPr>
            <a:picLocks noChangeAspect="1"/>
          </p:cNvPicPr>
          <p:nvPr/>
        </p:nvPicPr>
        <p:blipFill>
          <a:blip r:embed="rId3"/>
          <a:stretch>
            <a:fillRect/>
          </a:stretch>
        </p:blipFill>
        <p:spPr>
          <a:xfrm>
            <a:off x="520700" y="392318"/>
            <a:ext cx="2730500" cy="2654925"/>
          </a:xfrm>
          <a:prstGeom prst="rect">
            <a:avLst/>
          </a:prstGeom>
        </p:spPr>
      </p:pic>
      <p:pic>
        <p:nvPicPr>
          <p:cNvPr id="6" name="Рисунок 5">
            <a:extLst>
              <a:ext uri="{FF2B5EF4-FFF2-40B4-BE49-F238E27FC236}">
                <a16:creationId xmlns="" xmlns:a16="http://schemas.microsoft.com/office/drawing/2014/main" id="{8948C5F3-2FE7-4935-AA26-DDEAD381A8D9}"/>
              </a:ext>
            </a:extLst>
          </p:cNvPr>
          <p:cNvPicPr>
            <a:picLocks noChangeAspect="1"/>
          </p:cNvPicPr>
          <p:nvPr/>
        </p:nvPicPr>
        <p:blipFill>
          <a:blip r:embed="rId4"/>
          <a:stretch>
            <a:fillRect/>
          </a:stretch>
        </p:blipFill>
        <p:spPr>
          <a:xfrm>
            <a:off x="31750" y="3680169"/>
            <a:ext cx="2731245" cy="2651990"/>
          </a:xfrm>
          <a:prstGeom prst="rect">
            <a:avLst/>
          </a:prstGeom>
        </p:spPr>
      </p:pic>
    </p:spTree>
    <p:extLst>
      <p:ext uri="{BB962C8B-B14F-4D97-AF65-F5344CB8AC3E}">
        <p14:creationId xmlns:p14="http://schemas.microsoft.com/office/powerpoint/2010/main" xmlns="" val="3679707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7C07CF-0045-5640-8004-2A96130EF4B3}"/>
              </a:ext>
            </a:extLst>
          </p:cNvPr>
          <p:cNvSpPr>
            <a:spLocks noGrp="1"/>
          </p:cNvSpPr>
          <p:nvPr>
            <p:ph type="title"/>
          </p:nvPr>
        </p:nvSpPr>
        <p:spPr/>
        <p:txBody>
          <a:bodyPr/>
          <a:lstStyle/>
          <a:p>
            <a:r>
              <a:rPr lang="ru-RU" dirty="0" smtClean="0"/>
              <a:t>Ключевая компетенция</a:t>
            </a:r>
            <a:endParaRPr lang="ru-RU" dirty="0"/>
          </a:p>
        </p:txBody>
      </p:sp>
      <p:sp>
        <p:nvSpPr>
          <p:cNvPr id="3" name="Текст 2">
            <a:extLst>
              <a:ext uri="{FF2B5EF4-FFF2-40B4-BE49-F238E27FC236}">
                <a16:creationId xmlns:a16="http://schemas.microsoft.com/office/drawing/2014/main" xmlns="" id="{A5DF822C-78F6-A74A-A1CB-0C99500B4E49}"/>
              </a:ext>
            </a:extLst>
          </p:cNvPr>
          <p:cNvSpPr>
            <a:spLocks noGrp="1"/>
          </p:cNvSpPr>
          <p:nvPr>
            <p:ph type="body" idx="1"/>
          </p:nvPr>
        </p:nvSpPr>
        <p:spPr>
          <a:xfrm>
            <a:off x="336482" y="2654279"/>
            <a:ext cx="18021368" cy="8129739"/>
          </a:xfrm>
        </p:spPr>
        <p:txBody>
          <a:bodyPr/>
          <a:lstStyle/>
          <a:p>
            <a:r>
              <a:rPr lang="ru-RU" dirty="0" smtClean="0"/>
              <a:t> </a:t>
            </a:r>
          </a:p>
          <a:p>
            <a:r>
              <a:rPr lang="ru-RU" dirty="0" smtClean="0"/>
              <a:t>Финансовая грамотность, как компетенция, включает:</a:t>
            </a:r>
          </a:p>
          <a:p>
            <a:r>
              <a:rPr lang="ru-RU" dirty="0" smtClean="0"/>
              <a:t>- знание и понимание финансовых продуктов;</a:t>
            </a:r>
          </a:p>
          <a:p>
            <a:r>
              <a:rPr lang="ru-RU" dirty="0" smtClean="0"/>
              <a:t>- понимание финансовых понятий, финансовых рисков;</a:t>
            </a:r>
          </a:p>
          <a:p>
            <a:r>
              <a:rPr lang="ru-RU" dirty="0" smtClean="0"/>
              <a:t>- навыки, мотивацию и уверенность в применении данного знания и понимания;</a:t>
            </a:r>
          </a:p>
          <a:p>
            <a:r>
              <a:rPr lang="ru-RU" dirty="0" smtClean="0"/>
              <a:t>- способность принимать эффективные решения в различных финансовых ситуациях.</a:t>
            </a:r>
          </a:p>
          <a:p>
            <a:r>
              <a:rPr lang="ru-RU" dirty="0" smtClean="0"/>
              <a:t> </a:t>
            </a:r>
          </a:p>
          <a:p>
            <a:endParaRPr lang="ru-RU" dirty="0" smtClean="0"/>
          </a:p>
          <a:p>
            <a:pPr algn="just"/>
            <a:r>
              <a:rPr lang="ru-RU" b="1" dirty="0" smtClean="0">
                <a:solidFill>
                  <a:srgbClr val="FF0000"/>
                </a:solidFill>
              </a:rPr>
              <a:t>Цель, ради которой	используется данная компетенция, - рост финансового благополучия личности и общества. Не случайно финансовая грамотность учащихся является объектом исследования Международной программы  оценки образовательных достижений учащихся PISA, поскольку навыки финансовой грамотности как компетенции являются навыками 21 века.</a:t>
            </a:r>
          </a:p>
          <a:p>
            <a:endParaRPr lang="ru-RU" dirty="0"/>
          </a:p>
        </p:txBody>
      </p:sp>
      <p:pic>
        <p:nvPicPr>
          <p:cNvPr id="4" name="Рисунок 3">
            <a:extLst>
              <a:ext uri="{FF2B5EF4-FFF2-40B4-BE49-F238E27FC236}">
                <a16:creationId xmlns:a16="http://schemas.microsoft.com/office/drawing/2014/main" xmlns="" id="{6E467544-E2F2-48BF-AFC8-08BC060D4ED0}"/>
              </a:ext>
            </a:extLst>
          </p:cNvPr>
          <p:cNvPicPr>
            <a:picLocks noChangeAspect="1"/>
          </p:cNvPicPr>
          <p:nvPr/>
        </p:nvPicPr>
        <p:blipFill>
          <a:blip r:embed="rId2"/>
          <a:stretch>
            <a:fillRect/>
          </a:stretch>
        </p:blipFill>
        <p:spPr>
          <a:xfrm>
            <a:off x="17910230" y="3368659"/>
            <a:ext cx="2193870" cy="2133148"/>
          </a:xfrm>
          <a:prstGeom prst="rect">
            <a:avLst/>
          </a:prstGeom>
        </p:spPr>
      </p:pic>
    </p:spTree>
    <p:extLst>
      <p:ext uri="{BB962C8B-B14F-4D97-AF65-F5344CB8AC3E}">
        <p14:creationId xmlns:p14="http://schemas.microsoft.com/office/powerpoint/2010/main" xmlns="" val="771286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Финансовая грамотность</a:t>
            </a:r>
            <a:endParaRPr lang="ru-RU" dirty="0"/>
          </a:p>
        </p:txBody>
      </p:sp>
      <p:sp>
        <p:nvSpPr>
          <p:cNvPr id="3" name="Текст 2"/>
          <p:cNvSpPr>
            <a:spLocks noGrp="1"/>
          </p:cNvSpPr>
          <p:nvPr>
            <p:ph type="body" idx="1"/>
          </p:nvPr>
        </p:nvSpPr>
        <p:spPr/>
        <p:txBody>
          <a:bodyPr/>
          <a:lstStyle/>
          <a:p>
            <a:endParaRPr lang="ru-RU" dirty="0" smtClean="0"/>
          </a:p>
          <a:p>
            <a:r>
              <a:rPr lang="ru-RU" dirty="0" smtClean="0"/>
              <a:t>Формирование </a:t>
            </a:r>
            <a:r>
              <a:rPr lang="ru-RU" dirty="0" smtClean="0"/>
              <a:t>финансовой грамотности отражены в образовательных результатах ФГОС ООО</a:t>
            </a:r>
            <a:r>
              <a:rPr lang="ru-RU" dirty="0" smtClean="0"/>
              <a:t>:</a:t>
            </a:r>
          </a:p>
          <a:p>
            <a:endParaRPr lang="ru-RU" dirty="0" smtClean="0"/>
          </a:p>
          <a:p>
            <a:r>
              <a:rPr lang="ru-RU" dirty="0" smtClean="0"/>
              <a:t>-Личностный результат Л2: формирование ответственного отношения…… к осознанному выбору и построению дальнейшей индивидуальной </a:t>
            </a:r>
            <a:r>
              <a:rPr lang="ru-RU" b="1" dirty="0" smtClean="0"/>
              <a:t>траектории образования</a:t>
            </a:r>
            <a:r>
              <a:rPr lang="ru-RU" dirty="0" smtClean="0"/>
              <a:t> на базе </a:t>
            </a:r>
            <a:r>
              <a:rPr lang="ru-RU" b="1" dirty="0" smtClean="0"/>
              <a:t>ориентировки в мире профессий</a:t>
            </a:r>
            <a:r>
              <a:rPr lang="ru-RU" dirty="0" smtClean="0"/>
              <a:t> и профессиональных предпочтений…. На основе формирования </a:t>
            </a:r>
            <a:r>
              <a:rPr lang="ru-RU" b="1" dirty="0" smtClean="0"/>
              <a:t>уважительного отношения к труду</a:t>
            </a:r>
            <a:r>
              <a:rPr lang="ru-RU" dirty="0" smtClean="0"/>
              <a:t>, развития опыта </a:t>
            </a:r>
            <a:r>
              <a:rPr lang="ru-RU" b="1" dirty="0" smtClean="0"/>
              <a:t>участия в социально значимом труде.</a:t>
            </a:r>
            <a:endParaRPr lang="ru-RU" dirty="0" smtClean="0"/>
          </a:p>
          <a:p>
            <a:endParaRPr lang="ru-RU" dirty="0"/>
          </a:p>
        </p:txBody>
      </p:sp>
      <p:pic>
        <p:nvPicPr>
          <p:cNvPr id="4" name="Рисунок 3">
            <a:extLst>
              <a:ext uri="{FF2B5EF4-FFF2-40B4-BE49-F238E27FC236}">
                <a16:creationId xmlns:a16="http://schemas.microsoft.com/office/drawing/2014/main" xmlns="" id="{6E467544-E2F2-48BF-AFC8-08BC060D4ED0}"/>
              </a:ext>
            </a:extLst>
          </p:cNvPr>
          <p:cNvPicPr>
            <a:picLocks noChangeAspect="1"/>
          </p:cNvPicPr>
          <p:nvPr/>
        </p:nvPicPr>
        <p:blipFill>
          <a:blip r:embed="rId2"/>
          <a:stretch>
            <a:fillRect/>
          </a:stretch>
        </p:blipFill>
        <p:spPr>
          <a:xfrm>
            <a:off x="17481602" y="3368659"/>
            <a:ext cx="2193870" cy="213314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Финансовая грамотность</a:t>
            </a:r>
            <a:endParaRPr lang="ru-RU" dirty="0"/>
          </a:p>
        </p:txBody>
      </p:sp>
      <p:sp>
        <p:nvSpPr>
          <p:cNvPr id="3" name="Текст 2"/>
          <p:cNvSpPr>
            <a:spLocks noGrp="1"/>
          </p:cNvSpPr>
          <p:nvPr>
            <p:ph type="body" idx="1"/>
          </p:nvPr>
        </p:nvSpPr>
        <p:spPr/>
        <p:txBody>
          <a:bodyPr/>
          <a:lstStyle/>
          <a:p>
            <a:r>
              <a:rPr lang="ru-RU" sz="4400" dirty="0" smtClean="0">
                <a:solidFill>
                  <a:srgbClr val="FF0000"/>
                </a:solidFill>
              </a:rPr>
              <a:t>Прикладной курс «Финансовая грамотность» в нашей образовательной организации внедряется в рамках:</a:t>
            </a:r>
          </a:p>
          <a:p>
            <a:endParaRPr lang="ru-RU" sz="4400" dirty="0" smtClean="0">
              <a:solidFill>
                <a:srgbClr val="FF0000"/>
              </a:solidFill>
            </a:endParaRPr>
          </a:p>
          <a:p>
            <a:endParaRPr lang="ru-RU" sz="4400" dirty="0" smtClean="0">
              <a:solidFill>
                <a:srgbClr val="FF0000"/>
              </a:solidFill>
            </a:endParaRPr>
          </a:p>
          <a:p>
            <a:pPr algn="just"/>
            <a:r>
              <a:rPr lang="ru-RU" sz="4000" dirty="0" smtClean="0"/>
              <a:t>- внеурочной деятельности; </a:t>
            </a:r>
          </a:p>
          <a:p>
            <a:pPr algn="just"/>
            <a:r>
              <a:rPr lang="ru-RU" sz="4000" dirty="0" smtClean="0"/>
              <a:t>-урочной деятельности (интеграция предметных областей);</a:t>
            </a:r>
          </a:p>
          <a:p>
            <a:pPr algn="just"/>
            <a:r>
              <a:rPr lang="ru-RU" sz="4000" dirty="0" smtClean="0"/>
              <a:t>-проектной и исследовательской деятельности;</a:t>
            </a:r>
          </a:p>
          <a:p>
            <a:pPr algn="just"/>
            <a:r>
              <a:rPr lang="ru-RU" sz="4000" dirty="0" smtClean="0"/>
              <a:t>-взаимодействие с представителями финансовых профессий;</a:t>
            </a:r>
          </a:p>
          <a:p>
            <a:pPr algn="just"/>
            <a:r>
              <a:rPr lang="ru-RU" sz="4000" dirty="0" smtClean="0"/>
              <a:t>-изучение новинок литературы и интернет-сайтов по финансовой грамотности</a:t>
            </a:r>
            <a:r>
              <a:rPr lang="ru-RU" dirty="0" smtClean="0"/>
              <a:t>.</a:t>
            </a:r>
          </a:p>
          <a:p>
            <a:endParaRPr lang="ru-RU" dirty="0"/>
          </a:p>
        </p:txBody>
      </p:sp>
      <p:pic>
        <p:nvPicPr>
          <p:cNvPr id="5" name="Рисунок 4">
            <a:extLst>
              <a:ext uri="{FF2B5EF4-FFF2-40B4-BE49-F238E27FC236}">
                <a16:creationId xmlns:a16="http://schemas.microsoft.com/office/drawing/2014/main" xmlns="" id="{6E467544-E2F2-48BF-AFC8-08BC060D4ED0}"/>
              </a:ext>
            </a:extLst>
          </p:cNvPr>
          <p:cNvPicPr>
            <a:picLocks noChangeAspect="1"/>
          </p:cNvPicPr>
          <p:nvPr/>
        </p:nvPicPr>
        <p:blipFill>
          <a:blip r:embed="rId2"/>
          <a:stretch>
            <a:fillRect/>
          </a:stretch>
        </p:blipFill>
        <p:spPr>
          <a:xfrm>
            <a:off x="17481602" y="3368659"/>
            <a:ext cx="2193870" cy="213314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Рисунок 124">
            <a:extLst>
              <a:ext uri="{FF2B5EF4-FFF2-40B4-BE49-F238E27FC236}">
                <a16:creationId xmlns:a16="http://schemas.microsoft.com/office/drawing/2014/main" xmlns="" id="{E1513BDB-7D9D-487F-8C53-05197DBE7AB6}"/>
              </a:ext>
            </a:extLst>
          </p:cNvPr>
          <p:cNvPicPr>
            <a:picLocks noChangeAspect="1"/>
          </p:cNvPicPr>
          <p:nvPr/>
        </p:nvPicPr>
        <p:blipFill>
          <a:blip r:embed="rId2"/>
          <a:stretch>
            <a:fillRect/>
          </a:stretch>
        </p:blipFill>
        <p:spPr>
          <a:xfrm>
            <a:off x="21770" y="38385"/>
            <a:ext cx="20082329" cy="10998892"/>
          </a:xfrm>
          <a:prstGeom prst="rect">
            <a:avLst/>
          </a:prstGeom>
        </p:spPr>
      </p:pic>
      <p:grpSp>
        <p:nvGrpSpPr>
          <p:cNvPr id="2" name="object 2"/>
          <p:cNvGrpSpPr/>
          <p:nvPr/>
        </p:nvGrpSpPr>
        <p:grpSpPr>
          <a:xfrm>
            <a:off x="0" y="398"/>
            <a:ext cx="20104100" cy="10570359"/>
            <a:chOff x="0" y="0"/>
            <a:chExt cx="12192000" cy="6410325"/>
          </a:xfrm>
        </p:grpSpPr>
        <p:pic>
          <p:nvPicPr>
            <p:cNvPr id="3" name="object 3"/>
            <p:cNvPicPr/>
            <p:nvPr/>
          </p:nvPicPr>
          <p:blipFill>
            <a:blip r:embed="rId3" cstate="print"/>
            <a:stretch>
              <a:fillRect/>
            </a:stretch>
          </p:blipFill>
          <p:spPr>
            <a:xfrm>
              <a:off x="3752088" y="445008"/>
              <a:ext cx="4794504" cy="338327"/>
            </a:xfrm>
            <a:prstGeom prst="rect">
              <a:avLst/>
            </a:prstGeom>
          </p:spPr>
        </p:pic>
        <p:pic>
          <p:nvPicPr>
            <p:cNvPr id="4" name="object 4"/>
            <p:cNvPicPr/>
            <p:nvPr/>
          </p:nvPicPr>
          <p:blipFill>
            <a:blip r:embed="rId4" cstate="print"/>
            <a:stretch>
              <a:fillRect/>
            </a:stretch>
          </p:blipFill>
          <p:spPr>
            <a:xfrm>
              <a:off x="4773167" y="950975"/>
              <a:ext cx="1557527" cy="338327"/>
            </a:xfrm>
            <a:prstGeom prst="rect">
              <a:avLst/>
            </a:prstGeom>
          </p:spPr>
        </p:pic>
        <p:pic>
          <p:nvPicPr>
            <p:cNvPr id="5" name="object 5"/>
            <p:cNvPicPr/>
            <p:nvPr/>
          </p:nvPicPr>
          <p:blipFill>
            <a:blip r:embed="rId5" cstate="print"/>
            <a:stretch>
              <a:fillRect/>
            </a:stretch>
          </p:blipFill>
          <p:spPr>
            <a:xfrm>
              <a:off x="6050279" y="950975"/>
              <a:ext cx="356615" cy="338327"/>
            </a:xfrm>
            <a:prstGeom prst="rect">
              <a:avLst/>
            </a:prstGeom>
          </p:spPr>
        </p:pic>
        <p:pic>
          <p:nvPicPr>
            <p:cNvPr id="6" name="object 6"/>
            <p:cNvPicPr/>
            <p:nvPr/>
          </p:nvPicPr>
          <p:blipFill>
            <a:blip r:embed="rId6" cstate="print"/>
            <a:stretch>
              <a:fillRect/>
            </a:stretch>
          </p:blipFill>
          <p:spPr>
            <a:xfrm>
              <a:off x="6126479" y="950975"/>
              <a:ext cx="1328927" cy="338327"/>
            </a:xfrm>
            <a:prstGeom prst="rect">
              <a:avLst/>
            </a:prstGeom>
          </p:spPr>
        </p:pic>
        <p:pic>
          <p:nvPicPr>
            <p:cNvPr id="7" name="object 7"/>
            <p:cNvPicPr/>
            <p:nvPr/>
          </p:nvPicPr>
          <p:blipFill>
            <a:blip r:embed="rId7" cstate="print"/>
            <a:stretch>
              <a:fillRect/>
            </a:stretch>
          </p:blipFill>
          <p:spPr>
            <a:xfrm>
              <a:off x="308788" y="1350263"/>
              <a:ext cx="91063" cy="132587"/>
            </a:xfrm>
            <a:prstGeom prst="rect">
              <a:avLst/>
            </a:prstGeom>
          </p:spPr>
        </p:pic>
        <p:pic>
          <p:nvPicPr>
            <p:cNvPr id="8" name="object 8"/>
            <p:cNvPicPr/>
            <p:nvPr/>
          </p:nvPicPr>
          <p:blipFill>
            <a:blip r:embed="rId8" cstate="print"/>
            <a:stretch>
              <a:fillRect/>
            </a:stretch>
          </p:blipFill>
          <p:spPr>
            <a:xfrm>
              <a:off x="256031" y="1194816"/>
              <a:ext cx="335280" cy="338327"/>
            </a:xfrm>
            <a:prstGeom prst="rect">
              <a:avLst/>
            </a:prstGeom>
          </p:spPr>
        </p:pic>
        <p:pic>
          <p:nvPicPr>
            <p:cNvPr id="9" name="object 9"/>
            <p:cNvPicPr/>
            <p:nvPr/>
          </p:nvPicPr>
          <p:blipFill>
            <a:blip r:embed="rId9" cstate="print"/>
            <a:stretch>
              <a:fillRect/>
            </a:stretch>
          </p:blipFill>
          <p:spPr>
            <a:xfrm>
              <a:off x="454151" y="1194816"/>
              <a:ext cx="1441704" cy="338327"/>
            </a:xfrm>
            <a:prstGeom prst="rect">
              <a:avLst/>
            </a:prstGeom>
          </p:spPr>
        </p:pic>
        <p:pic>
          <p:nvPicPr>
            <p:cNvPr id="10" name="object 10"/>
            <p:cNvPicPr/>
            <p:nvPr/>
          </p:nvPicPr>
          <p:blipFill>
            <a:blip r:embed="rId10" cstate="print"/>
            <a:stretch>
              <a:fillRect/>
            </a:stretch>
          </p:blipFill>
          <p:spPr>
            <a:xfrm>
              <a:off x="1758695" y="1194816"/>
              <a:ext cx="762000" cy="338327"/>
            </a:xfrm>
            <a:prstGeom prst="rect">
              <a:avLst/>
            </a:prstGeom>
          </p:spPr>
        </p:pic>
        <p:pic>
          <p:nvPicPr>
            <p:cNvPr id="11" name="object 11"/>
            <p:cNvPicPr/>
            <p:nvPr/>
          </p:nvPicPr>
          <p:blipFill>
            <a:blip r:embed="rId11" cstate="print"/>
            <a:stretch>
              <a:fillRect/>
            </a:stretch>
          </p:blipFill>
          <p:spPr>
            <a:xfrm>
              <a:off x="2383535" y="1194816"/>
              <a:ext cx="560832" cy="338327"/>
            </a:xfrm>
            <a:prstGeom prst="rect">
              <a:avLst/>
            </a:prstGeom>
          </p:spPr>
        </p:pic>
        <p:pic>
          <p:nvPicPr>
            <p:cNvPr id="12" name="object 12"/>
            <p:cNvPicPr/>
            <p:nvPr/>
          </p:nvPicPr>
          <p:blipFill>
            <a:blip r:embed="rId12" cstate="print"/>
            <a:stretch>
              <a:fillRect/>
            </a:stretch>
          </p:blipFill>
          <p:spPr>
            <a:xfrm>
              <a:off x="2807207" y="1194816"/>
              <a:ext cx="1584959" cy="338327"/>
            </a:xfrm>
            <a:prstGeom prst="rect">
              <a:avLst/>
            </a:prstGeom>
          </p:spPr>
        </p:pic>
        <p:pic>
          <p:nvPicPr>
            <p:cNvPr id="13" name="object 13"/>
            <p:cNvPicPr/>
            <p:nvPr/>
          </p:nvPicPr>
          <p:blipFill>
            <a:blip r:embed="rId13" cstate="print"/>
            <a:stretch>
              <a:fillRect/>
            </a:stretch>
          </p:blipFill>
          <p:spPr>
            <a:xfrm>
              <a:off x="4255008" y="1194816"/>
              <a:ext cx="502920" cy="338327"/>
            </a:xfrm>
            <a:prstGeom prst="rect">
              <a:avLst/>
            </a:prstGeom>
          </p:spPr>
        </p:pic>
        <p:pic>
          <p:nvPicPr>
            <p:cNvPr id="14" name="object 14"/>
            <p:cNvPicPr/>
            <p:nvPr/>
          </p:nvPicPr>
          <p:blipFill>
            <a:blip r:embed="rId14" cstate="print"/>
            <a:stretch>
              <a:fillRect/>
            </a:stretch>
          </p:blipFill>
          <p:spPr>
            <a:xfrm>
              <a:off x="4620767" y="1194816"/>
              <a:ext cx="1795272" cy="338327"/>
            </a:xfrm>
            <a:prstGeom prst="rect">
              <a:avLst/>
            </a:prstGeom>
          </p:spPr>
        </p:pic>
        <p:pic>
          <p:nvPicPr>
            <p:cNvPr id="15" name="object 15"/>
            <p:cNvPicPr/>
            <p:nvPr/>
          </p:nvPicPr>
          <p:blipFill>
            <a:blip r:embed="rId15" cstate="print"/>
            <a:stretch>
              <a:fillRect/>
            </a:stretch>
          </p:blipFill>
          <p:spPr>
            <a:xfrm>
              <a:off x="6135623" y="1194816"/>
              <a:ext cx="344424" cy="338327"/>
            </a:xfrm>
            <a:prstGeom prst="rect">
              <a:avLst/>
            </a:prstGeom>
          </p:spPr>
        </p:pic>
        <p:pic>
          <p:nvPicPr>
            <p:cNvPr id="16" name="object 16"/>
            <p:cNvPicPr/>
            <p:nvPr/>
          </p:nvPicPr>
          <p:blipFill>
            <a:blip r:embed="rId16" cstate="print"/>
            <a:stretch>
              <a:fillRect/>
            </a:stretch>
          </p:blipFill>
          <p:spPr>
            <a:xfrm>
              <a:off x="6339840" y="1194816"/>
              <a:ext cx="1359408" cy="338327"/>
            </a:xfrm>
            <a:prstGeom prst="rect">
              <a:avLst/>
            </a:prstGeom>
          </p:spPr>
        </p:pic>
        <p:pic>
          <p:nvPicPr>
            <p:cNvPr id="17" name="object 17"/>
            <p:cNvPicPr/>
            <p:nvPr/>
          </p:nvPicPr>
          <p:blipFill>
            <a:blip r:embed="rId17" cstate="print"/>
            <a:stretch>
              <a:fillRect/>
            </a:stretch>
          </p:blipFill>
          <p:spPr>
            <a:xfrm>
              <a:off x="7562088" y="1194816"/>
              <a:ext cx="1185672" cy="338327"/>
            </a:xfrm>
            <a:prstGeom prst="rect">
              <a:avLst/>
            </a:prstGeom>
          </p:spPr>
        </p:pic>
        <p:pic>
          <p:nvPicPr>
            <p:cNvPr id="18" name="object 18"/>
            <p:cNvPicPr/>
            <p:nvPr/>
          </p:nvPicPr>
          <p:blipFill>
            <a:blip r:embed="rId18" cstate="print"/>
            <a:stretch>
              <a:fillRect/>
            </a:stretch>
          </p:blipFill>
          <p:spPr>
            <a:xfrm>
              <a:off x="8607552" y="1194816"/>
              <a:ext cx="1923288" cy="338327"/>
            </a:xfrm>
            <a:prstGeom prst="rect">
              <a:avLst/>
            </a:prstGeom>
          </p:spPr>
        </p:pic>
        <p:pic>
          <p:nvPicPr>
            <p:cNvPr id="19" name="object 19"/>
            <p:cNvPicPr/>
            <p:nvPr/>
          </p:nvPicPr>
          <p:blipFill>
            <a:blip r:embed="rId19" cstate="print"/>
            <a:stretch>
              <a:fillRect/>
            </a:stretch>
          </p:blipFill>
          <p:spPr>
            <a:xfrm>
              <a:off x="10393680" y="1194816"/>
              <a:ext cx="1667255" cy="338327"/>
            </a:xfrm>
            <a:prstGeom prst="rect">
              <a:avLst/>
            </a:prstGeom>
          </p:spPr>
        </p:pic>
        <p:pic>
          <p:nvPicPr>
            <p:cNvPr id="20" name="object 20"/>
            <p:cNvPicPr/>
            <p:nvPr/>
          </p:nvPicPr>
          <p:blipFill>
            <a:blip r:embed="rId20" cstate="print"/>
            <a:stretch>
              <a:fillRect/>
            </a:stretch>
          </p:blipFill>
          <p:spPr>
            <a:xfrm>
              <a:off x="167639" y="1438655"/>
              <a:ext cx="1728216" cy="338327"/>
            </a:xfrm>
            <a:prstGeom prst="rect">
              <a:avLst/>
            </a:prstGeom>
          </p:spPr>
        </p:pic>
        <p:pic>
          <p:nvPicPr>
            <p:cNvPr id="21" name="object 21"/>
            <p:cNvPicPr/>
            <p:nvPr/>
          </p:nvPicPr>
          <p:blipFill>
            <a:blip r:embed="rId21" cstate="print"/>
            <a:stretch>
              <a:fillRect/>
            </a:stretch>
          </p:blipFill>
          <p:spPr>
            <a:xfrm>
              <a:off x="1655064" y="1438655"/>
              <a:ext cx="512063" cy="338327"/>
            </a:xfrm>
            <a:prstGeom prst="rect">
              <a:avLst/>
            </a:prstGeom>
          </p:spPr>
        </p:pic>
        <p:pic>
          <p:nvPicPr>
            <p:cNvPr id="22" name="object 22"/>
            <p:cNvPicPr/>
            <p:nvPr/>
          </p:nvPicPr>
          <p:blipFill>
            <a:blip r:embed="rId22" cstate="print"/>
            <a:stretch>
              <a:fillRect/>
            </a:stretch>
          </p:blipFill>
          <p:spPr>
            <a:xfrm>
              <a:off x="1935479" y="1438655"/>
              <a:ext cx="911352" cy="338327"/>
            </a:xfrm>
            <a:prstGeom prst="rect">
              <a:avLst/>
            </a:prstGeom>
          </p:spPr>
        </p:pic>
        <p:pic>
          <p:nvPicPr>
            <p:cNvPr id="23" name="object 23"/>
            <p:cNvPicPr/>
            <p:nvPr/>
          </p:nvPicPr>
          <p:blipFill>
            <a:blip r:embed="rId23" cstate="print"/>
            <a:stretch>
              <a:fillRect/>
            </a:stretch>
          </p:blipFill>
          <p:spPr>
            <a:xfrm>
              <a:off x="2612135" y="1438655"/>
              <a:ext cx="1786127" cy="338327"/>
            </a:xfrm>
            <a:prstGeom prst="rect">
              <a:avLst/>
            </a:prstGeom>
          </p:spPr>
        </p:pic>
        <p:pic>
          <p:nvPicPr>
            <p:cNvPr id="24" name="object 24"/>
            <p:cNvPicPr/>
            <p:nvPr/>
          </p:nvPicPr>
          <p:blipFill>
            <a:blip r:embed="rId24" cstate="print"/>
            <a:stretch>
              <a:fillRect/>
            </a:stretch>
          </p:blipFill>
          <p:spPr>
            <a:xfrm>
              <a:off x="167639" y="1682495"/>
              <a:ext cx="393191" cy="338327"/>
            </a:xfrm>
            <a:prstGeom prst="rect">
              <a:avLst/>
            </a:prstGeom>
          </p:spPr>
        </p:pic>
        <p:pic>
          <p:nvPicPr>
            <p:cNvPr id="25" name="object 25"/>
            <p:cNvPicPr/>
            <p:nvPr/>
          </p:nvPicPr>
          <p:blipFill>
            <a:blip r:embed="rId8" cstate="print"/>
            <a:stretch>
              <a:fillRect/>
            </a:stretch>
          </p:blipFill>
          <p:spPr>
            <a:xfrm>
              <a:off x="280415" y="1682495"/>
              <a:ext cx="335280" cy="338327"/>
            </a:xfrm>
            <a:prstGeom prst="rect">
              <a:avLst/>
            </a:prstGeom>
          </p:spPr>
        </p:pic>
        <p:pic>
          <p:nvPicPr>
            <p:cNvPr id="26" name="object 26"/>
            <p:cNvPicPr/>
            <p:nvPr/>
          </p:nvPicPr>
          <p:blipFill>
            <a:blip r:embed="rId25" cstate="print"/>
            <a:stretch>
              <a:fillRect/>
            </a:stretch>
          </p:blipFill>
          <p:spPr>
            <a:xfrm>
              <a:off x="408431" y="1682495"/>
              <a:ext cx="807719" cy="338327"/>
            </a:xfrm>
            <a:prstGeom prst="rect">
              <a:avLst/>
            </a:prstGeom>
          </p:spPr>
        </p:pic>
        <p:pic>
          <p:nvPicPr>
            <p:cNvPr id="27" name="object 27"/>
            <p:cNvPicPr/>
            <p:nvPr/>
          </p:nvPicPr>
          <p:blipFill>
            <a:blip r:embed="rId26" cstate="print"/>
            <a:stretch>
              <a:fillRect/>
            </a:stretch>
          </p:blipFill>
          <p:spPr>
            <a:xfrm>
              <a:off x="935736" y="1682495"/>
              <a:ext cx="356616" cy="338327"/>
            </a:xfrm>
            <a:prstGeom prst="rect">
              <a:avLst/>
            </a:prstGeom>
          </p:spPr>
        </p:pic>
        <p:pic>
          <p:nvPicPr>
            <p:cNvPr id="28" name="object 28"/>
            <p:cNvPicPr/>
            <p:nvPr/>
          </p:nvPicPr>
          <p:blipFill>
            <a:blip r:embed="rId27" cstate="print"/>
            <a:stretch>
              <a:fillRect/>
            </a:stretch>
          </p:blipFill>
          <p:spPr>
            <a:xfrm>
              <a:off x="1011936" y="1682495"/>
              <a:ext cx="1499615" cy="338327"/>
            </a:xfrm>
            <a:prstGeom prst="rect">
              <a:avLst/>
            </a:prstGeom>
          </p:spPr>
        </p:pic>
        <p:pic>
          <p:nvPicPr>
            <p:cNvPr id="29" name="object 29"/>
            <p:cNvPicPr/>
            <p:nvPr/>
          </p:nvPicPr>
          <p:blipFill>
            <a:blip r:embed="rId28" cstate="print"/>
            <a:stretch>
              <a:fillRect/>
            </a:stretch>
          </p:blipFill>
          <p:spPr>
            <a:xfrm>
              <a:off x="2304288" y="1682495"/>
              <a:ext cx="1655064" cy="338327"/>
            </a:xfrm>
            <a:prstGeom prst="rect">
              <a:avLst/>
            </a:prstGeom>
          </p:spPr>
        </p:pic>
        <p:pic>
          <p:nvPicPr>
            <p:cNvPr id="30" name="object 30"/>
            <p:cNvPicPr/>
            <p:nvPr/>
          </p:nvPicPr>
          <p:blipFill>
            <a:blip r:embed="rId21" cstate="print"/>
            <a:stretch>
              <a:fillRect/>
            </a:stretch>
          </p:blipFill>
          <p:spPr>
            <a:xfrm>
              <a:off x="3752088" y="1682495"/>
              <a:ext cx="512063" cy="338327"/>
            </a:xfrm>
            <a:prstGeom prst="rect">
              <a:avLst/>
            </a:prstGeom>
          </p:spPr>
        </p:pic>
        <p:pic>
          <p:nvPicPr>
            <p:cNvPr id="31" name="object 31"/>
            <p:cNvPicPr/>
            <p:nvPr/>
          </p:nvPicPr>
          <p:blipFill>
            <a:blip r:embed="rId29" cstate="print"/>
            <a:stretch>
              <a:fillRect/>
            </a:stretch>
          </p:blipFill>
          <p:spPr>
            <a:xfrm>
              <a:off x="4056888" y="1682495"/>
              <a:ext cx="1277112" cy="338327"/>
            </a:xfrm>
            <a:prstGeom prst="rect">
              <a:avLst/>
            </a:prstGeom>
          </p:spPr>
        </p:pic>
        <p:pic>
          <p:nvPicPr>
            <p:cNvPr id="32" name="object 32"/>
            <p:cNvPicPr/>
            <p:nvPr/>
          </p:nvPicPr>
          <p:blipFill>
            <a:blip r:embed="rId30" cstate="print"/>
            <a:stretch>
              <a:fillRect/>
            </a:stretch>
          </p:blipFill>
          <p:spPr>
            <a:xfrm>
              <a:off x="5053584" y="1682495"/>
              <a:ext cx="341375" cy="338327"/>
            </a:xfrm>
            <a:prstGeom prst="rect">
              <a:avLst/>
            </a:prstGeom>
          </p:spPr>
        </p:pic>
        <p:pic>
          <p:nvPicPr>
            <p:cNvPr id="33" name="object 33"/>
            <p:cNvPicPr/>
            <p:nvPr/>
          </p:nvPicPr>
          <p:blipFill>
            <a:blip r:embed="rId31" cstate="print"/>
            <a:stretch>
              <a:fillRect/>
            </a:stretch>
          </p:blipFill>
          <p:spPr>
            <a:xfrm>
              <a:off x="5187696" y="1682495"/>
              <a:ext cx="1764792" cy="338327"/>
            </a:xfrm>
            <a:prstGeom prst="rect">
              <a:avLst/>
            </a:prstGeom>
          </p:spPr>
        </p:pic>
        <p:pic>
          <p:nvPicPr>
            <p:cNvPr id="34" name="object 34"/>
            <p:cNvPicPr/>
            <p:nvPr/>
          </p:nvPicPr>
          <p:blipFill>
            <a:blip r:embed="rId32" cstate="print"/>
            <a:stretch>
              <a:fillRect/>
            </a:stretch>
          </p:blipFill>
          <p:spPr>
            <a:xfrm>
              <a:off x="6745223" y="1682495"/>
              <a:ext cx="481583" cy="338327"/>
            </a:xfrm>
            <a:prstGeom prst="rect">
              <a:avLst/>
            </a:prstGeom>
          </p:spPr>
        </p:pic>
        <p:pic>
          <p:nvPicPr>
            <p:cNvPr id="35" name="object 35"/>
            <p:cNvPicPr/>
            <p:nvPr/>
          </p:nvPicPr>
          <p:blipFill>
            <a:blip r:embed="rId33" cstate="print"/>
            <a:stretch>
              <a:fillRect/>
            </a:stretch>
          </p:blipFill>
          <p:spPr>
            <a:xfrm>
              <a:off x="7019543" y="1682495"/>
              <a:ext cx="1505711" cy="338327"/>
            </a:xfrm>
            <a:prstGeom prst="rect">
              <a:avLst/>
            </a:prstGeom>
          </p:spPr>
        </p:pic>
        <p:pic>
          <p:nvPicPr>
            <p:cNvPr id="36" name="object 36"/>
            <p:cNvPicPr/>
            <p:nvPr/>
          </p:nvPicPr>
          <p:blipFill>
            <a:blip r:embed="rId34" cstate="print"/>
            <a:stretch>
              <a:fillRect/>
            </a:stretch>
          </p:blipFill>
          <p:spPr>
            <a:xfrm>
              <a:off x="8314943" y="1682495"/>
              <a:ext cx="801624" cy="338327"/>
            </a:xfrm>
            <a:prstGeom prst="rect">
              <a:avLst/>
            </a:prstGeom>
          </p:spPr>
        </p:pic>
        <p:pic>
          <p:nvPicPr>
            <p:cNvPr id="37" name="object 37"/>
            <p:cNvPicPr/>
            <p:nvPr/>
          </p:nvPicPr>
          <p:blipFill>
            <a:blip r:embed="rId35" cstate="print"/>
            <a:stretch>
              <a:fillRect/>
            </a:stretch>
          </p:blipFill>
          <p:spPr>
            <a:xfrm>
              <a:off x="8906256" y="1682495"/>
              <a:ext cx="795527" cy="338327"/>
            </a:xfrm>
            <a:prstGeom prst="rect">
              <a:avLst/>
            </a:prstGeom>
          </p:spPr>
        </p:pic>
        <p:pic>
          <p:nvPicPr>
            <p:cNvPr id="38" name="object 38"/>
            <p:cNvPicPr/>
            <p:nvPr/>
          </p:nvPicPr>
          <p:blipFill>
            <a:blip r:embed="rId36" cstate="print"/>
            <a:stretch>
              <a:fillRect/>
            </a:stretch>
          </p:blipFill>
          <p:spPr>
            <a:xfrm>
              <a:off x="9494519" y="1682495"/>
              <a:ext cx="411479" cy="338327"/>
            </a:xfrm>
            <a:prstGeom prst="rect">
              <a:avLst/>
            </a:prstGeom>
          </p:spPr>
        </p:pic>
        <p:pic>
          <p:nvPicPr>
            <p:cNvPr id="39" name="object 39"/>
            <p:cNvPicPr/>
            <p:nvPr/>
          </p:nvPicPr>
          <p:blipFill>
            <a:blip r:embed="rId37" cstate="print"/>
            <a:stretch>
              <a:fillRect/>
            </a:stretch>
          </p:blipFill>
          <p:spPr>
            <a:xfrm>
              <a:off x="9698735" y="1682495"/>
              <a:ext cx="502920" cy="338327"/>
            </a:xfrm>
            <a:prstGeom prst="rect">
              <a:avLst/>
            </a:prstGeom>
          </p:spPr>
        </p:pic>
        <p:pic>
          <p:nvPicPr>
            <p:cNvPr id="40" name="object 40"/>
            <p:cNvPicPr/>
            <p:nvPr/>
          </p:nvPicPr>
          <p:blipFill>
            <a:blip r:embed="rId38" cstate="print"/>
            <a:stretch>
              <a:fillRect/>
            </a:stretch>
          </p:blipFill>
          <p:spPr>
            <a:xfrm>
              <a:off x="9994392" y="1682495"/>
              <a:ext cx="1191768" cy="338327"/>
            </a:xfrm>
            <a:prstGeom prst="rect">
              <a:avLst/>
            </a:prstGeom>
          </p:spPr>
        </p:pic>
        <p:pic>
          <p:nvPicPr>
            <p:cNvPr id="41" name="object 41"/>
            <p:cNvPicPr/>
            <p:nvPr/>
          </p:nvPicPr>
          <p:blipFill>
            <a:blip r:embed="rId39" cstate="print"/>
            <a:stretch>
              <a:fillRect/>
            </a:stretch>
          </p:blipFill>
          <p:spPr>
            <a:xfrm>
              <a:off x="10975847" y="1682495"/>
              <a:ext cx="1085088" cy="338327"/>
            </a:xfrm>
            <a:prstGeom prst="rect">
              <a:avLst/>
            </a:prstGeom>
          </p:spPr>
        </p:pic>
        <p:pic>
          <p:nvPicPr>
            <p:cNvPr id="42" name="object 42"/>
            <p:cNvPicPr/>
            <p:nvPr/>
          </p:nvPicPr>
          <p:blipFill>
            <a:blip r:embed="rId40" cstate="print"/>
            <a:stretch>
              <a:fillRect/>
            </a:stretch>
          </p:blipFill>
          <p:spPr>
            <a:xfrm>
              <a:off x="167639" y="1926335"/>
              <a:ext cx="399288" cy="338327"/>
            </a:xfrm>
            <a:prstGeom prst="rect">
              <a:avLst/>
            </a:prstGeom>
          </p:spPr>
        </p:pic>
        <p:pic>
          <p:nvPicPr>
            <p:cNvPr id="43" name="object 43"/>
            <p:cNvPicPr/>
            <p:nvPr/>
          </p:nvPicPr>
          <p:blipFill>
            <a:blip r:embed="rId41" cstate="print"/>
            <a:stretch>
              <a:fillRect/>
            </a:stretch>
          </p:blipFill>
          <p:spPr>
            <a:xfrm>
              <a:off x="286511" y="1926335"/>
              <a:ext cx="1362456" cy="338327"/>
            </a:xfrm>
            <a:prstGeom prst="rect">
              <a:avLst/>
            </a:prstGeom>
          </p:spPr>
        </p:pic>
        <p:pic>
          <p:nvPicPr>
            <p:cNvPr id="44" name="object 44"/>
            <p:cNvPicPr/>
            <p:nvPr/>
          </p:nvPicPr>
          <p:blipFill>
            <a:blip r:embed="rId42" cstate="print"/>
            <a:stretch>
              <a:fillRect/>
            </a:stretch>
          </p:blipFill>
          <p:spPr>
            <a:xfrm>
              <a:off x="1368552" y="1926335"/>
              <a:ext cx="399288" cy="338327"/>
            </a:xfrm>
            <a:prstGeom prst="rect">
              <a:avLst/>
            </a:prstGeom>
          </p:spPr>
        </p:pic>
        <p:pic>
          <p:nvPicPr>
            <p:cNvPr id="45" name="object 45"/>
            <p:cNvPicPr/>
            <p:nvPr/>
          </p:nvPicPr>
          <p:blipFill>
            <a:blip r:embed="rId8" cstate="print"/>
            <a:stretch>
              <a:fillRect/>
            </a:stretch>
          </p:blipFill>
          <p:spPr>
            <a:xfrm>
              <a:off x="1487424" y="1926335"/>
              <a:ext cx="335280" cy="338327"/>
            </a:xfrm>
            <a:prstGeom prst="rect">
              <a:avLst/>
            </a:prstGeom>
          </p:spPr>
        </p:pic>
        <p:pic>
          <p:nvPicPr>
            <p:cNvPr id="46" name="object 46"/>
            <p:cNvPicPr/>
            <p:nvPr/>
          </p:nvPicPr>
          <p:blipFill>
            <a:blip r:embed="rId43" cstate="print"/>
            <a:stretch>
              <a:fillRect/>
            </a:stretch>
          </p:blipFill>
          <p:spPr>
            <a:xfrm>
              <a:off x="167639" y="2170176"/>
              <a:ext cx="393191" cy="338327"/>
            </a:xfrm>
            <a:prstGeom prst="rect">
              <a:avLst/>
            </a:prstGeom>
          </p:spPr>
        </p:pic>
        <p:pic>
          <p:nvPicPr>
            <p:cNvPr id="47" name="object 47"/>
            <p:cNvPicPr/>
            <p:nvPr/>
          </p:nvPicPr>
          <p:blipFill>
            <a:blip r:embed="rId8" cstate="print"/>
            <a:stretch>
              <a:fillRect/>
            </a:stretch>
          </p:blipFill>
          <p:spPr>
            <a:xfrm>
              <a:off x="280415" y="2170176"/>
              <a:ext cx="335280" cy="338327"/>
            </a:xfrm>
            <a:prstGeom prst="rect">
              <a:avLst/>
            </a:prstGeom>
          </p:spPr>
        </p:pic>
        <p:pic>
          <p:nvPicPr>
            <p:cNvPr id="48" name="object 48"/>
            <p:cNvPicPr/>
            <p:nvPr/>
          </p:nvPicPr>
          <p:blipFill>
            <a:blip r:embed="rId44" cstate="print"/>
            <a:stretch>
              <a:fillRect/>
            </a:stretch>
          </p:blipFill>
          <p:spPr>
            <a:xfrm>
              <a:off x="381000" y="2170176"/>
              <a:ext cx="1380744" cy="338327"/>
            </a:xfrm>
            <a:prstGeom prst="rect">
              <a:avLst/>
            </a:prstGeom>
          </p:spPr>
        </p:pic>
        <p:pic>
          <p:nvPicPr>
            <p:cNvPr id="49" name="object 49"/>
            <p:cNvPicPr/>
            <p:nvPr/>
          </p:nvPicPr>
          <p:blipFill>
            <a:blip r:embed="rId15" cstate="print"/>
            <a:stretch>
              <a:fillRect/>
            </a:stretch>
          </p:blipFill>
          <p:spPr>
            <a:xfrm>
              <a:off x="1481327" y="2170176"/>
              <a:ext cx="344423" cy="338327"/>
            </a:xfrm>
            <a:prstGeom prst="rect">
              <a:avLst/>
            </a:prstGeom>
          </p:spPr>
        </p:pic>
        <p:pic>
          <p:nvPicPr>
            <p:cNvPr id="50" name="object 50"/>
            <p:cNvPicPr/>
            <p:nvPr/>
          </p:nvPicPr>
          <p:blipFill>
            <a:blip r:embed="rId45" cstate="print"/>
            <a:stretch>
              <a:fillRect/>
            </a:stretch>
          </p:blipFill>
          <p:spPr>
            <a:xfrm>
              <a:off x="1588008" y="2170176"/>
              <a:ext cx="1082040" cy="338327"/>
            </a:xfrm>
            <a:prstGeom prst="rect">
              <a:avLst/>
            </a:prstGeom>
          </p:spPr>
        </p:pic>
        <p:pic>
          <p:nvPicPr>
            <p:cNvPr id="51" name="object 51"/>
            <p:cNvPicPr/>
            <p:nvPr/>
          </p:nvPicPr>
          <p:blipFill>
            <a:blip r:embed="rId46" cstate="print"/>
            <a:stretch>
              <a:fillRect/>
            </a:stretch>
          </p:blipFill>
          <p:spPr>
            <a:xfrm>
              <a:off x="2435351" y="2170176"/>
              <a:ext cx="682751" cy="338327"/>
            </a:xfrm>
            <a:prstGeom prst="rect">
              <a:avLst/>
            </a:prstGeom>
          </p:spPr>
        </p:pic>
        <p:pic>
          <p:nvPicPr>
            <p:cNvPr id="52" name="object 52"/>
            <p:cNvPicPr/>
            <p:nvPr/>
          </p:nvPicPr>
          <p:blipFill>
            <a:blip r:embed="rId47" cstate="print"/>
            <a:stretch>
              <a:fillRect/>
            </a:stretch>
          </p:blipFill>
          <p:spPr>
            <a:xfrm>
              <a:off x="2886455" y="2170176"/>
              <a:ext cx="1054608" cy="338327"/>
            </a:xfrm>
            <a:prstGeom prst="rect">
              <a:avLst/>
            </a:prstGeom>
          </p:spPr>
        </p:pic>
        <p:pic>
          <p:nvPicPr>
            <p:cNvPr id="53" name="object 53"/>
            <p:cNvPicPr/>
            <p:nvPr/>
          </p:nvPicPr>
          <p:blipFill>
            <a:blip r:embed="rId48" cstate="print"/>
            <a:stretch>
              <a:fillRect/>
            </a:stretch>
          </p:blipFill>
          <p:spPr>
            <a:xfrm>
              <a:off x="3703320" y="2170176"/>
              <a:ext cx="1124712" cy="338327"/>
            </a:xfrm>
            <a:prstGeom prst="rect">
              <a:avLst/>
            </a:prstGeom>
          </p:spPr>
        </p:pic>
        <p:pic>
          <p:nvPicPr>
            <p:cNvPr id="54" name="object 54"/>
            <p:cNvPicPr/>
            <p:nvPr/>
          </p:nvPicPr>
          <p:blipFill>
            <a:blip r:embed="rId49" cstate="print"/>
            <a:stretch>
              <a:fillRect/>
            </a:stretch>
          </p:blipFill>
          <p:spPr>
            <a:xfrm>
              <a:off x="4593335" y="2170176"/>
              <a:ext cx="1149096" cy="338327"/>
            </a:xfrm>
            <a:prstGeom prst="rect">
              <a:avLst/>
            </a:prstGeom>
          </p:spPr>
        </p:pic>
        <p:pic>
          <p:nvPicPr>
            <p:cNvPr id="55" name="object 55"/>
            <p:cNvPicPr/>
            <p:nvPr/>
          </p:nvPicPr>
          <p:blipFill>
            <a:blip r:embed="rId50" cstate="print"/>
            <a:stretch>
              <a:fillRect/>
            </a:stretch>
          </p:blipFill>
          <p:spPr>
            <a:xfrm>
              <a:off x="5507735" y="2170176"/>
              <a:ext cx="1350264" cy="338327"/>
            </a:xfrm>
            <a:prstGeom prst="rect">
              <a:avLst/>
            </a:prstGeom>
          </p:spPr>
        </p:pic>
        <p:pic>
          <p:nvPicPr>
            <p:cNvPr id="56" name="object 56"/>
            <p:cNvPicPr/>
            <p:nvPr/>
          </p:nvPicPr>
          <p:blipFill>
            <a:blip r:embed="rId51" cstate="print"/>
            <a:stretch>
              <a:fillRect/>
            </a:stretch>
          </p:blipFill>
          <p:spPr>
            <a:xfrm>
              <a:off x="6623304" y="2170176"/>
              <a:ext cx="1633727" cy="338327"/>
            </a:xfrm>
            <a:prstGeom prst="rect">
              <a:avLst/>
            </a:prstGeom>
          </p:spPr>
        </p:pic>
        <p:pic>
          <p:nvPicPr>
            <p:cNvPr id="57" name="object 57"/>
            <p:cNvPicPr/>
            <p:nvPr/>
          </p:nvPicPr>
          <p:blipFill>
            <a:blip r:embed="rId52" cstate="print"/>
            <a:stretch>
              <a:fillRect/>
            </a:stretch>
          </p:blipFill>
          <p:spPr>
            <a:xfrm>
              <a:off x="8019288" y="2170176"/>
              <a:ext cx="405383" cy="338327"/>
            </a:xfrm>
            <a:prstGeom prst="rect">
              <a:avLst/>
            </a:prstGeom>
          </p:spPr>
        </p:pic>
        <p:pic>
          <p:nvPicPr>
            <p:cNvPr id="58" name="object 58"/>
            <p:cNvPicPr/>
            <p:nvPr/>
          </p:nvPicPr>
          <p:blipFill>
            <a:blip r:embed="rId53" cstate="print"/>
            <a:stretch>
              <a:fillRect/>
            </a:stretch>
          </p:blipFill>
          <p:spPr>
            <a:xfrm>
              <a:off x="8189976" y="2170176"/>
              <a:ext cx="576072" cy="338327"/>
            </a:xfrm>
            <a:prstGeom prst="rect">
              <a:avLst/>
            </a:prstGeom>
          </p:spPr>
        </p:pic>
        <p:pic>
          <p:nvPicPr>
            <p:cNvPr id="59" name="object 59"/>
            <p:cNvPicPr/>
            <p:nvPr/>
          </p:nvPicPr>
          <p:blipFill>
            <a:blip r:embed="rId54" cstate="print"/>
            <a:stretch>
              <a:fillRect/>
            </a:stretch>
          </p:blipFill>
          <p:spPr>
            <a:xfrm>
              <a:off x="8537447" y="2170176"/>
              <a:ext cx="1005840" cy="338327"/>
            </a:xfrm>
            <a:prstGeom prst="rect">
              <a:avLst/>
            </a:prstGeom>
          </p:spPr>
        </p:pic>
        <p:pic>
          <p:nvPicPr>
            <p:cNvPr id="60" name="object 60"/>
            <p:cNvPicPr/>
            <p:nvPr/>
          </p:nvPicPr>
          <p:blipFill>
            <a:blip r:embed="rId55" cstate="print"/>
            <a:stretch>
              <a:fillRect/>
            </a:stretch>
          </p:blipFill>
          <p:spPr>
            <a:xfrm>
              <a:off x="167639" y="2414016"/>
              <a:ext cx="1207008" cy="338327"/>
            </a:xfrm>
            <a:prstGeom prst="rect">
              <a:avLst/>
            </a:prstGeom>
          </p:spPr>
        </p:pic>
        <p:pic>
          <p:nvPicPr>
            <p:cNvPr id="61" name="object 61"/>
            <p:cNvPicPr/>
            <p:nvPr/>
          </p:nvPicPr>
          <p:blipFill>
            <a:blip r:embed="rId36" cstate="print"/>
            <a:stretch>
              <a:fillRect/>
            </a:stretch>
          </p:blipFill>
          <p:spPr>
            <a:xfrm>
              <a:off x="1136903" y="2414016"/>
              <a:ext cx="411479" cy="338327"/>
            </a:xfrm>
            <a:prstGeom prst="rect">
              <a:avLst/>
            </a:prstGeom>
          </p:spPr>
        </p:pic>
        <p:pic>
          <p:nvPicPr>
            <p:cNvPr id="62" name="object 62"/>
            <p:cNvPicPr/>
            <p:nvPr/>
          </p:nvPicPr>
          <p:blipFill>
            <a:blip r:embed="rId56" cstate="print"/>
            <a:stretch>
              <a:fillRect/>
            </a:stretch>
          </p:blipFill>
          <p:spPr>
            <a:xfrm>
              <a:off x="1316736" y="2414016"/>
              <a:ext cx="1231391" cy="338327"/>
            </a:xfrm>
            <a:prstGeom prst="rect">
              <a:avLst/>
            </a:prstGeom>
          </p:spPr>
        </p:pic>
        <p:pic>
          <p:nvPicPr>
            <p:cNvPr id="63" name="object 63"/>
            <p:cNvPicPr/>
            <p:nvPr/>
          </p:nvPicPr>
          <p:blipFill>
            <a:blip r:embed="rId57" cstate="print"/>
            <a:stretch>
              <a:fillRect/>
            </a:stretch>
          </p:blipFill>
          <p:spPr>
            <a:xfrm>
              <a:off x="2313432" y="2414016"/>
              <a:ext cx="1271016" cy="338327"/>
            </a:xfrm>
            <a:prstGeom prst="rect">
              <a:avLst/>
            </a:prstGeom>
          </p:spPr>
        </p:pic>
        <p:pic>
          <p:nvPicPr>
            <p:cNvPr id="64" name="object 64"/>
            <p:cNvPicPr/>
            <p:nvPr/>
          </p:nvPicPr>
          <p:blipFill>
            <a:blip r:embed="rId8" cstate="print"/>
            <a:stretch>
              <a:fillRect/>
            </a:stretch>
          </p:blipFill>
          <p:spPr>
            <a:xfrm>
              <a:off x="3304032" y="2414016"/>
              <a:ext cx="335279" cy="338327"/>
            </a:xfrm>
            <a:prstGeom prst="rect">
              <a:avLst/>
            </a:prstGeom>
          </p:spPr>
        </p:pic>
        <p:pic>
          <p:nvPicPr>
            <p:cNvPr id="65" name="object 65"/>
            <p:cNvPicPr/>
            <p:nvPr/>
          </p:nvPicPr>
          <p:blipFill>
            <a:blip r:embed="rId58" cstate="print"/>
            <a:stretch>
              <a:fillRect/>
            </a:stretch>
          </p:blipFill>
          <p:spPr>
            <a:xfrm>
              <a:off x="4861435" y="2781300"/>
              <a:ext cx="1301753" cy="201168"/>
            </a:xfrm>
            <a:prstGeom prst="rect">
              <a:avLst/>
            </a:prstGeom>
          </p:spPr>
        </p:pic>
        <p:pic>
          <p:nvPicPr>
            <p:cNvPr id="66" name="object 66"/>
            <p:cNvPicPr/>
            <p:nvPr/>
          </p:nvPicPr>
          <p:blipFill>
            <a:blip r:embed="rId5" cstate="print"/>
            <a:stretch>
              <a:fillRect/>
            </a:stretch>
          </p:blipFill>
          <p:spPr>
            <a:xfrm>
              <a:off x="6019800" y="2657855"/>
              <a:ext cx="356615" cy="338327"/>
            </a:xfrm>
            <a:prstGeom prst="rect">
              <a:avLst/>
            </a:prstGeom>
          </p:spPr>
        </p:pic>
        <p:pic>
          <p:nvPicPr>
            <p:cNvPr id="67" name="object 67"/>
            <p:cNvPicPr/>
            <p:nvPr/>
          </p:nvPicPr>
          <p:blipFill>
            <a:blip r:embed="rId59" cstate="print"/>
            <a:stretch>
              <a:fillRect/>
            </a:stretch>
          </p:blipFill>
          <p:spPr>
            <a:xfrm>
              <a:off x="6096000" y="2657855"/>
              <a:ext cx="1395983" cy="338327"/>
            </a:xfrm>
            <a:prstGeom prst="rect">
              <a:avLst/>
            </a:prstGeom>
          </p:spPr>
        </p:pic>
        <p:pic>
          <p:nvPicPr>
            <p:cNvPr id="68" name="object 68"/>
            <p:cNvPicPr/>
            <p:nvPr/>
          </p:nvPicPr>
          <p:blipFill>
            <a:blip r:embed="rId60" cstate="print"/>
            <a:stretch>
              <a:fillRect/>
            </a:stretch>
          </p:blipFill>
          <p:spPr>
            <a:xfrm>
              <a:off x="3925823" y="2901695"/>
              <a:ext cx="4038600" cy="338327"/>
            </a:xfrm>
            <a:prstGeom prst="rect">
              <a:avLst/>
            </a:prstGeom>
          </p:spPr>
        </p:pic>
        <p:pic>
          <p:nvPicPr>
            <p:cNvPr id="69" name="object 69"/>
            <p:cNvPicPr/>
            <p:nvPr/>
          </p:nvPicPr>
          <p:blipFill>
            <a:blip r:embed="rId61" cstate="print"/>
            <a:stretch>
              <a:fillRect/>
            </a:stretch>
          </p:blipFill>
          <p:spPr>
            <a:xfrm>
              <a:off x="7684007" y="2901695"/>
              <a:ext cx="4419600" cy="338327"/>
            </a:xfrm>
            <a:prstGeom prst="rect">
              <a:avLst/>
            </a:prstGeom>
          </p:spPr>
        </p:pic>
        <p:pic>
          <p:nvPicPr>
            <p:cNvPr id="70" name="object 70"/>
            <p:cNvPicPr/>
            <p:nvPr/>
          </p:nvPicPr>
          <p:blipFill>
            <a:blip r:embed="rId62" cstate="print"/>
            <a:stretch>
              <a:fillRect/>
            </a:stretch>
          </p:blipFill>
          <p:spPr>
            <a:xfrm>
              <a:off x="4483608" y="3145535"/>
              <a:ext cx="7620000" cy="338327"/>
            </a:xfrm>
            <a:prstGeom prst="rect">
              <a:avLst/>
            </a:prstGeom>
          </p:spPr>
        </p:pic>
        <p:pic>
          <p:nvPicPr>
            <p:cNvPr id="71" name="object 71"/>
            <p:cNvPicPr/>
            <p:nvPr/>
          </p:nvPicPr>
          <p:blipFill>
            <a:blip r:embed="rId63" cstate="print"/>
            <a:stretch>
              <a:fillRect/>
            </a:stretch>
          </p:blipFill>
          <p:spPr>
            <a:xfrm>
              <a:off x="4069079" y="3389376"/>
              <a:ext cx="8040624" cy="338328"/>
            </a:xfrm>
            <a:prstGeom prst="rect">
              <a:avLst/>
            </a:prstGeom>
          </p:spPr>
        </p:pic>
        <p:pic>
          <p:nvPicPr>
            <p:cNvPr id="72" name="object 72"/>
            <p:cNvPicPr/>
            <p:nvPr/>
          </p:nvPicPr>
          <p:blipFill>
            <a:blip r:embed="rId64" cstate="print"/>
            <a:stretch>
              <a:fillRect/>
            </a:stretch>
          </p:blipFill>
          <p:spPr>
            <a:xfrm>
              <a:off x="2514600" y="3633215"/>
              <a:ext cx="7043928" cy="338328"/>
            </a:xfrm>
            <a:prstGeom prst="rect">
              <a:avLst/>
            </a:prstGeom>
          </p:spPr>
        </p:pic>
        <p:pic>
          <p:nvPicPr>
            <p:cNvPr id="73" name="object 73"/>
            <p:cNvPicPr/>
            <p:nvPr/>
          </p:nvPicPr>
          <p:blipFill>
            <a:blip r:embed="rId65" cstate="print"/>
            <a:stretch>
              <a:fillRect/>
            </a:stretch>
          </p:blipFill>
          <p:spPr>
            <a:xfrm>
              <a:off x="9278111" y="3633215"/>
              <a:ext cx="1560576" cy="338328"/>
            </a:xfrm>
            <a:prstGeom prst="rect">
              <a:avLst/>
            </a:prstGeom>
          </p:spPr>
        </p:pic>
        <p:pic>
          <p:nvPicPr>
            <p:cNvPr id="74" name="object 74"/>
            <p:cNvPicPr/>
            <p:nvPr/>
          </p:nvPicPr>
          <p:blipFill>
            <a:blip r:embed="rId66" cstate="print"/>
            <a:stretch>
              <a:fillRect/>
            </a:stretch>
          </p:blipFill>
          <p:spPr>
            <a:xfrm>
              <a:off x="10558271" y="3633215"/>
              <a:ext cx="1545335" cy="338328"/>
            </a:xfrm>
            <a:prstGeom prst="rect">
              <a:avLst/>
            </a:prstGeom>
          </p:spPr>
        </p:pic>
        <p:pic>
          <p:nvPicPr>
            <p:cNvPr id="75" name="object 75"/>
            <p:cNvPicPr/>
            <p:nvPr/>
          </p:nvPicPr>
          <p:blipFill>
            <a:blip r:embed="rId67" cstate="print"/>
            <a:stretch>
              <a:fillRect/>
            </a:stretch>
          </p:blipFill>
          <p:spPr>
            <a:xfrm>
              <a:off x="1950720" y="3877055"/>
              <a:ext cx="10155936" cy="338328"/>
            </a:xfrm>
            <a:prstGeom prst="rect">
              <a:avLst/>
            </a:prstGeom>
          </p:spPr>
        </p:pic>
        <p:pic>
          <p:nvPicPr>
            <p:cNvPr id="76" name="object 76"/>
            <p:cNvPicPr/>
            <p:nvPr/>
          </p:nvPicPr>
          <p:blipFill>
            <a:blip r:embed="rId68" cstate="print"/>
            <a:stretch>
              <a:fillRect/>
            </a:stretch>
          </p:blipFill>
          <p:spPr>
            <a:xfrm>
              <a:off x="655319" y="4120896"/>
              <a:ext cx="11405616" cy="338327"/>
            </a:xfrm>
            <a:prstGeom prst="rect">
              <a:avLst/>
            </a:prstGeom>
          </p:spPr>
        </p:pic>
        <p:pic>
          <p:nvPicPr>
            <p:cNvPr id="77" name="object 77"/>
            <p:cNvPicPr/>
            <p:nvPr/>
          </p:nvPicPr>
          <p:blipFill>
            <a:blip r:embed="rId69" cstate="print"/>
            <a:stretch>
              <a:fillRect/>
            </a:stretch>
          </p:blipFill>
          <p:spPr>
            <a:xfrm>
              <a:off x="5462015" y="4364735"/>
              <a:ext cx="1304543" cy="338327"/>
            </a:xfrm>
            <a:prstGeom prst="rect">
              <a:avLst/>
            </a:prstGeom>
          </p:spPr>
        </p:pic>
        <p:pic>
          <p:nvPicPr>
            <p:cNvPr id="78" name="object 78"/>
            <p:cNvPicPr/>
            <p:nvPr/>
          </p:nvPicPr>
          <p:blipFill>
            <a:blip r:embed="rId70" cstate="print"/>
            <a:stretch>
              <a:fillRect/>
            </a:stretch>
          </p:blipFill>
          <p:spPr>
            <a:xfrm>
              <a:off x="216408" y="4608576"/>
              <a:ext cx="5669280" cy="338328"/>
            </a:xfrm>
            <a:prstGeom prst="rect">
              <a:avLst/>
            </a:prstGeom>
          </p:spPr>
        </p:pic>
        <p:pic>
          <p:nvPicPr>
            <p:cNvPr id="79" name="object 79"/>
            <p:cNvPicPr/>
            <p:nvPr/>
          </p:nvPicPr>
          <p:blipFill>
            <a:blip r:embed="rId26" cstate="print"/>
            <a:stretch>
              <a:fillRect/>
            </a:stretch>
          </p:blipFill>
          <p:spPr>
            <a:xfrm>
              <a:off x="5605271" y="4608576"/>
              <a:ext cx="356615" cy="338328"/>
            </a:xfrm>
            <a:prstGeom prst="rect">
              <a:avLst/>
            </a:prstGeom>
          </p:spPr>
        </p:pic>
        <p:pic>
          <p:nvPicPr>
            <p:cNvPr id="80" name="object 80"/>
            <p:cNvPicPr/>
            <p:nvPr/>
          </p:nvPicPr>
          <p:blipFill>
            <a:blip r:embed="rId71" cstate="print"/>
            <a:stretch>
              <a:fillRect/>
            </a:stretch>
          </p:blipFill>
          <p:spPr>
            <a:xfrm>
              <a:off x="5681471" y="4608576"/>
              <a:ext cx="2057400" cy="338328"/>
            </a:xfrm>
            <a:prstGeom prst="rect">
              <a:avLst/>
            </a:prstGeom>
          </p:spPr>
        </p:pic>
        <p:pic>
          <p:nvPicPr>
            <p:cNvPr id="81" name="object 81"/>
            <p:cNvPicPr/>
            <p:nvPr/>
          </p:nvPicPr>
          <p:blipFill>
            <a:blip r:embed="rId26" cstate="print"/>
            <a:stretch>
              <a:fillRect/>
            </a:stretch>
          </p:blipFill>
          <p:spPr>
            <a:xfrm>
              <a:off x="7458456" y="4608576"/>
              <a:ext cx="356616" cy="338328"/>
            </a:xfrm>
            <a:prstGeom prst="rect">
              <a:avLst/>
            </a:prstGeom>
          </p:spPr>
        </p:pic>
        <p:pic>
          <p:nvPicPr>
            <p:cNvPr id="82" name="object 82"/>
            <p:cNvPicPr/>
            <p:nvPr/>
          </p:nvPicPr>
          <p:blipFill>
            <a:blip r:embed="rId72" cstate="print"/>
            <a:stretch>
              <a:fillRect/>
            </a:stretch>
          </p:blipFill>
          <p:spPr>
            <a:xfrm>
              <a:off x="7534656" y="4608576"/>
              <a:ext cx="1871472" cy="338328"/>
            </a:xfrm>
            <a:prstGeom prst="rect">
              <a:avLst/>
            </a:prstGeom>
          </p:spPr>
        </p:pic>
        <p:pic>
          <p:nvPicPr>
            <p:cNvPr id="83" name="object 83"/>
            <p:cNvPicPr/>
            <p:nvPr/>
          </p:nvPicPr>
          <p:blipFill>
            <a:blip r:embed="rId73" cstate="print"/>
            <a:stretch>
              <a:fillRect/>
            </a:stretch>
          </p:blipFill>
          <p:spPr>
            <a:xfrm>
              <a:off x="9125711" y="4608576"/>
              <a:ext cx="393192" cy="338328"/>
            </a:xfrm>
            <a:prstGeom prst="rect">
              <a:avLst/>
            </a:prstGeom>
          </p:spPr>
        </p:pic>
        <p:pic>
          <p:nvPicPr>
            <p:cNvPr id="84" name="object 84"/>
            <p:cNvPicPr/>
            <p:nvPr/>
          </p:nvPicPr>
          <p:blipFill>
            <a:blip r:embed="rId26" cstate="print"/>
            <a:stretch>
              <a:fillRect/>
            </a:stretch>
          </p:blipFill>
          <p:spPr>
            <a:xfrm>
              <a:off x="167639" y="4852415"/>
              <a:ext cx="356616" cy="338328"/>
            </a:xfrm>
            <a:prstGeom prst="rect">
              <a:avLst/>
            </a:prstGeom>
          </p:spPr>
        </p:pic>
        <p:pic>
          <p:nvPicPr>
            <p:cNvPr id="85" name="object 85"/>
            <p:cNvPicPr/>
            <p:nvPr/>
          </p:nvPicPr>
          <p:blipFill>
            <a:blip r:embed="rId74" cstate="print"/>
            <a:stretch>
              <a:fillRect/>
            </a:stretch>
          </p:blipFill>
          <p:spPr>
            <a:xfrm>
              <a:off x="289559" y="4852415"/>
              <a:ext cx="4968240" cy="338328"/>
            </a:xfrm>
            <a:prstGeom prst="rect">
              <a:avLst/>
            </a:prstGeom>
          </p:spPr>
        </p:pic>
        <p:pic>
          <p:nvPicPr>
            <p:cNvPr id="86" name="object 86"/>
            <p:cNvPicPr/>
            <p:nvPr/>
          </p:nvPicPr>
          <p:blipFill>
            <a:blip r:embed="rId26" cstate="print"/>
            <a:stretch>
              <a:fillRect/>
            </a:stretch>
          </p:blipFill>
          <p:spPr>
            <a:xfrm>
              <a:off x="167639" y="5096255"/>
              <a:ext cx="356616" cy="338328"/>
            </a:xfrm>
            <a:prstGeom prst="rect">
              <a:avLst/>
            </a:prstGeom>
          </p:spPr>
        </p:pic>
        <p:pic>
          <p:nvPicPr>
            <p:cNvPr id="87" name="object 87"/>
            <p:cNvPicPr/>
            <p:nvPr/>
          </p:nvPicPr>
          <p:blipFill>
            <a:blip r:embed="rId75" cstate="print"/>
            <a:stretch>
              <a:fillRect/>
            </a:stretch>
          </p:blipFill>
          <p:spPr>
            <a:xfrm>
              <a:off x="289559" y="5096255"/>
              <a:ext cx="6434327" cy="338328"/>
            </a:xfrm>
            <a:prstGeom prst="rect">
              <a:avLst/>
            </a:prstGeom>
          </p:spPr>
        </p:pic>
        <p:pic>
          <p:nvPicPr>
            <p:cNvPr id="88" name="object 88"/>
            <p:cNvPicPr/>
            <p:nvPr/>
          </p:nvPicPr>
          <p:blipFill>
            <a:blip r:embed="rId26" cstate="print"/>
            <a:stretch>
              <a:fillRect/>
            </a:stretch>
          </p:blipFill>
          <p:spPr>
            <a:xfrm>
              <a:off x="167639" y="5340096"/>
              <a:ext cx="356616" cy="338328"/>
            </a:xfrm>
            <a:prstGeom prst="rect">
              <a:avLst/>
            </a:prstGeom>
          </p:spPr>
        </p:pic>
        <p:pic>
          <p:nvPicPr>
            <p:cNvPr id="89" name="object 89"/>
            <p:cNvPicPr/>
            <p:nvPr/>
          </p:nvPicPr>
          <p:blipFill>
            <a:blip r:embed="rId76" cstate="print"/>
            <a:stretch>
              <a:fillRect/>
            </a:stretch>
          </p:blipFill>
          <p:spPr>
            <a:xfrm>
              <a:off x="289559" y="5340096"/>
              <a:ext cx="972312" cy="338328"/>
            </a:xfrm>
            <a:prstGeom prst="rect">
              <a:avLst/>
            </a:prstGeom>
          </p:spPr>
        </p:pic>
        <p:pic>
          <p:nvPicPr>
            <p:cNvPr id="90" name="object 90"/>
            <p:cNvPicPr/>
            <p:nvPr/>
          </p:nvPicPr>
          <p:blipFill>
            <a:blip r:embed="rId26" cstate="print"/>
            <a:stretch>
              <a:fillRect/>
            </a:stretch>
          </p:blipFill>
          <p:spPr>
            <a:xfrm>
              <a:off x="981455" y="5340096"/>
              <a:ext cx="356616" cy="338328"/>
            </a:xfrm>
            <a:prstGeom prst="rect">
              <a:avLst/>
            </a:prstGeom>
          </p:spPr>
        </p:pic>
        <p:pic>
          <p:nvPicPr>
            <p:cNvPr id="91" name="object 91"/>
            <p:cNvPicPr/>
            <p:nvPr/>
          </p:nvPicPr>
          <p:blipFill>
            <a:blip r:embed="rId77" cstate="print"/>
            <a:stretch>
              <a:fillRect/>
            </a:stretch>
          </p:blipFill>
          <p:spPr>
            <a:xfrm>
              <a:off x="1057655" y="5340096"/>
              <a:ext cx="6906768" cy="338328"/>
            </a:xfrm>
            <a:prstGeom prst="rect">
              <a:avLst/>
            </a:prstGeom>
          </p:spPr>
        </p:pic>
        <p:pic>
          <p:nvPicPr>
            <p:cNvPr id="92" name="object 92"/>
            <p:cNvPicPr/>
            <p:nvPr/>
          </p:nvPicPr>
          <p:blipFill>
            <a:blip r:embed="rId78" cstate="print"/>
            <a:stretch>
              <a:fillRect/>
            </a:stretch>
          </p:blipFill>
          <p:spPr>
            <a:xfrm>
              <a:off x="173736" y="5596128"/>
              <a:ext cx="344423" cy="326136"/>
            </a:xfrm>
            <a:prstGeom prst="rect">
              <a:avLst/>
            </a:prstGeom>
          </p:spPr>
        </p:pic>
        <p:pic>
          <p:nvPicPr>
            <p:cNvPr id="93" name="object 93"/>
            <p:cNvPicPr/>
            <p:nvPr/>
          </p:nvPicPr>
          <p:blipFill>
            <a:blip r:embed="rId79" cstate="print"/>
            <a:stretch>
              <a:fillRect/>
            </a:stretch>
          </p:blipFill>
          <p:spPr>
            <a:xfrm>
              <a:off x="243840" y="5583935"/>
              <a:ext cx="807719" cy="338328"/>
            </a:xfrm>
            <a:prstGeom prst="rect">
              <a:avLst/>
            </a:prstGeom>
          </p:spPr>
        </p:pic>
        <p:pic>
          <p:nvPicPr>
            <p:cNvPr id="94" name="object 94"/>
            <p:cNvPicPr/>
            <p:nvPr/>
          </p:nvPicPr>
          <p:blipFill>
            <a:blip r:embed="rId80" cstate="print"/>
            <a:stretch>
              <a:fillRect/>
            </a:stretch>
          </p:blipFill>
          <p:spPr>
            <a:xfrm>
              <a:off x="813816" y="5583935"/>
              <a:ext cx="1414272" cy="338328"/>
            </a:xfrm>
            <a:prstGeom prst="rect">
              <a:avLst/>
            </a:prstGeom>
          </p:spPr>
        </p:pic>
        <p:pic>
          <p:nvPicPr>
            <p:cNvPr id="95" name="object 95"/>
            <p:cNvPicPr/>
            <p:nvPr/>
          </p:nvPicPr>
          <p:blipFill>
            <a:blip r:embed="rId81" cstate="print"/>
            <a:stretch>
              <a:fillRect/>
            </a:stretch>
          </p:blipFill>
          <p:spPr>
            <a:xfrm>
              <a:off x="1990344" y="5583935"/>
              <a:ext cx="1286256" cy="338328"/>
            </a:xfrm>
            <a:prstGeom prst="rect">
              <a:avLst/>
            </a:prstGeom>
          </p:spPr>
        </p:pic>
        <p:pic>
          <p:nvPicPr>
            <p:cNvPr id="96" name="object 96"/>
            <p:cNvPicPr/>
            <p:nvPr/>
          </p:nvPicPr>
          <p:blipFill>
            <a:blip r:embed="rId82" cstate="print"/>
            <a:stretch>
              <a:fillRect/>
            </a:stretch>
          </p:blipFill>
          <p:spPr>
            <a:xfrm>
              <a:off x="3041904" y="5583935"/>
              <a:ext cx="1252728" cy="338328"/>
            </a:xfrm>
            <a:prstGeom prst="rect">
              <a:avLst/>
            </a:prstGeom>
          </p:spPr>
        </p:pic>
        <p:pic>
          <p:nvPicPr>
            <p:cNvPr id="97" name="object 97"/>
            <p:cNvPicPr/>
            <p:nvPr/>
          </p:nvPicPr>
          <p:blipFill>
            <a:blip r:embed="rId83" cstate="print"/>
            <a:stretch>
              <a:fillRect/>
            </a:stretch>
          </p:blipFill>
          <p:spPr>
            <a:xfrm>
              <a:off x="4059935" y="5583935"/>
              <a:ext cx="1152143" cy="338328"/>
            </a:xfrm>
            <a:prstGeom prst="rect">
              <a:avLst/>
            </a:prstGeom>
          </p:spPr>
        </p:pic>
        <p:pic>
          <p:nvPicPr>
            <p:cNvPr id="98" name="object 98"/>
            <p:cNvPicPr/>
            <p:nvPr/>
          </p:nvPicPr>
          <p:blipFill>
            <a:blip r:embed="rId21" cstate="print"/>
            <a:stretch>
              <a:fillRect/>
            </a:stretch>
          </p:blipFill>
          <p:spPr>
            <a:xfrm>
              <a:off x="4977384" y="5583935"/>
              <a:ext cx="512063" cy="338328"/>
            </a:xfrm>
            <a:prstGeom prst="rect">
              <a:avLst/>
            </a:prstGeom>
          </p:spPr>
        </p:pic>
        <p:pic>
          <p:nvPicPr>
            <p:cNvPr id="99" name="object 99"/>
            <p:cNvPicPr/>
            <p:nvPr/>
          </p:nvPicPr>
          <p:blipFill>
            <a:blip r:embed="rId84" cstate="print"/>
            <a:stretch>
              <a:fillRect/>
            </a:stretch>
          </p:blipFill>
          <p:spPr>
            <a:xfrm>
              <a:off x="5257800" y="5583935"/>
              <a:ext cx="1453896" cy="338328"/>
            </a:xfrm>
            <a:prstGeom prst="rect">
              <a:avLst/>
            </a:prstGeom>
          </p:spPr>
        </p:pic>
        <p:pic>
          <p:nvPicPr>
            <p:cNvPr id="100" name="object 100"/>
            <p:cNvPicPr/>
            <p:nvPr/>
          </p:nvPicPr>
          <p:blipFill>
            <a:blip r:embed="rId85" cstate="print"/>
            <a:stretch>
              <a:fillRect/>
            </a:stretch>
          </p:blipFill>
          <p:spPr>
            <a:xfrm>
              <a:off x="6473952" y="5583935"/>
              <a:ext cx="1490472" cy="338328"/>
            </a:xfrm>
            <a:prstGeom prst="rect">
              <a:avLst/>
            </a:prstGeom>
          </p:spPr>
        </p:pic>
        <p:pic>
          <p:nvPicPr>
            <p:cNvPr id="101" name="object 101"/>
            <p:cNvPicPr/>
            <p:nvPr/>
          </p:nvPicPr>
          <p:blipFill>
            <a:blip r:embed="rId8" cstate="print"/>
            <a:stretch>
              <a:fillRect/>
            </a:stretch>
          </p:blipFill>
          <p:spPr>
            <a:xfrm>
              <a:off x="7684007" y="5583935"/>
              <a:ext cx="335279" cy="338328"/>
            </a:xfrm>
            <a:prstGeom prst="rect">
              <a:avLst/>
            </a:prstGeom>
          </p:spPr>
        </p:pic>
        <p:pic>
          <p:nvPicPr>
            <p:cNvPr id="102" name="object 102"/>
            <p:cNvPicPr/>
            <p:nvPr/>
          </p:nvPicPr>
          <p:blipFill>
            <a:blip r:embed="rId78" cstate="print"/>
            <a:stretch>
              <a:fillRect/>
            </a:stretch>
          </p:blipFill>
          <p:spPr>
            <a:xfrm>
              <a:off x="173736" y="5839967"/>
              <a:ext cx="344423" cy="326136"/>
            </a:xfrm>
            <a:prstGeom prst="rect">
              <a:avLst/>
            </a:prstGeom>
          </p:spPr>
        </p:pic>
        <p:pic>
          <p:nvPicPr>
            <p:cNvPr id="103" name="object 103"/>
            <p:cNvPicPr/>
            <p:nvPr/>
          </p:nvPicPr>
          <p:blipFill>
            <a:blip r:embed="rId86" cstate="print"/>
            <a:stretch>
              <a:fillRect/>
            </a:stretch>
          </p:blipFill>
          <p:spPr>
            <a:xfrm>
              <a:off x="243840" y="5827776"/>
              <a:ext cx="1539240" cy="338328"/>
            </a:xfrm>
            <a:prstGeom prst="rect">
              <a:avLst/>
            </a:prstGeom>
          </p:spPr>
        </p:pic>
        <p:pic>
          <p:nvPicPr>
            <p:cNvPr id="104" name="object 104"/>
            <p:cNvPicPr/>
            <p:nvPr/>
          </p:nvPicPr>
          <p:blipFill>
            <a:blip r:embed="rId87" cstate="print"/>
            <a:stretch>
              <a:fillRect/>
            </a:stretch>
          </p:blipFill>
          <p:spPr>
            <a:xfrm>
              <a:off x="1542288" y="5827776"/>
              <a:ext cx="1039368" cy="338328"/>
            </a:xfrm>
            <a:prstGeom prst="rect">
              <a:avLst/>
            </a:prstGeom>
          </p:spPr>
        </p:pic>
        <p:pic>
          <p:nvPicPr>
            <p:cNvPr id="105" name="object 105"/>
            <p:cNvPicPr/>
            <p:nvPr/>
          </p:nvPicPr>
          <p:blipFill>
            <a:blip r:embed="rId88" cstate="print"/>
            <a:stretch>
              <a:fillRect/>
            </a:stretch>
          </p:blipFill>
          <p:spPr>
            <a:xfrm>
              <a:off x="2350007" y="5827776"/>
              <a:ext cx="1575816" cy="338328"/>
            </a:xfrm>
            <a:prstGeom prst="rect">
              <a:avLst/>
            </a:prstGeom>
          </p:spPr>
        </p:pic>
        <p:pic>
          <p:nvPicPr>
            <p:cNvPr id="106" name="object 106"/>
            <p:cNvPicPr/>
            <p:nvPr/>
          </p:nvPicPr>
          <p:blipFill>
            <a:blip r:embed="rId89" cstate="print"/>
            <a:stretch>
              <a:fillRect/>
            </a:stretch>
          </p:blipFill>
          <p:spPr>
            <a:xfrm>
              <a:off x="3685032" y="5827776"/>
              <a:ext cx="509015" cy="338328"/>
            </a:xfrm>
            <a:prstGeom prst="rect">
              <a:avLst/>
            </a:prstGeom>
          </p:spPr>
        </p:pic>
        <p:pic>
          <p:nvPicPr>
            <p:cNvPr id="107" name="object 107"/>
            <p:cNvPicPr/>
            <p:nvPr/>
          </p:nvPicPr>
          <p:blipFill>
            <a:blip r:embed="rId90" cstate="print"/>
            <a:stretch>
              <a:fillRect/>
            </a:stretch>
          </p:blipFill>
          <p:spPr>
            <a:xfrm>
              <a:off x="3959352" y="5827776"/>
              <a:ext cx="1060703" cy="338328"/>
            </a:xfrm>
            <a:prstGeom prst="rect">
              <a:avLst/>
            </a:prstGeom>
          </p:spPr>
        </p:pic>
        <p:pic>
          <p:nvPicPr>
            <p:cNvPr id="108" name="object 108"/>
            <p:cNvPicPr/>
            <p:nvPr/>
          </p:nvPicPr>
          <p:blipFill>
            <a:blip r:embed="rId36" cstate="print"/>
            <a:stretch>
              <a:fillRect/>
            </a:stretch>
          </p:blipFill>
          <p:spPr>
            <a:xfrm>
              <a:off x="4785359" y="5827776"/>
              <a:ext cx="411479" cy="338328"/>
            </a:xfrm>
            <a:prstGeom prst="rect">
              <a:avLst/>
            </a:prstGeom>
          </p:spPr>
        </p:pic>
        <p:pic>
          <p:nvPicPr>
            <p:cNvPr id="109" name="object 109"/>
            <p:cNvPicPr/>
            <p:nvPr/>
          </p:nvPicPr>
          <p:blipFill>
            <a:blip r:embed="rId91" cstate="print"/>
            <a:stretch>
              <a:fillRect/>
            </a:stretch>
          </p:blipFill>
          <p:spPr>
            <a:xfrm>
              <a:off x="4962144" y="5827776"/>
              <a:ext cx="1228344" cy="338328"/>
            </a:xfrm>
            <a:prstGeom prst="rect">
              <a:avLst/>
            </a:prstGeom>
          </p:spPr>
        </p:pic>
        <p:pic>
          <p:nvPicPr>
            <p:cNvPr id="110" name="object 110"/>
            <p:cNvPicPr/>
            <p:nvPr/>
          </p:nvPicPr>
          <p:blipFill>
            <a:blip r:embed="rId92" cstate="print"/>
            <a:stretch>
              <a:fillRect/>
            </a:stretch>
          </p:blipFill>
          <p:spPr>
            <a:xfrm>
              <a:off x="5955791" y="5827776"/>
              <a:ext cx="972312" cy="338328"/>
            </a:xfrm>
            <a:prstGeom prst="rect">
              <a:avLst/>
            </a:prstGeom>
          </p:spPr>
        </p:pic>
        <p:pic>
          <p:nvPicPr>
            <p:cNvPr id="111" name="object 111"/>
            <p:cNvPicPr/>
            <p:nvPr/>
          </p:nvPicPr>
          <p:blipFill>
            <a:blip r:embed="rId93" cstate="print"/>
            <a:stretch>
              <a:fillRect/>
            </a:stretch>
          </p:blipFill>
          <p:spPr>
            <a:xfrm>
              <a:off x="6693407" y="5827776"/>
              <a:ext cx="899159" cy="338328"/>
            </a:xfrm>
            <a:prstGeom prst="rect">
              <a:avLst/>
            </a:prstGeom>
          </p:spPr>
        </p:pic>
        <p:pic>
          <p:nvPicPr>
            <p:cNvPr id="112" name="object 112"/>
            <p:cNvPicPr/>
            <p:nvPr/>
          </p:nvPicPr>
          <p:blipFill>
            <a:blip r:embed="rId94" cstate="print"/>
            <a:stretch>
              <a:fillRect/>
            </a:stretch>
          </p:blipFill>
          <p:spPr>
            <a:xfrm>
              <a:off x="7360919" y="5827776"/>
              <a:ext cx="954024" cy="338328"/>
            </a:xfrm>
            <a:prstGeom prst="rect">
              <a:avLst/>
            </a:prstGeom>
          </p:spPr>
        </p:pic>
        <p:pic>
          <p:nvPicPr>
            <p:cNvPr id="113" name="object 113"/>
            <p:cNvPicPr/>
            <p:nvPr/>
          </p:nvPicPr>
          <p:blipFill>
            <a:blip r:embed="rId8" cstate="print"/>
            <a:stretch>
              <a:fillRect/>
            </a:stretch>
          </p:blipFill>
          <p:spPr>
            <a:xfrm>
              <a:off x="8034528" y="5827776"/>
              <a:ext cx="335279" cy="338328"/>
            </a:xfrm>
            <a:prstGeom prst="rect">
              <a:avLst/>
            </a:prstGeom>
          </p:spPr>
        </p:pic>
        <p:pic>
          <p:nvPicPr>
            <p:cNvPr id="114" name="object 114"/>
            <p:cNvPicPr/>
            <p:nvPr/>
          </p:nvPicPr>
          <p:blipFill>
            <a:blip r:embed="rId26" cstate="print"/>
            <a:stretch>
              <a:fillRect/>
            </a:stretch>
          </p:blipFill>
          <p:spPr>
            <a:xfrm>
              <a:off x="167639" y="6071615"/>
              <a:ext cx="356616" cy="338328"/>
            </a:xfrm>
            <a:prstGeom prst="rect">
              <a:avLst/>
            </a:prstGeom>
          </p:spPr>
        </p:pic>
        <p:pic>
          <p:nvPicPr>
            <p:cNvPr id="115" name="object 115"/>
            <p:cNvPicPr/>
            <p:nvPr/>
          </p:nvPicPr>
          <p:blipFill>
            <a:blip r:embed="rId95" cstate="print"/>
            <a:stretch>
              <a:fillRect/>
            </a:stretch>
          </p:blipFill>
          <p:spPr>
            <a:xfrm>
              <a:off x="289559" y="6071615"/>
              <a:ext cx="10603992" cy="338328"/>
            </a:xfrm>
            <a:prstGeom prst="rect">
              <a:avLst/>
            </a:prstGeom>
          </p:spPr>
        </p:pic>
      </p:grpSp>
      <p:sp>
        <p:nvSpPr>
          <p:cNvPr id="116" name="object 116"/>
          <p:cNvSpPr txBox="1"/>
          <p:nvPr/>
        </p:nvSpPr>
        <p:spPr>
          <a:xfrm>
            <a:off x="470101" y="408677"/>
            <a:ext cx="19200463" cy="10628600"/>
          </a:xfrm>
          <a:prstGeom prst="rect">
            <a:avLst/>
          </a:prstGeom>
        </p:spPr>
        <p:txBody>
          <a:bodyPr vert="horz" wrap="square" lIns="0" tIns="23036" rIns="0" bIns="0" rtlCol="0">
            <a:spAutoFit/>
          </a:bodyPr>
          <a:lstStyle/>
          <a:p>
            <a:pPr marL="19895" algn="ctr">
              <a:spcBef>
                <a:spcPts val="181"/>
              </a:spcBef>
            </a:pPr>
            <a:r>
              <a:rPr sz="2638" b="1" spc="8" dirty="0">
                <a:solidFill>
                  <a:srgbClr val="C00000"/>
                </a:solidFill>
                <a:latin typeface="Georgia"/>
                <a:cs typeface="Georgia"/>
              </a:rPr>
              <a:t>ФИ</a:t>
            </a:r>
            <a:r>
              <a:rPr sz="2638" b="1" spc="-8" dirty="0">
                <a:solidFill>
                  <a:srgbClr val="C00000"/>
                </a:solidFill>
                <a:latin typeface="Georgia"/>
                <a:cs typeface="Georgia"/>
              </a:rPr>
              <a:t>Н</a:t>
            </a:r>
            <a:r>
              <a:rPr sz="2638" b="1" dirty="0">
                <a:solidFill>
                  <a:srgbClr val="C00000"/>
                </a:solidFill>
                <a:latin typeface="Georgia"/>
                <a:cs typeface="Georgia"/>
              </a:rPr>
              <a:t>АНСОВ</a:t>
            </a:r>
            <a:r>
              <a:rPr sz="2638" b="1" spc="8" dirty="0">
                <a:solidFill>
                  <a:srgbClr val="C00000"/>
                </a:solidFill>
                <a:latin typeface="Georgia"/>
                <a:cs typeface="Georgia"/>
              </a:rPr>
              <a:t>АЯ</a:t>
            </a:r>
            <a:r>
              <a:rPr sz="2638" b="1" spc="-165" dirty="0">
                <a:solidFill>
                  <a:srgbClr val="C00000"/>
                </a:solidFill>
                <a:latin typeface="Georgia"/>
                <a:cs typeface="Georgia"/>
              </a:rPr>
              <a:t> </a:t>
            </a:r>
            <a:r>
              <a:rPr sz="2638" b="1" spc="8" dirty="0">
                <a:solidFill>
                  <a:srgbClr val="C00000"/>
                </a:solidFill>
                <a:latin typeface="Georgia"/>
                <a:cs typeface="Georgia"/>
              </a:rPr>
              <a:t>ГРА</a:t>
            </a:r>
            <a:r>
              <a:rPr sz="2638" b="1" spc="25" dirty="0">
                <a:solidFill>
                  <a:srgbClr val="C00000"/>
                </a:solidFill>
                <a:latin typeface="Georgia"/>
                <a:cs typeface="Georgia"/>
              </a:rPr>
              <a:t>М</a:t>
            </a:r>
            <a:r>
              <a:rPr sz="2638" b="1" spc="8" dirty="0">
                <a:solidFill>
                  <a:srgbClr val="C00000"/>
                </a:solidFill>
                <a:latin typeface="Georgia"/>
                <a:cs typeface="Georgia"/>
              </a:rPr>
              <a:t>ОТН</a:t>
            </a:r>
            <a:r>
              <a:rPr sz="2638" b="1" dirty="0">
                <a:solidFill>
                  <a:srgbClr val="C00000"/>
                </a:solidFill>
                <a:latin typeface="Georgia"/>
                <a:cs typeface="Georgia"/>
              </a:rPr>
              <a:t>ОСТЬ</a:t>
            </a:r>
            <a:endParaRPr sz="2638" dirty="0">
              <a:latin typeface="Georgia"/>
              <a:cs typeface="Georgia"/>
            </a:endParaRPr>
          </a:p>
          <a:p>
            <a:pPr marL="103664" algn="ctr"/>
            <a:r>
              <a:rPr sz="2638" b="1" spc="8" dirty="0">
                <a:solidFill>
                  <a:srgbClr val="001F5F"/>
                </a:solidFill>
                <a:latin typeface="Georgia"/>
                <a:cs typeface="Georgia"/>
              </a:rPr>
              <a:t>ФОРМЫ</a:t>
            </a:r>
            <a:r>
              <a:rPr sz="2638" b="1" spc="-58" dirty="0">
                <a:solidFill>
                  <a:srgbClr val="001F5F"/>
                </a:solidFill>
                <a:latin typeface="Georgia"/>
                <a:cs typeface="Georgia"/>
              </a:rPr>
              <a:t> </a:t>
            </a:r>
            <a:r>
              <a:rPr sz="2638" b="1" dirty="0">
                <a:solidFill>
                  <a:srgbClr val="001F5F"/>
                </a:solidFill>
                <a:latin typeface="Georgia"/>
                <a:cs typeface="Georgia"/>
              </a:rPr>
              <a:t>РЕАЛИЗАЦИИ</a:t>
            </a:r>
            <a:r>
              <a:rPr sz="2638" b="1" spc="-124" dirty="0">
                <a:solidFill>
                  <a:srgbClr val="001F5F"/>
                </a:solidFill>
                <a:latin typeface="Georgia"/>
                <a:cs typeface="Georgia"/>
              </a:rPr>
              <a:t> </a:t>
            </a:r>
            <a:r>
              <a:rPr sz="2638" b="1" dirty="0">
                <a:solidFill>
                  <a:srgbClr val="001F5F"/>
                </a:solidFill>
                <a:latin typeface="Georgia"/>
                <a:cs typeface="Georgia"/>
              </a:rPr>
              <a:t>НАПРАВЛЕНИЯ</a:t>
            </a:r>
            <a:endParaRPr sz="2638" dirty="0">
              <a:latin typeface="Georgia"/>
              <a:cs typeface="Georgia"/>
            </a:endParaRPr>
          </a:p>
          <a:p>
            <a:pPr>
              <a:spcBef>
                <a:spcPts val="49"/>
              </a:spcBef>
            </a:pPr>
            <a:endParaRPr sz="2968" dirty="0">
              <a:latin typeface="Georgia"/>
              <a:cs typeface="Georgia"/>
            </a:endParaRPr>
          </a:p>
          <a:p>
            <a:pPr marL="7616715"/>
            <a:r>
              <a:rPr sz="2638" b="1" dirty="0">
                <a:solidFill>
                  <a:srgbClr val="C00000"/>
                </a:solidFill>
                <a:latin typeface="Georgia"/>
                <a:cs typeface="Georgia"/>
              </a:rPr>
              <a:t>Учащиеся</a:t>
            </a:r>
            <a:r>
              <a:rPr sz="2638" b="1" spc="-148" dirty="0">
                <a:solidFill>
                  <a:srgbClr val="C00000"/>
                </a:solidFill>
                <a:latin typeface="Georgia"/>
                <a:cs typeface="Georgia"/>
              </a:rPr>
              <a:t> </a:t>
            </a:r>
            <a:r>
              <a:rPr sz="2638" b="1" dirty="0">
                <a:solidFill>
                  <a:srgbClr val="C00000"/>
                </a:solidFill>
                <a:latin typeface="Georgia"/>
                <a:cs typeface="Georgia"/>
              </a:rPr>
              <a:t>5-9</a:t>
            </a:r>
            <a:r>
              <a:rPr sz="2638" b="1" spc="-8" dirty="0">
                <a:solidFill>
                  <a:srgbClr val="C00000"/>
                </a:solidFill>
                <a:latin typeface="Georgia"/>
                <a:cs typeface="Georgia"/>
              </a:rPr>
              <a:t> </a:t>
            </a:r>
            <a:r>
              <a:rPr sz="2638" b="1" spc="8" dirty="0">
                <a:solidFill>
                  <a:srgbClr val="C00000"/>
                </a:solidFill>
                <a:latin typeface="Georgia"/>
                <a:cs typeface="Georgia"/>
              </a:rPr>
              <a:t>классов</a:t>
            </a:r>
            <a:endParaRPr sz="2638" dirty="0">
              <a:latin typeface="Georgia"/>
              <a:cs typeface="Georgia"/>
            </a:endParaRPr>
          </a:p>
          <a:p>
            <a:pPr marL="493191" indent="-473296">
              <a:spcBef>
                <a:spcPts val="8"/>
              </a:spcBef>
              <a:buClr>
                <a:srgbClr val="001F5F"/>
              </a:buClr>
              <a:buAutoNum type="arabicPeriod"/>
              <a:tabLst>
                <a:tab pos="493191" algn="l"/>
                <a:tab pos="494238" algn="l"/>
                <a:tab pos="2645012" algn="l"/>
                <a:tab pos="3675374" algn="l"/>
                <a:tab pos="4373799" algn="l"/>
                <a:tab pos="6762267" algn="l"/>
                <a:tab pos="7365407" algn="l"/>
                <a:tab pos="10200994" algn="l"/>
                <a:tab pos="12216691" algn="l"/>
                <a:tab pos="13941289" algn="l"/>
                <a:tab pos="16886824" algn="l"/>
              </a:tabLst>
            </a:pPr>
            <a:r>
              <a:rPr sz="2638" spc="-8" dirty="0">
                <a:solidFill>
                  <a:srgbClr val="C00000"/>
                </a:solidFill>
                <a:latin typeface="Georgia"/>
                <a:cs typeface="Georgia"/>
              </a:rPr>
              <a:t>Настольные	игры	</a:t>
            </a:r>
            <a:r>
              <a:rPr sz="2638" dirty="0">
                <a:solidFill>
                  <a:srgbClr val="C00000"/>
                </a:solidFill>
                <a:latin typeface="Georgia"/>
                <a:cs typeface="Georgia"/>
              </a:rPr>
              <a:t>(от	</a:t>
            </a:r>
            <a:r>
              <a:rPr sz="2638" spc="-8" dirty="0">
                <a:solidFill>
                  <a:srgbClr val="C00000"/>
                </a:solidFill>
                <a:latin typeface="Georgia"/>
                <a:cs typeface="Georgia"/>
              </a:rPr>
              <a:t>изготовления	до	использования):	</a:t>
            </a:r>
            <a:r>
              <a:rPr sz="2638" dirty="0">
                <a:solidFill>
                  <a:srgbClr val="001F5F"/>
                </a:solidFill>
                <a:latin typeface="Georgia"/>
                <a:cs typeface="Georgia"/>
              </a:rPr>
              <a:t>«Денежное	</a:t>
            </a:r>
            <a:r>
              <a:rPr sz="2638" spc="-8" dirty="0">
                <a:solidFill>
                  <a:srgbClr val="001F5F"/>
                </a:solidFill>
                <a:latin typeface="Georgia"/>
                <a:cs typeface="Georgia"/>
              </a:rPr>
              <a:t>ассорти»,	«Экономический	калейдоскоп»,</a:t>
            </a:r>
            <a:endParaRPr sz="2638" dirty="0">
              <a:latin typeface="Georgia"/>
              <a:cs typeface="Georgia"/>
            </a:endParaRPr>
          </a:p>
          <a:p>
            <a:pPr marL="20942"/>
            <a:r>
              <a:rPr sz="2638" dirty="0">
                <a:solidFill>
                  <a:srgbClr val="001F5F"/>
                </a:solidFill>
                <a:latin typeface="Georgia"/>
                <a:cs typeface="Georgia"/>
              </a:rPr>
              <a:t>«Путеводитель</a:t>
            </a:r>
            <a:r>
              <a:rPr sz="2638" spc="-148" dirty="0">
                <a:solidFill>
                  <a:srgbClr val="001F5F"/>
                </a:solidFill>
                <a:latin typeface="Georgia"/>
                <a:cs typeface="Georgia"/>
              </a:rPr>
              <a:t> </a:t>
            </a:r>
            <a:r>
              <a:rPr sz="2638" spc="-8" dirty="0">
                <a:solidFill>
                  <a:srgbClr val="001F5F"/>
                </a:solidFill>
                <a:latin typeface="Georgia"/>
                <a:cs typeface="Georgia"/>
              </a:rPr>
              <a:t>по</a:t>
            </a:r>
            <a:r>
              <a:rPr sz="2638" spc="-33" dirty="0">
                <a:solidFill>
                  <a:srgbClr val="001F5F"/>
                </a:solidFill>
                <a:latin typeface="Georgia"/>
                <a:cs typeface="Georgia"/>
              </a:rPr>
              <a:t> </a:t>
            </a:r>
            <a:r>
              <a:rPr sz="2638" dirty="0">
                <a:solidFill>
                  <a:srgbClr val="001F5F"/>
                </a:solidFill>
                <a:latin typeface="Georgia"/>
                <a:cs typeface="Georgia"/>
              </a:rPr>
              <a:t>стране</a:t>
            </a:r>
            <a:r>
              <a:rPr sz="2638" spc="-74" dirty="0">
                <a:solidFill>
                  <a:srgbClr val="001F5F"/>
                </a:solidFill>
                <a:latin typeface="Georgia"/>
                <a:cs typeface="Georgia"/>
              </a:rPr>
              <a:t> </a:t>
            </a:r>
            <a:r>
              <a:rPr sz="2638" spc="8" dirty="0">
                <a:solidFill>
                  <a:srgbClr val="001F5F"/>
                </a:solidFill>
                <a:latin typeface="Georgia"/>
                <a:cs typeface="Georgia"/>
              </a:rPr>
              <a:t>ЭКОНОМИКА»</a:t>
            </a:r>
            <a:endParaRPr sz="2638" dirty="0">
              <a:latin typeface="Georgia"/>
              <a:cs typeface="Georgia"/>
            </a:endParaRPr>
          </a:p>
          <a:p>
            <a:pPr marL="417799" indent="-397904">
              <a:buClr>
                <a:srgbClr val="001F5F"/>
              </a:buClr>
              <a:buAutoNum type="arabicPeriod" startAt="2"/>
              <a:tabLst>
                <a:tab pos="418846" algn="l"/>
              </a:tabLst>
            </a:pPr>
            <a:r>
              <a:rPr sz="2638" spc="-8" dirty="0">
                <a:solidFill>
                  <a:srgbClr val="C00000"/>
                </a:solidFill>
                <a:latin typeface="Georgia"/>
                <a:cs typeface="Georgia"/>
              </a:rPr>
              <a:t>Игры-путешествия</a:t>
            </a:r>
            <a:r>
              <a:rPr sz="2638" spc="346" dirty="0">
                <a:solidFill>
                  <a:srgbClr val="C00000"/>
                </a:solidFill>
                <a:latin typeface="Georgia"/>
                <a:cs typeface="Georgia"/>
              </a:rPr>
              <a:t> </a:t>
            </a:r>
            <a:r>
              <a:rPr sz="2638" spc="-8" dirty="0">
                <a:solidFill>
                  <a:srgbClr val="C00000"/>
                </a:solidFill>
                <a:latin typeface="Georgia"/>
                <a:cs typeface="Georgia"/>
              </a:rPr>
              <a:t>(перемещение</a:t>
            </a:r>
            <a:r>
              <a:rPr sz="2638" spc="330" dirty="0">
                <a:solidFill>
                  <a:srgbClr val="C00000"/>
                </a:solidFill>
                <a:latin typeface="Georgia"/>
                <a:cs typeface="Georgia"/>
              </a:rPr>
              <a:t> </a:t>
            </a:r>
            <a:r>
              <a:rPr sz="2638" spc="-8" dirty="0">
                <a:solidFill>
                  <a:srgbClr val="C00000"/>
                </a:solidFill>
                <a:latin typeface="Georgia"/>
                <a:cs typeface="Georgia"/>
              </a:rPr>
              <a:t>по</a:t>
            </a:r>
            <a:r>
              <a:rPr sz="2638" spc="322" dirty="0">
                <a:solidFill>
                  <a:srgbClr val="C00000"/>
                </a:solidFill>
                <a:latin typeface="Georgia"/>
                <a:cs typeface="Georgia"/>
              </a:rPr>
              <a:t> </a:t>
            </a:r>
            <a:r>
              <a:rPr sz="2638" dirty="0">
                <a:solidFill>
                  <a:srgbClr val="C00000"/>
                </a:solidFill>
                <a:latin typeface="Georgia"/>
                <a:cs typeface="Georgia"/>
              </a:rPr>
              <a:t>станциям):</a:t>
            </a:r>
            <a:r>
              <a:rPr sz="2638" spc="289" dirty="0">
                <a:solidFill>
                  <a:srgbClr val="C00000"/>
                </a:solidFill>
                <a:latin typeface="Georgia"/>
                <a:cs typeface="Georgia"/>
              </a:rPr>
              <a:t> </a:t>
            </a:r>
            <a:r>
              <a:rPr sz="2638" spc="-16" dirty="0">
                <a:solidFill>
                  <a:srgbClr val="001F5F"/>
                </a:solidFill>
                <a:latin typeface="Georgia"/>
                <a:cs typeface="Georgia"/>
              </a:rPr>
              <a:t>«Отправляемся</a:t>
            </a:r>
            <a:r>
              <a:rPr sz="2638" spc="363" dirty="0">
                <a:solidFill>
                  <a:srgbClr val="001F5F"/>
                </a:solidFill>
                <a:latin typeface="Georgia"/>
                <a:cs typeface="Georgia"/>
              </a:rPr>
              <a:t> </a:t>
            </a:r>
            <a:r>
              <a:rPr sz="2638" spc="8" dirty="0">
                <a:solidFill>
                  <a:srgbClr val="001F5F"/>
                </a:solidFill>
                <a:latin typeface="Georgia"/>
                <a:cs typeface="Georgia"/>
              </a:rPr>
              <a:t>за</a:t>
            </a:r>
            <a:r>
              <a:rPr sz="2638" spc="346" dirty="0">
                <a:solidFill>
                  <a:srgbClr val="001F5F"/>
                </a:solidFill>
                <a:latin typeface="Georgia"/>
                <a:cs typeface="Georgia"/>
              </a:rPr>
              <a:t> </a:t>
            </a:r>
            <a:r>
              <a:rPr sz="2638" spc="-8" dirty="0">
                <a:solidFill>
                  <a:srgbClr val="001F5F"/>
                </a:solidFill>
                <a:latin typeface="Georgia"/>
                <a:cs typeface="Georgia"/>
              </a:rPr>
              <a:t>покупками»,</a:t>
            </a:r>
            <a:r>
              <a:rPr sz="2638" spc="297" dirty="0">
                <a:solidFill>
                  <a:srgbClr val="001F5F"/>
                </a:solidFill>
                <a:latin typeface="Georgia"/>
                <a:cs typeface="Georgia"/>
              </a:rPr>
              <a:t> </a:t>
            </a:r>
            <a:r>
              <a:rPr sz="2638" dirty="0">
                <a:solidFill>
                  <a:srgbClr val="001F5F"/>
                </a:solidFill>
                <a:latin typeface="Georgia"/>
                <a:cs typeface="Georgia"/>
              </a:rPr>
              <a:t>«Дом</a:t>
            </a:r>
            <a:r>
              <a:rPr sz="2638" spc="289" dirty="0">
                <a:solidFill>
                  <a:srgbClr val="001F5F"/>
                </a:solidFill>
                <a:latin typeface="Georgia"/>
                <a:cs typeface="Georgia"/>
              </a:rPr>
              <a:t> </a:t>
            </a:r>
            <a:r>
              <a:rPr sz="2638" dirty="0">
                <a:solidFill>
                  <a:srgbClr val="001F5F"/>
                </a:solidFill>
                <a:latin typeface="Georgia"/>
                <a:cs typeface="Georgia"/>
              </a:rPr>
              <a:t>вести</a:t>
            </a:r>
            <a:r>
              <a:rPr sz="2638" spc="289" dirty="0">
                <a:solidFill>
                  <a:srgbClr val="001F5F"/>
                </a:solidFill>
                <a:latin typeface="Georgia"/>
                <a:cs typeface="Georgia"/>
              </a:rPr>
              <a:t> </a:t>
            </a:r>
            <a:r>
              <a:rPr sz="2638" spc="8" dirty="0">
                <a:solidFill>
                  <a:srgbClr val="001F5F"/>
                </a:solidFill>
                <a:latin typeface="Georgia"/>
                <a:cs typeface="Georgia"/>
              </a:rPr>
              <a:t>–</a:t>
            </a:r>
            <a:r>
              <a:rPr sz="2638" spc="322" dirty="0">
                <a:solidFill>
                  <a:srgbClr val="001F5F"/>
                </a:solidFill>
                <a:latin typeface="Georgia"/>
                <a:cs typeface="Georgia"/>
              </a:rPr>
              <a:t> </a:t>
            </a:r>
            <a:r>
              <a:rPr sz="2638" dirty="0">
                <a:solidFill>
                  <a:srgbClr val="001F5F"/>
                </a:solidFill>
                <a:latin typeface="Georgia"/>
                <a:cs typeface="Georgia"/>
              </a:rPr>
              <a:t>не</a:t>
            </a:r>
            <a:r>
              <a:rPr sz="2638" spc="322" dirty="0">
                <a:solidFill>
                  <a:srgbClr val="001F5F"/>
                </a:solidFill>
                <a:latin typeface="Georgia"/>
                <a:cs typeface="Georgia"/>
              </a:rPr>
              <a:t> </a:t>
            </a:r>
            <a:r>
              <a:rPr sz="2638" spc="-8" dirty="0">
                <a:solidFill>
                  <a:srgbClr val="001F5F"/>
                </a:solidFill>
                <a:latin typeface="Georgia"/>
                <a:cs typeface="Georgia"/>
              </a:rPr>
              <a:t>рукавами</a:t>
            </a:r>
            <a:r>
              <a:rPr sz="2638" spc="305" dirty="0">
                <a:solidFill>
                  <a:srgbClr val="001F5F"/>
                </a:solidFill>
                <a:latin typeface="Georgia"/>
                <a:cs typeface="Georgia"/>
              </a:rPr>
              <a:t> </a:t>
            </a:r>
            <a:r>
              <a:rPr sz="2638" spc="-8" dirty="0">
                <a:solidFill>
                  <a:srgbClr val="001F5F"/>
                </a:solidFill>
                <a:latin typeface="Georgia"/>
                <a:cs typeface="Georgia"/>
              </a:rPr>
              <a:t>трясти»,</a:t>
            </a:r>
            <a:endParaRPr sz="2638" dirty="0">
              <a:latin typeface="Georgia"/>
              <a:cs typeface="Georgia"/>
            </a:endParaRPr>
          </a:p>
          <a:p>
            <a:pPr marL="20942"/>
            <a:r>
              <a:rPr sz="2638" dirty="0">
                <a:solidFill>
                  <a:srgbClr val="001F5F"/>
                </a:solidFill>
                <a:latin typeface="Georgia"/>
                <a:cs typeface="Georgia"/>
              </a:rPr>
              <a:t>«Робинзоны».</a:t>
            </a:r>
            <a:endParaRPr sz="2638" dirty="0">
              <a:latin typeface="Georgia"/>
              <a:cs typeface="Georgia"/>
            </a:endParaRPr>
          </a:p>
          <a:p>
            <a:pPr marL="372773" indent="-351831">
              <a:buClr>
                <a:srgbClr val="001F5F"/>
              </a:buClr>
              <a:buAutoNum type="arabicPeriod" startAt="3"/>
              <a:tabLst>
                <a:tab pos="372773" algn="l"/>
              </a:tabLst>
            </a:pPr>
            <a:r>
              <a:rPr sz="2638" dirty="0">
                <a:solidFill>
                  <a:srgbClr val="C00000"/>
                </a:solidFill>
                <a:latin typeface="Georgia"/>
                <a:cs typeface="Georgia"/>
              </a:rPr>
              <a:t>Викторины:</a:t>
            </a:r>
            <a:r>
              <a:rPr sz="2638" spc="-66" dirty="0">
                <a:solidFill>
                  <a:srgbClr val="C00000"/>
                </a:solidFill>
                <a:latin typeface="Georgia"/>
                <a:cs typeface="Georgia"/>
              </a:rPr>
              <a:t> </a:t>
            </a:r>
            <a:r>
              <a:rPr sz="2638" spc="-8" dirty="0">
                <a:solidFill>
                  <a:srgbClr val="001F5F"/>
                </a:solidFill>
                <a:latin typeface="Georgia"/>
                <a:cs typeface="Georgia"/>
              </a:rPr>
              <a:t>«Деньги</a:t>
            </a:r>
            <a:r>
              <a:rPr sz="2638" spc="-25" dirty="0">
                <a:solidFill>
                  <a:srgbClr val="001F5F"/>
                </a:solidFill>
                <a:latin typeface="Georgia"/>
                <a:cs typeface="Georgia"/>
              </a:rPr>
              <a:t> </a:t>
            </a:r>
            <a:r>
              <a:rPr sz="2638" spc="-8" dirty="0">
                <a:solidFill>
                  <a:srgbClr val="001F5F"/>
                </a:solidFill>
                <a:latin typeface="Georgia"/>
                <a:cs typeface="Georgia"/>
              </a:rPr>
              <a:t>счет</a:t>
            </a:r>
            <a:r>
              <a:rPr sz="2638" spc="33" dirty="0">
                <a:solidFill>
                  <a:srgbClr val="001F5F"/>
                </a:solidFill>
                <a:latin typeface="Georgia"/>
                <a:cs typeface="Georgia"/>
              </a:rPr>
              <a:t> </a:t>
            </a:r>
            <a:r>
              <a:rPr sz="2638" dirty="0">
                <a:solidFill>
                  <a:srgbClr val="001F5F"/>
                </a:solidFill>
                <a:latin typeface="Georgia"/>
                <a:cs typeface="Georgia"/>
              </a:rPr>
              <a:t>любят»,</a:t>
            </a:r>
            <a:r>
              <a:rPr sz="2638" spc="-58" dirty="0">
                <a:solidFill>
                  <a:srgbClr val="001F5F"/>
                </a:solidFill>
                <a:latin typeface="Georgia"/>
                <a:cs typeface="Georgia"/>
              </a:rPr>
              <a:t> </a:t>
            </a:r>
            <a:r>
              <a:rPr sz="2638" spc="-8" dirty="0">
                <a:solidFill>
                  <a:srgbClr val="001F5F"/>
                </a:solidFill>
                <a:latin typeface="Georgia"/>
                <a:cs typeface="Georgia"/>
              </a:rPr>
              <a:t>«Учимся</a:t>
            </a:r>
            <a:r>
              <a:rPr sz="2638" spc="-16" dirty="0">
                <a:solidFill>
                  <a:srgbClr val="001F5F"/>
                </a:solidFill>
                <a:latin typeface="Georgia"/>
                <a:cs typeface="Georgia"/>
              </a:rPr>
              <a:t> </a:t>
            </a:r>
            <a:r>
              <a:rPr sz="2638" dirty="0">
                <a:solidFill>
                  <a:srgbClr val="001F5F"/>
                </a:solidFill>
                <a:latin typeface="Georgia"/>
                <a:cs typeface="Georgia"/>
              </a:rPr>
              <a:t>покупать</a:t>
            </a:r>
            <a:r>
              <a:rPr sz="2638" spc="-25" dirty="0">
                <a:solidFill>
                  <a:srgbClr val="001F5F"/>
                </a:solidFill>
                <a:latin typeface="Georgia"/>
                <a:cs typeface="Georgia"/>
              </a:rPr>
              <a:t> </a:t>
            </a:r>
            <a:r>
              <a:rPr sz="2638" dirty="0">
                <a:solidFill>
                  <a:srgbClr val="001F5F"/>
                </a:solidFill>
                <a:latin typeface="Georgia"/>
                <a:cs typeface="Georgia"/>
              </a:rPr>
              <a:t>грамотно»,</a:t>
            </a:r>
            <a:r>
              <a:rPr sz="2638" spc="-16" dirty="0">
                <a:solidFill>
                  <a:srgbClr val="001F5F"/>
                </a:solidFill>
                <a:latin typeface="Georgia"/>
                <a:cs typeface="Georgia"/>
              </a:rPr>
              <a:t> </a:t>
            </a:r>
            <a:r>
              <a:rPr sz="2638" spc="-8" dirty="0">
                <a:solidFill>
                  <a:srgbClr val="001F5F"/>
                </a:solidFill>
                <a:latin typeface="Georgia"/>
                <a:cs typeface="Georgia"/>
              </a:rPr>
              <a:t>«Потребитель</a:t>
            </a:r>
            <a:r>
              <a:rPr sz="2638" spc="-66" dirty="0">
                <a:solidFill>
                  <a:srgbClr val="001F5F"/>
                </a:solidFill>
                <a:latin typeface="Georgia"/>
                <a:cs typeface="Georgia"/>
              </a:rPr>
              <a:t> </a:t>
            </a:r>
            <a:r>
              <a:rPr sz="2638" dirty="0">
                <a:solidFill>
                  <a:srgbClr val="001F5F"/>
                </a:solidFill>
                <a:latin typeface="Georgia"/>
                <a:cs typeface="Georgia"/>
              </a:rPr>
              <a:t>и</a:t>
            </a:r>
            <a:r>
              <a:rPr sz="2638" spc="-25" dirty="0">
                <a:solidFill>
                  <a:srgbClr val="001F5F"/>
                </a:solidFill>
                <a:latin typeface="Georgia"/>
                <a:cs typeface="Georgia"/>
              </a:rPr>
              <a:t> </a:t>
            </a:r>
            <a:r>
              <a:rPr sz="2638" spc="-8" dirty="0">
                <a:solidFill>
                  <a:srgbClr val="001F5F"/>
                </a:solidFill>
                <a:latin typeface="Georgia"/>
                <a:cs typeface="Georgia"/>
              </a:rPr>
              <a:t>его</a:t>
            </a:r>
            <a:r>
              <a:rPr sz="2638" spc="49" dirty="0">
                <a:solidFill>
                  <a:srgbClr val="001F5F"/>
                </a:solidFill>
                <a:latin typeface="Georgia"/>
                <a:cs typeface="Georgia"/>
              </a:rPr>
              <a:t> </a:t>
            </a:r>
            <a:r>
              <a:rPr sz="2638" spc="-8" dirty="0">
                <a:solidFill>
                  <a:srgbClr val="001F5F"/>
                </a:solidFill>
                <a:latin typeface="Georgia"/>
                <a:cs typeface="Georgia"/>
              </a:rPr>
              <a:t>права»,</a:t>
            </a:r>
            <a:endParaRPr sz="2638" dirty="0">
              <a:latin typeface="Georgia"/>
              <a:cs typeface="Georgia"/>
            </a:endParaRPr>
          </a:p>
          <a:p>
            <a:pPr marL="20942"/>
            <a:r>
              <a:rPr sz="2638" dirty="0">
                <a:solidFill>
                  <a:srgbClr val="001F5F"/>
                </a:solidFill>
                <a:latin typeface="Georgia"/>
                <a:cs typeface="Georgia"/>
              </a:rPr>
              <a:t>«Реклама</a:t>
            </a:r>
            <a:r>
              <a:rPr sz="2638" spc="-82" dirty="0">
                <a:solidFill>
                  <a:srgbClr val="001F5F"/>
                </a:solidFill>
                <a:latin typeface="Georgia"/>
                <a:cs typeface="Georgia"/>
              </a:rPr>
              <a:t> </a:t>
            </a:r>
            <a:r>
              <a:rPr sz="2638" spc="8" dirty="0">
                <a:solidFill>
                  <a:srgbClr val="001F5F"/>
                </a:solidFill>
                <a:latin typeface="Georgia"/>
                <a:cs typeface="Georgia"/>
              </a:rPr>
              <a:t>–</a:t>
            </a:r>
            <a:r>
              <a:rPr sz="2638" spc="-25" dirty="0">
                <a:solidFill>
                  <a:srgbClr val="001F5F"/>
                </a:solidFill>
                <a:latin typeface="Georgia"/>
                <a:cs typeface="Georgia"/>
              </a:rPr>
              <a:t> </a:t>
            </a:r>
            <a:r>
              <a:rPr sz="2638" spc="-8" dirty="0">
                <a:solidFill>
                  <a:srgbClr val="001F5F"/>
                </a:solidFill>
                <a:latin typeface="Georgia"/>
                <a:cs typeface="Georgia"/>
              </a:rPr>
              <a:t>двигатель</a:t>
            </a:r>
            <a:r>
              <a:rPr sz="2638" spc="-49" dirty="0">
                <a:solidFill>
                  <a:srgbClr val="001F5F"/>
                </a:solidFill>
                <a:latin typeface="Georgia"/>
                <a:cs typeface="Georgia"/>
              </a:rPr>
              <a:t> </a:t>
            </a:r>
            <a:r>
              <a:rPr sz="2638" dirty="0">
                <a:solidFill>
                  <a:srgbClr val="001F5F"/>
                </a:solidFill>
                <a:latin typeface="Georgia"/>
                <a:cs typeface="Georgia"/>
              </a:rPr>
              <a:t>торговли».</a:t>
            </a:r>
            <a:endParaRPr sz="2638" dirty="0">
              <a:latin typeface="Georgia"/>
              <a:cs typeface="Georgia"/>
            </a:endParaRPr>
          </a:p>
          <a:p>
            <a:pPr marL="7551793">
              <a:spcBef>
                <a:spcPts val="8"/>
              </a:spcBef>
            </a:pPr>
            <a:r>
              <a:rPr sz="2638" b="1" dirty="0">
                <a:solidFill>
                  <a:srgbClr val="C00000"/>
                </a:solidFill>
                <a:latin typeface="Georgia"/>
                <a:cs typeface="Georgia"/>
              </a:rPr>
              <a:t>Учащиеся</a:t>
            </a:r>
            <a:r>
              <a:rPr sz="2638" b="1" spc="-148" dirty="0">
                <a:solidFill>
                  <a:srgbClr val="C00000"/>
                </a:solidFill>
                <a:latin typeface="Georgia"/>
                <a:cs typeface="Georgia"/>
              </a:rPr>
              <a:t> </a:t>
            </a:r>
            <a:r>
              <a:rPr sz="2638" b="1" dirty="0">
                <a:solidFill>
                  <a:srgbClr val="C00000"/>
                </a:solidFill>
                <a:latin typeface="Georgia"/>
                <a:cs typeface="Georgia"/>
              </a:rPr>
              <a:t>9-11</a:t>
            </a:r>
            <a:r>
              <a:rPr sz="2638" b="1" spc="-25" dirty="0">
                <a:solidFill>
                  <a:srgbClr val="C00000"/>
                </a:solidFill>
                <a:latin typeface="Georgia"/>
                <a:cs typeface="Georgia"/>
              </a:rPr>
              <a:t> </a:t>
            </a:r>
            <a:r>
              <a:rPr sz="2638" b="1" spc="8" dirty="0">
                <a:solidFill>
                  <a:srgbClr val="C00000"/>
                </a:solidFill>
                <a:latin typeface="Georgia"/>
                <a:cs typeface="Georgia"/>
              </a:rPr>
              <a:t>классов</a:t>
            </a:r>
            <a:endParaRPr sz="2638" dirty="0">
              <a:latin typeface="Georgia"/>
              <a:cs typeface="Georgia"/>
            </a:endParaRPr>
          </a:p>
          <a:p>
            <a:pPr marR="18848" algn="r"/>
            <a:r>
              <a:rPr sz="2638" dirty="0">
                <a:solidFill>
                  <a:srgbClr val="C00000"/>
                </a:solidFill>
                <a:latin typeface="Georgia"/>
                <a:cs typeface="Georgia"/>
              </a:rPr>
              <a:t>Деловые</a:t>
            </a:r>
            <a:r>
              <a:rPr sz="2638" spc="-99" dirty="0">
                <a:solidFill>
                  <a:srgbClr val="C00000"/>
                </a:solidFill>
                <a:latin typeface="Georgia"/>
                <a:cs typeface="Georgia"/>
              </a:rPr>
              <a:t> </a:t>
            </a:r>
            <a:r>
              <a:rPr sz="2638" spc="-8" dirty="0">
                <a:solidFill>
                  <a:srgbClr val="C00000"/>
                </a:solidFill>
                <a:latin typeface="Georgia"/>
                <a:cs typeface="Georgia"/>
              </a:rPr>
              <a:t>игры,</a:t>
            </a:r>
            <a:r>
              <a:rPr sz="2638" dirty="0">
                <a:solidFill>
                  <a:srgbClr val="C00000"/>
                </a:solidFill>
                <a:latin typeface="Georgia"/>
                <a:cs typeface="Georgia"/>
              </a:rPr>
              <a:t> практикумы,</a:t>
            </a:r>
            <a:r>
              <a:rPr sz="2638" spc="-82" dirty="0">
                <a:solidFill>
                  <a:srgbClr val="C00000"/>
                </a:solidFill>
                <a:latin typeface="Georgia"/>
                <a:cs typeface="Georgia"/>
              </a:rPr>
              <a:t> </a:t>
            </a:r>
            <a:r>
              <a:rPr sz="2638" dirty="0">
                <a:solidFill>
                  <a:srgbClr val="C00000"/>
                </a:solidFill>
                <a:latin typeface="Georgia"/>
                <a:cs typeface="Georgia"/>
              </a:rPr>
              <a:t>тренинги:</a:t>
            </a:r>
            <a:r>
              <a:rPr sz="2638" spc="-49" dirty="0">
                <a:solidFill>
                  <a:srgbClr val="C00000"/>
                </a:solidFill>
                <a:latin typeface="Georgia"/>
                <a:cs typeface="Georgia"/>
              </a:rPr>
              <a:t> </a:t>
            </a:r>
            <a:r>
              <a:rPr sz="2638" dirty="0">
                <a:solidFill>
                  <a:srgbClr val="001F5F"/>
                </a:solidFill>
                <a:latin typeface="Georgia"/>
                <a:cs typeface="Georgia"/>
              </a:rPr>
              <a:t>«Что</a:t>
            </a:r>
            <a:r>
              <a:rPr sz="2638" spc="-41" dirty="0">
                <a:solidFill>
                  <a:srgbClr val="001F5F"/>
                </a:solidFill>
                <a:latin typeface="Georgia"/>
                <a:cs typeface="Georgia"/>
              </a:rPr>
              <a:t> </a:t>
            </a:r>
            <a:r>
              <a:rPr sz="2638" dirty="0">
                <a:solidFill>
                  <a:srgbClr val="001F5F"/>
                </a:solidFill>
                <a:latin typeface="Georgia"/>
                <a:cs typeface="Georgia"/>
              </a:rPr>
              <a:t>значит</a:t>
            </a:r>
            <a:r>
              <a:rPr sz="2638" spc="-33" dirty="0">
                <a:solidFill>
                  <a:srgbClr val="001F5F"/>
                </a:solidFill>
                <a:latin typeface="Georgia"/>
                <a:cs typeface="Georgia"/>
              </a:rPr>
              <a:t> </a:t>
            </a:r>
            <a:r>
              <a:rPr sz="2638" dirty="0">
                <a:solidFill>
                  <a:srgbClr val="001F5F"/>
                </a:solidFill>
                <a:latin typeface="Georgia"/>
                <a:cs typeface="Georgia"/>
              </a:rPr>
              <a:t>быть</a:t>
            </a:r>
            <a:r>
              <a:rPr sz="2638" spc="-49" dirty="0">
                <a:solidFill>
                  <a:srgbClr val="001F5F"/>
                </a:solidFill>
                <a:latin typeface="Georgia"/>
                <a:cs typeface="Georgia"/>
              </a:rPr>
              <a:t> </a:t>
            </a:r>
            <a:r>
              <a:rPr sz="2638" dirty="0">
                <a:solidFill>
                  <a:srgbClr val="001F5F"/>
                </a:solidFill>
                <a:latin typeface="Georgia"/>
                <a:cs typeface="Georgia"/>
              </a:rPr>
              <a:t>финансово</a:t>
            </a:r>
            <a:r>
              <a:rPr sz="2638" spc="-82" dirty="0">
                <a:solidFill>
                  <a:srgbClr val="001F5F"/>
                </a:solidFill>
                <a:latin typeface="Georgia"/>
                <a:cs typeface="Georgia"/>
              </a:rPr>
              <a:t> </a:t>
            </a:r>
            <a:r>
              <a:rPr sz="2638" dirty="0">
                <a:solidFill>
                  <a:srgbClr val="001F5F"/>
                </a:solidFill>
                <a:latin typeface="Georgia"/>
                <a:cs typeface="Georgia"/>
              </a:rPr>
              <a:t>грамотным»,</a:t>
            </a:r>
            <a:endParaRPr sz="2638" dirty="0">
              <a:latin typeface="Georgia"/>
              <a:cs typeface="Georgia"/>
            </a:endParaRPr>
          </a:p>
          <a:p>
            <a:pPr marR="21989" algn="r"/>
            <a:r>
              <a:rPr sz="2638" dirty="0">
                <a:solidFill>
                  <a:srgbClr val="001F5F"/>
                </a:solidFill>
                <a:latin typeface="Georgia"/>
                <a:cs typeface="Georgia"/>
              </a:rPr>
              <a:t>«Личный</a:t>
            </a:r>
            <a:r>
              <a:rPr sz="2638" spc="-124" dirty="0">
                <a:solidFill>
                  <a:srgbClr val="001F5F"/>
                </a:solidFill>
                <a:latin typeface="Georgia"/>
                <a:cs typeface="Georgia"/>
              </a:rPr>
              <a:t> </a:t>
            </a:r>
            <a:r>
              <a:rPr sz="2638" dirty="0">
                <a:solidFill>
                  <a:srgbClr val="001F5F"/>
                </a:solidFill>
                <a:latin typeface="Georgia"/>
                <a:cs typeface="Georgia"/>
              </a:rPr>
              <a:t>финансовый</a:t>
            </a:r>
            <a:r>
              <a:rPr sz="2638" spc="-115" dirty="0">
                <a:solidFill>
                  <a:srgbClr val="001F5F"/>
                </a:solidFill>
                <a:latin typeface="Georgia"/>
                <a:cs typeface="Georgia"/>
              </a:rPr>
              <a:t> </a:t>
            </a:r>
            <a:r>
              <a:rPr sz="2638" dirty="0">
                <a:solidFill>
                  <a:srgbClr val="001F5F"/>
                </a:solidFill>
                <a:latin typeface="Georgia"/>
                <a:cs typeface="Georgia"/>
              </a:rPr>
              <a:t>дневник»,</a:t>
            </a:r>
            <a:r>
              <a:rPr sz="2638" spc="-49" dirty="0">
                <a:solidFill>
                  <a:srgbClr val="001F5F"/>
                </a:solidFill>
                <a:latin typeface="Georgia"/>
                <a:cs typeface="Georgia"/>
              </a:rPr>
              <a:t> </a:t>
            </a:r>
            <a:r>
              <a:rPr sz="2638" dirty="0">
                <a:solidFill>
                  <a:srgbClr val="001F5F"/>
                </a:solidFill>
                <a:latin typeface="Georgia"/>
                <a:cs typeface="Georgia"/>
              </a:rPr>
              <a:t>«Финансовая</a:t>
            </a:r>
            <a:r>
              <a:rPr sz="2638" spc="-107" dirty="0">
                <a:solidFill>
                  <a:srgbClr val="001F5F"/>
                </a:solidFill>
                <a:latin typeface="Georgia"/>
                <a:cs typeface="Georgia"/>
              </a:rPr>
              <a:t> </a:t>
            </a:r>
            <a:r>
              <a:rPr sz="2638" dirty="0">
                <a:solidFill>
                  <a:srgbClr val="001F5F"/>
                </a:solidFill>
                <a:latin typeface="Georgia"/>
                <a:cs typeface="Georgia"/>
              </a:rPr>
              <a:t>грамотность</a:t>
            </a:r>
            <a:r>
              <a:rPr sz="2638" spc="-58" dirty="0">
                <a:solidFill>
                  <a:srgbClr val="001F5F"/>
                </a:solidFill>
                <a:latin typeface="Georgia"/>
                <a:cs typeface="Georgia"/>
              </a:rPr>
              <a:t> </a:t>
            </a:r>
            <a:r>
              <a:rPr sz="2638" dirty="0">
                <a:solidFill>
                  <a:srgbClr val="001F5F"/>
                </a:solidFill>
                <a:latin typeface="Georgia"/>
                <a:cs typeface="Georgia"/>
              </a:rPr>
              <a:t>на</a:t>
            </a:r>
            <a:r>
              <a:rPr sz="2638" spc="16" dirty="0">
                <a:solidFill>
                  <a:srgbClr val="001F5F"/>
                </a:solidFill>
                <a:latin typeface="Georgia"/>
                <a:cs typeface="Georgia"/>
              </a:rPr>
              <a:t> </a:t>
            </a:r>
            <a:r>
              <a:rPr sz="2638" dirty="0">
                <a:solidFill>
                  <a:srgbClr val="001F5F"/>
                </a:solidFill>
                <a:latin typeface="Georgia"/>
                <a:cs typeface="Georgia"/>
              </a:rPr>
              <a:t>100</a:t>
            </a:r>
            <a:r>
              <a:rPr sz="2638" spc="-8" dirty="0">
                <a:solidFill>
                  <a:srgbClr val="001F5F"/>
                </a:solidFill>
                <a:latin typeface="Georgia"/>
                <a:cs typeface="Georgia"/>
              </a:rPr>
              <a:t> </a:t>
            </a:r>
            <a:r>
              <a:rPr sz="2638" dirty="0">
                <a:solidFill>
                  <a:srgbClr val="001F5F"/>
                </a:solidFill>
                <a:latin typeface="Georgia"/>
                <a:cs typeface="Georgia"/>
              </a:rPr>
              <a:t>баллов»,</a:t>
            </a:r>
            <a:endParaRPr sz="2638" dirty="0">
              <a:latin typeface="Georgia"/>
              <a:cs typeface="Georgia"/>
            </a:endParaRPr>
          </a:p>
          <a:p>
            <a:pPr marR="21989" algn="r"/>
            <a:r>
              <a:rPr sz="2638" dirty="0">
                <a:solidFill>
                  <a:srgbClr val="001F5F"/>
                </a:solidFill>
                <a:latin typeface="Georgia"/>
                <a:cs typeface="Georgia"/>
              </a:rPr>
              <a:t>«По</a:t>
            </a:r>
            <a:r>
              <a:rPr sz="2638" spc="-91" dirty="0">
                <a:solidFill>
                  <a:srgbClr val="001F5F"/>
                </a:solidFill>
                <a:latin typeface="Georgia"/>
                <a:cs typeface="Georgia"/>
              </a:rPr>
              <a:t> </a:t>
            </a:r>
            <a:r>
              <a:rPr sz="2638" dirty="0">
                <a:solidFill>
                  <a:srgbClr val="001F5F"/>
                </a:solidFill>
                <a:latin typeface="Georgia"/>
                <a:cs typeface="Georgia"/>
              </a:rPr>
              <a:t>волнам</a:t>
            </a:r>
            <a:r>
              <a:rPr sz="2638" spc="-41" dirty="0">
                <a:solidFill>
                  <a:srgbClr val="001F5F"/>
                </a:solidFill>
                <a:latin typeface="Georgia"/>
                <a:cs typeface="Georgia"/>
              </a:rPr>
              <a:t> </a:t>
            </a:r>
            <a:r>
              <a:rPr sz="2638" dirty="0">
                <a:solidFill>
                  <a:srgbClr val="001F5F"/>
                </a:solidFill>
                <a:latin typeface="Georgia"/>
                <a:cs typeface="Georgia"/>
              </a:rPr>
              <a:t>рыночной</a:t>
            </a:r>
            <a:r>
              <a:rPr sz="2638" spc="-74" dirty="0">
                <a:solidFill>
                  <a:srgbClr val="001F5F"/>
                </a:solidFill>
                <a:latin typeface="Georgia"/>
                <a:cs typeface="Georgia"/>
              </a:rPr>
              <a:t> </a:t>
            </a:r>
            <a:r>
              <a:rPr sz="2638" dirty="0">
                <a:solidFill>
                  <a:srgbClr val="001F5F"/>
                </a:solidFill>
                <a:latin typeface="Georgia"/>
                <a:cs typeface="Georgia"/>
              </a:rPr>
              <a:t>экономики»,</a:t>
            </a:r>
            <a:r>
              <a:rPr sz="2638" spc="-91" dirty="0">
                <a:solidFill>
                  <a:srgbClr val="001F5F"/>
                </a:solidFill>
                <a:latin typeface="Georgia"/>
                <a:cs typeface="Georgia"/>
              </a:rPr>
              <a:t> </a:t>
            </a:r>
            <a:r>
              <a:rPr sz="2638" dirty="0">
                <a:solidFill>
                  <a:srgbClr val="001F5F"/>
                </a:solidFill>
                <a:latin typeface="Georgia"/>
                <a:cs typeface="Georgia"/>
              </a:rPr>
              <a:t>«Ограниченный</a:t>
            </a:r>
            <a:r>
              <a:rPr sz="2638" spc="-115" dirty="0">
                <a:solidFill>
                  <a:srgbClr val="001F5F"/>
                </a:solidFill>
                <a:latin typeface="Georgia"/>
                <a:cs typeface="Georgia"/>
              </a:rPr>
              <a:t> </a:t>
            </a:r>
            <a:r>
              <a:rPr sz="2638" spc="-8" dirty="0">
                <a:solidFill>
                  <a:srgbClr val="001F5F"/>
                </a:solidFill>
                <a:latin typeface="Georgia"/>
                <a:cs typeface="Georgia"/>
              </a:rPr>
              <a:t>ресурс»,</a:t>
            </a:r>
            <a:r>
              <a:rPr sz="2638" spc="33" dirty="0">
                <a:solidFill>
                  <a:srgbClr val="001F5F"/>
                </a:solidFill>
                <a:latin typeface="Georgia"/>
                <a:cs typeface="Georgia"/>
              </a:rPr>
              <a:t> </a:t>
            </a:r>
            <a:r>
              <a:rPr sz="2638" dirty="0">
                <a:solidFill>
                  <a:srgbClr val="001F5F"/>
                </a:solidFill>
                <a:latin typeface="Georgia"/>
                <a:cs typeface="Georgia"/>
              </a:rPr>
              <a:t>«Азбука</a:t>
            </a:r>
            <a:r>
              <a:rPr sz="2638" spc="-66" dirty="0">
                <a:solidFill>
                  <a:srgbClr val="001F5F"/>
                </a:solidFill>
                <a:latin typeface="Georgia"/>
                <a:cs typeface="Georgia"/>
              </a:rPr>
              <a:t> </a:t>
            </a:r>
            <a:r>
              <a:rPr sz="2638" spc="-8" dirty="0">
                <a:solidFill>
                  <a:srgbClr val="001F5F"/>
                </a:solidFill>
                <a:latin typeface="Georgia"/>
                <a:cs typeface="Georgia"/>
              </a:rPr>
              <a:t>кредита»,</a:t>
            </a:r>
            <a:endParaRPr sz="2638" dirty="0">
              <a:latin typeface="Georgia"/>
              <a:cs typeface="Georgia"/>
            </a:endParaRPr>
          </a:p>
          <a:p>
            <a:pPr marR="14660" algn="r"/>
            <a:r>
              <a:rPr sz="2638" dirty="0">
                <a:solidFill>
                  <a:srgbClr val="001F5F"/>
                </a:solidFill>
                <a:latin typeface="Georgia"/>
                <a:cs typeface="Georgia"/>
              </a:rPr>
              <a:t>«Финансовая</a:t>
            </a:r>
            <a:r>
              <a:rPr sz="2638" spc="-140" dirty="0">
                <a:solidFill>
                  <a:srgbClr val="001F5F"/>
                </a:solidFill>
                <a:latin typeface="Georgia"/>
                <a:cs typeface="Georgia"/>
              </a:rPr>
              <a:t> </a:t>
            </a:r>
            <a:r>
              <a:rPr sz="2638" dirty="0">
                <a:solidFill>
                  <a:srgbClr val="001F5F"/>
                </a:solidFill>
                <a:latin typeface="Georgia"/>
                <a:cs typeface="Georgia"/>
              </a:rPr>
              <a:t>грамотность</a:t>
            </a:r>
            <a:r>
              <a:rPr sz="2638" spc="-33" dirty="0">
                <a:solidFill>
                  <a:srgbClr val="001F5F"/>
                </a:solidFill>
                <a:latin typeface="Georgia"/>
                <a:cs typeface="Georgia"/>
              </a:rPr>
              <a:t> </a:t>
            </a:r>
            <a:r>
              <a:rPr sz="2638" dirty="0">
                <a:solidFill>
                  <a:srgbClr val="001F5F"/>
                </a:solidFill>
                <a:latin typeface="Georgia"/>
                <a:cs typeface="Georgia"/>
              </a:rPr>
              <a:t>как</a:t>
            </a:r>
            <a:r>
              <a:rPr sz="2638" spc="25" dirty="0">
                <a:solidFill>
                  <a:srgbClr val="001F5F"/>
                </a:solidFill>
                <a:latin typeface="Georgia"/>
                <a:cs typeface="Georgia"/>
              </a:rPr>
              <a:t> </a:t>
            </a:r>
            <a:r>
              <a:rPr sz="2638" spc="-8" dirty="0">
                <a:solidFill>
                  <a:srgbClr val="001F5F"/>
                </a:solidFill>
                <a:latin typeface="Georgia"/>
                <a:cs typeface="Georgia"/>
              </a:rPr>
              <a:t>образ</a:t>
            </a:r>
            <a:r>
              <a:rPr sz="2638" spc="33" dirty="0">
                <a:solidFill>
                  <a:srgbClr val="001F5F"/>
                </a:solidFill>
                <a:latin typeface="Georgia"/>
                <a:cs typeface="Georgia"/>
              </a:rPr>
              <a:t> </a:t>
            </a:r>
            <a:r>
              <a:rPr sz="2638" dirty="0">
                <a:solidFill>
                  <a:srgbClr val="001F5F"/>
                </a:solidFill>
                <a:latin typeface="Georgia"/>
                <a:cs typeface="Georgia"/>
              </a:rPr>
              <a:t>жизни»,</a:t>
            </a:r>
            <a:r>
              <a:rPr sz="2638" spc="-58" dirty="0">
                <a:solidFill>
                  <a:srgbClr val="001F5F"/>
                </a:solidFill>
                <a:latin typeface="Georgia"/>
                <a:cs typeface="Georgia"/>
              </a:rPr>
              <a:t> </a:t>
            </a:r>
            <a:r>
              <a:rPr sz="2638" dirty="0">
                <a:solidFill>
                  <a:srgbClr val="001F5F"/>
                </a:solidFill>
                <a:latin typeface="Georgia"/>
                <a:cs typeface="Georgia"/>
              </a:rPr>
              <a:t>«Банковский</a:t>
            </a:r>
            <a:r>
              <a:rPr sz="2638" spc="-99" dirty="0">
                <a:solidFill>
                  <a:srgbClr val="001F5F"/>
                </a:solidFill>
                <a:latin typeface="Georgia"/>
                <a:cs typeface="Georgia"/>
              </a:rPr>
              <a:t> </a:t>
            </a:r>
            <a:r>
              <a:rPr sz="2638" spc="-8" dirty="0">
                <a:solidFill>
                  <a:srgbClr val="001F5F"/>
                </a:solidFill>
                <a:latin typeface="Georgia"/>
                <a:cs typeface="Georgia"/>
              </a:rPr>
              <a:t>депозит»,</a:t>
            </a:r>
            <a:r>
              <a:rPr sz="2638" spc="-25" dirty="0">
                <a:solidFill>
                  <a:srgbClr val="001F5F"/>
                </a:solidFill>
                <a:latin typeface="Georgia"/>
                <a:cs typeface="Georgia"/>
              </a:rPr>
              <a:t> </a:t>
            </a:r>
            <a:r>
              <a:rPr sz="2638" spc="8" dirty="0">
                <a:solidFill>
                  <a:srgbClr val="001F5F"/>
                </a:solidFill>
                <a:latin typeface="Georgia"/>
                <a:cs typeface="Georgia"/>
              </a:rPr>
              <a:t>«Микрозаймы»,</a:t>
            </a:r>
            <a:r>
              <a:rPr sz="2638" spc="-58" dirty="0">
                <a:solidFill>
                  <a:srgbClr val="001F5F"/>
                </a:solidFill>
                <a:latin typeface="Georgia"/>
                <a:cs typeface="Georgia"/>
              </a:rPr>
              <a:t> </a:t>
            </a:r>
            <a:r>
              <a:rPr sz="2638" spc="-8" dirty="0">
                <a:solidFill>
                  <a:srgbClr val="001F5F"/>
                </a:solidFill>
                <a:latin typeface="Georgia"/>
                <a:cs typeface="Georgia"/>
              </a:rPr>
              <a:t>«Налоги»,</a:t>
            </a:r>
            <a:endParaRPr sz="2638" dirty="0">
              <a:latin typeface="Georgia"/>
              <a:cs typeface="Georgia"/>
            </a:endParaRPr>
          </a:p>
          <a:p>
            <a:pPr marR="21989" algn="r">
              <a:spcBef>
                <a:spcPts val="8"/>
              </a:spcBef>
            </a:pPr>
            <a:r>
              <a:rPr sz="2638" dirty="0">
                <a:solidFill>
                  <a:srgbClr val="001F5F"/>
                </a:solidFill>
                <a:latin typeface="Georgia"/>
                <a:cs typeface="Georgia"/>
              </a:rPr>
              <a:t>«Создай</a:t>
            </a:r>
            <a:r>
              <a:rPr sz="2638" spc="-74" dirty="0">
                <a:solidFill>
                  <a:srgbClr val="001F5F"/>
                </a:solidFill>
                <a:latin typeface="Georgia"/>
                <a:cs typeface="Georgia"/>
              </a:rPr>
              <a:t> </a:t>
            </a:r>
            <a:r>
              <a:rPr sz="2638" dirty="0">
                <a:solidFill>
                  <a:srgbClr val="001F5F"/>
                </a:solidFill>
                <a:latin typeface="Georgia"/>
                <a:cs typeface="Georgia"/>
              </a:rPr>
              <a:t>свой</a:t>
            </a:r>
            <a:r>
              <a:rPr sz="2638" spc="-41" dirty="0">
                <a:solidFill>
                  <a:srgbClr val="001F5F"/>
                </a:solidFill>
                <a:latin typeface="Georgia"/>
                <a:cs typeface="Georgia"/>
              </a:rPr>
              <a:t> </a:t>
            </a:r>
            <a:r>
              <a:rPr sz="2638" spc="-8" dirty="0">
                <a:solidFill>
                  <a:srgbClr val="001F5F"/>
                </a:solidFill>
                <a:latin typeface="Georgia"/>
                <a:cs typeface="Georgia"/>
              </a:rPr>
              <a:t>бизнес»,</a:t>
            </a:r>
            <a:r>
              <a:rPr sz="2638" spc="8" dirty="0">
                <a:solidFill>
                  <a:srgbClr val="001F5F"/>
                </a:solidFill>
                <a:latin typeface="Georgia"/>
                <a:cs typeface="Georgia"/>
              </a:rPr>
              <a:t> </a:t>
            </a:r>
            <a:r>
              <a:rPr sz="2638" dirty="0">
                <a:solidFill>
                  <a:srgbClr val="001F5F"/>
                </a:solidFill>
                <a:latin typeface="Georgia"/>
                <a:cs typeface="Georgia"/>
              </a:rPr>
              <a:t>«Бережливое</a:t>
            </a:r>
            <a:r>
              <a:rPr sz="2638" spc="-91" dirty="0">
                <a:solidFill>
                  <a:srgbClr val="001F5F"/>
                </a:solidFill>
                <a:latin typeface="Georgia"/>
                <a:cs typeface="Georgia"/>
              </a:rPr>
              <a:t> </a:t>
            </a:r>
            <a:r>
              <a:rPr sz="2638" dirty="0">
                <a:solidFill>
                  <a:srgbClr val="001F5F"/>
                </a:solidFill>
                <a:latin typeface="Georgia"/>
                <a:cs typeface="Georgia"/>
              </a:rPr>
              <a:t>производство»,</a:t>
            </a:r>
            <a:r>
              <a:rPr sz="2638" spc="-82" dirty="0">
                <a:solidFill>
                  <a:srgbClr val="001F5F"/>
                </a:solidFill>
                <a:latin typeface="Georgia"/>
                <a:cs typeface="Georgia"/>
              </a:rPr>
              <a:t> </a:t>
            </a:r>
            <a:r>
              <a:rPr sz="2638" dirty="0">
                <a:solidFill>
                  <a:srgbClr val="001F5F"/>
                </a:solidFill>
                <a:latin typeface="Georgia"/>
                <a:cs typeface="Georgia"/>
              </a:rPr>
              <a:t>«Финансовые</a:t>
            </a:r>
            <a:r>
              <a:rPr sz="2638" spc="-132" dirty="0">
                <a:solidFill>
                  <a:srgbClr val="001F5F"/>
                </a:solidFill>
                <a:latin typeface="Georgia"/>
                <a:cs typeface="Georgia"/>
              </a:rPr>
              <a:t> </a:t>
            </a:r>
            <a:r>
              <a:rPr sz="2638" spc="-8" dirty="0">
                <a:solidFill>
                  <a:srgbClr val="001F5F"/>
                </a:solidFill>
                <a:latin typeface="Georgia"/>
                <a:cs typeface="Georgia"/>
              </a:rPr>
              <a:t>риски»,</a:t>
            </a:r>
            <a:r>
              <a:rPr sz="2638" dirty="0">
                <a:solidFill>
                  <a:srgbClr val="001F5F"/>
                </a:solidFill>
                <a:latin typeface="Georgia"/>
                <a:cs typeface="Georgia"/>
              </a:rPr>
              <a:t> «Акулы</a:t>
            </a:r>
            <a:r>
              <a:rPr sz="2638" spc="-66" dirty="0">
                <a:solidFill>
                  <a:srgbClr val="001F5F"/>
                </a:solidFill>
                <a:latin typeface="Georgia"/>
                <a:cs typeface="Georgia"/>
              </a:rPr>
              <a:t> </a:t>
            </a:r>
            <a:r>
              <a:rPr sz="2638" spc="-8" dirty="0">
                <a:solidFill>
                  <a:srgbClr val="001F5F"/>
                </a:solidFill>
                <a:latin typeface="Georgia"/>
                <a:cs typeface="Georgia"/>
              </a:rPr>
              <a:t>бизнеса»,</a:t>
            </a:r>
            <a:r>
              <a:rPr sz="2638" spc="627" dirty="0">
                <a:solidFill>
                  <a:srgbClr val="001F5F"/>
                </a:solidFill>
                <a:latin typeface="Georgia"/>
                <a:cs typeface="Georgia"/>
              </a:rPr>
              <a:t> </a:t>
            </a:r>
            <a:r>
              <a:rPr sz="2638" spc="-8" dirty="0">
                <a:solidFill>
                  <a:srgbClr val="001F5F"/>
                </a:solidFill>
                <a:latin typeface="Georgia"/>
                <a:cs typeface="Georgia"/>
              </a:rPr>
              <a:t>«Учимся</a:t>
            </a:r>
            <a:endParaRPr sz="2638" dirty="0">
              <a:latin typeface="Georgia"/>
              <a:cs typeface="Georgia"/>
            </a:endParaRPr>
          </a:p>
          <a:p>
            <a:pPr marR="21989" algn="r"/>
            <a:r>
              <a:rPr sz="2638" spc="-8" dirty="0">
                <a:solidFill>
                  <a:srgbClr val="001F5F"/>
                </a:solidFill>
                <a:latin typeface="Georgia"/>
                <a:cs typeface="Georgia"/>
              </a:rPr>
              <a:t>личному/семейному</a:t>
            </a:r>
            <a:r>
              <a:rPr sz="2638" spc="-41" dirty="0">
                <a:solidFill>
                  <a:srgbClr val="001F5F"/>
                </a:solidFill>
                <a:latin typeface="Georgia"/>
                <a:cs typeface="Georgia"/>
              </a:rPr>
              <a:t> </a:t>
            </a:r>
            <a:r>
              <a:rPr sz="2638" dirty="0">
                <a:solidFill>
                  <a:srgbClr val="001F5F"/>
                </a:solidFill>
                <a:latin typeface="Georgia"/>
                <a:cs typeface="Georgia"/>
              </a:rPr>
              <a:t>финансовому</a:t>
            </a:r>
            <a:r>
              <a:rPr sz="2638" spc="-41" dirty="0">
                <a:solidFill>
                  <a:srgbClr val="001F5F"/>
                </a:solidFill>
                <a:latin typeface="Georgia"/>
                <a:cs typeface="Georgia"/>
              </a:rPr>
              <a:t> </a:t>
            </a:r>
            <a:r>
              <a:rPr sz="2638" dirty="0">
                <a:solidFill>
                  <a:srgbClr val="001F5F"/>
                </a:solidFill>
                <a:latin typeface="Georgia"/>
                <a:cs typeface="Georgia"/>
              </a:rPr>
              <a:t>планированию»,</a:t>
            </a:r>
            <a:r>
              <a:rPr sz="2638" spc="-132" dirty="0">
                <a:solidFill>
                  <a:srgbClr val="001F5F"/>
                </a:solidFill>
                <a:latin typeface="Georgia"/>
                <a:cs typeface="Georgia"/>
              </a:rPr>
              <a:t> </a:t>
            </a:r>
            <a:r>
              <a:rPr sz="2638" dirty="0">
                <a:solidFill>
                  <a:srgbClr val="001F5F"/>
                </a:solidFill>
                <a:latin typeface="Georgia"/>
                <a:cs typeface="Georgia"/>
              </a:rPr>
              <a:t>«Виртуальные</a:t>
            </a:r>
            <a:r>
              <a:rPr sz="2638" spc="-58" dirty="0">
                <a:solidFill>
                  <a:srgbClr val="001F5F"/>
                </a:solidFill>
                <a:latin typeface="Georgia"/>
                <a:cs typeface="Georgia"/>
              </a:rPr>
              <a:t> </a:t>
            </a:r>
            <a:r>
              <a:rPr sz="2638" spc="-8" dirty="0">
                <a:solidFill>
                  <a:srgbClr val="001F5F"/>
                </a:solidFill>
                <a:latin typeface="Georgia"/>
                <a:cs typeface="Georgia"/>
              </a:rPr>
              <a:t>экскурсии</a:t>
            </a:r>
            <a:r>
              <a:rPr sz="2638" spc="-49" dirty="0">
                <a:solidFill>
                  <a:srgbClr val="001F5F"/>
                </a:solidFill>
                <a:latin typeface="Georgia"/>
                <a:cs typeface="Georgia"/>
              </a:rPr>
              <a:t> </a:t>
            </a:r>
            <a:r>
              <a:rPr sz="2638" spc="-8" dirty="0">
                <a:solidFill>
                  <a:srgbClr val="001F5F"/>
                </a:solidFill>
                <a:latin typeface="Georgia"/>
                <a:cs typeface="Georgia"/>
              </a:rPr>
              <a:t>для</a:t>
            </a:r>
            <a:r>
              <a:rPr sz="2638" spc="49" dirty="0">
                <a:solidFill>
                  <a:srgbClr val="001F5F"/>
                </a:solidFill>
                <a:latin typeface="Georgia"/>
                <a:cs typeface="Georgia"/>
              </a:rPr>
              <a:t> </a:t>
            </a:r>
            <a:r>
              <a:rPr sz="2638" spc="-8" dirty="0">
                <a:solidFill>
                  <a:srgbClr val="001F5F"/>
                </a:solidFill>
                <a:latin typeface="Georgia"/>
                <a:cs typeface="Georgia"/>
              </a:rPr>
              <a:t>потребителей</a:t>
            </a:r>
            <a:r>
              <a:rPr sz="2638" spc="-49" dirty="0">
                <a:solidFill>
                  <a:srgbClr val="001F5F"/>
                </a:solidFill>
                <a:latin typeface="Georgia"/>
                <a:cs typeface="Georgia"/>
              </a:rPr>
              <a:t> </a:t>
            </a:r>
            <a:r>
              <a:rPr sz="2638" dirty="0">
                <a:solidFill>
                  <a:srgbClr val="001F5F"/>
                </a:solidFill>
                <a:latin typeface="Georgia"/>
                <a:cs typeface="Georgia"/>
              </a:rPr>
              <a:t>финансовых</a:t>
            </a:r>
            <a:r>
              <a:rPr sz="2638" spc="-41" dirty="0">
                <a:solidFill>
                  <a:srgbClr val="001F5F"/>
                </a:solidFill>
                <a:latin typeface="Georgia"/>
                <a:cs typeface="Georgia"/>
              </a:rPr>
              <a:t> </a:t>
            </a:r>
            <a:r>
              <a:rPr sz="2638" spc="-8" dirty="0">
                <a:solidFill>
                  <a:srgbClr val="001F5F"/>
                </a:solidFill>
                <a:latin typeface="Georgia"/>
                <a:cs typeface="Georgia"/>
              </a:rPr>
              <a:t>услуг».</a:t>
            </a:r>
            <a:endParaRPr sz="2638" dirty="0">
              <a:latin typeface="Georgia"/>
              <a:cs typeface="Georgia"/>
            </a:endParaRPr>
          </a:p>
          <a:p>
            <a:pPr marL="8752834"/>
            <a:r>
              <a:rPr sz="2638" b="1" spc="-8" dirty="0">
                <a:solidFill>
                  <a:srgbClr val="C00000"/>
                </a:solidFill>
                <a:latin typeface="Georgia"/>
                <a:cs typeface="Georgia"/>
              </a:rPr>
              <a:t>Педагоги</a:t>
            </a:r>
            <a:endParaRPr sz="2638" dirty="0">
              <a:latin typeface="Georgia"/>
              <a:cs typeface="Georgia"/>
            </a:endParaRPr>
          </a:p>
          <a:p>
            <a:pPr marL="100523"/>
            <a:r>
              <a:rPr sz="2638" dirty="0">
                <a:solidFill>
                  <a:srgbClr val="C00000"/>
                </a:solidFill>
                <a:latin typeface="Georgia"/>
                <a:cs typeface="Georgia"/>
              </a:rPr>
              <a:t>Обучающие</a:t>
            </a:r>
            <a:r>
              <a:rPr sz="2638" spc="-49" dirty="0">
                <a:solidFill>
                  <a:srgbClr val="C00000"/>
                </a:solidFill>
                <a:latin typeface="Georgia"/>
                <a:cs typeface="Georgia"/>
              </a:rPr>
              <a:t> </a:t>
            </a:r>
            <a:r>
              <a:rPr sz="2638" dirty="0">
                <a:solidFill>
                  <a:srgbClr val="C00000"/>
                </a:solidFill>
                <a:latin typeface="Georgia"/>
                <a:cs typeface="Georgia"/>
              </a:rPr>
              <a:t>тренинги,</a:t>
            </a:r>
            <a:r>
              <a:rPr sz="2638" spc="-82" dirty="0">
                <a:solidFill>
                  <a:srgbClr val="C00000"/>
                </a:solidFill>
                <a:latin typeface="Georgia"/>
                <a:cs typeface="Georgia"/>
              </a:rPr>
              <a:t> </a:t>
            </a:r>
            <a:r>
              <a:rPr sz="2638" spc="-8" dirty="0">
                <a:solidFill>
                  <a:srgbClr val="C00000"/>
                </a:solidFill>
                <a:latin typeface="Georgia"/>
                <a:cs typeface="Georgia"/>
              </a:rPr>
              <a:t>деловые</a:t>
            </a:r>
            <a:r>
              <a:rPr sz="2638" dirty="0">
                <a:solidFill>
                  <a:srgbClr val="C00000"/>
                </a:solidFill>
                <a:latin typeface="Georgia"/>
                <a:cs typeface="Georgia"/>
              </a:rPr>
              <a:t> </a:t>
            </a:r>
            <a:r>
              <a:rPr sz="2638" spc="-8" dirty="0">
                <a:solidFill>
                  <a:srgbClr val="C00000"/>
                </a:solidFill>
                <a:latin typeface="Georgia"/>
                <a:cs typeface="Georgia"/>
              </a:rPr>
              <a:t>игры,</a:t>
            </a:r>
            <a:r>
              <a:rPr sz="2638" spc="16" dirty="0">
                <a:solidFill>
                  <a:srgbClr val="C00000"/>
                </a:solidFill>
                <a:latin typeface="Georgia"/>
                <a:cs typeface="Georgia"/>
              </a:rPr>
              <a:t> </a:t>
            </a:r>
            <a:r>
              <a:rPr sz="2638" dirty="0" err="1">
                <a:solidFill>
                  <a:srgbClr val="C00000"/>
                </a:solidFill>
                <a:latin typeface="Georgia"/>
                <a:cs typeface="Georgia"/>
              </a:rPr>
              <a:t>практикумы</a:t>
            </a:r>
            <a:r>
              <a:rPr lang="ru-RU" sz="2638" spc="-66" dirty="0">
                <a:solidFill>
                  <a:srgbClr val="C00000"/>
                </a:solidFill>
                <a:latin typeface="Georgia"/>
                <a:cs typeface="Georgia"/>
              </a:rPr>
              <a:t>, </a:t>
            </a:r>
            <a:r>
              <a:rPr sz="2638" spc="-8" dirty="0" err="1">
                <a:solidFill>
                  <a:srgbClr val="C00000"/>
                </a:solidFill>
                <a:latin typeface="Georgia"/>
                <a:cs typeface="Georgia"/>
              </a:rPr>
              <a:t>мастер-классы</a:t>
            </a:r>
            <a:r>
              <a:rPr sz="2638" spc="-25" dirty="0">
                <a:solidFill>
                  <a:srgbClr val="C00000"/>
                </a:solidFill>
                <a:latin typeface="Georgia"/>
                <a:cs typeface="Georgia"/>
              </a:rPr>
              <a:t> </a:t>
            </a:r>
            <a:r>
              <a:rPr sz="2638" dirty="0">
                <a:solidFill>
                  <a:srgbClr val="C00000"/>
                </a:solidFill>
                <a:latin typeface="Georgia"/>
                <a:cs typeface="Georgia"/>
              </a:rPr>
              <a:t>по</a:t>
            </a:r>
            <a:r>
              <a:rPr sz="2638" spc="8" dirty="0">
                <a:solidFill>
                  <a:srgbClr val="C00000"/>
                </a:solidFill>
                <a:latin typeface="Georgia"/>
                <a:cs typeface="Georgia"/>
              </a:rPr>
              <a:t> </a:t>
            </a:r>
            <a:r>
              <a:rPr sz="2638" dirty="0">
                <a:solidFill>
                  <a:srgbClr val="C00000"/>
                </a:solidFill>
                <a:latin typeface="Georgia"/>
                <a:cs typeface="Georgia"/>
              </a:rPr>
              <a:t>темам</a:t>
            </a:r>
            <a:r>
              <a:rPr sz="2638" dirty="0">
                <a:solidFill>
                  <a:srgbClr val="001F5F"/>
                </a:solidFill>
                <a:latin typeface="Georgia"/>
                <a:cs typeface="Georgia"/>
              </a:rPr>
              <a:t>:</a:t>
            </a:r>
            <a:endParaRPr sz="2638" dirty="0">
              <a:latin typeface="Georgia"/>
              <a:cs typeface="Georgia"/>
            </a:endParaRPr>
          </a:p>
          <a:p>
            <a:pPr marL="221988" indent="-201046">
              <a:buChar char="-"/>
              <a:tabLst>
                <a:tab pos="221988" algn="l"/>
              </a:tabLst>
            </a:pPr>
            <a:r>
              <a:rPr sz="2638" dirty="0">
                <a:solidFill>
                  <a:srgbClr val="001F5F"/>
                </a:solidFill>
                <a:latin typeface="Georgia"/>
                <a:cs typeface="Georgia"/>
              </a:rPr>
              <a:t>Рабочая</a:t>
            </a:r>
            <a:r>
              <a:rPr sz="2638" spc="-58" dirty="0">
                <a:solidFill>
                  <a:srgbClr val="001F5F"/>
                </a:solidFill>
                <a:latin typeface="Georgia"/>
                <a:cs typeface="Georgia"/>
              </a:rPr>
              <a:t> </a:t>
            </a:r>
            <a:r>
              <a:rPr sz="2638" spc="-8" dirty="0">
                <a:solidFill>
                  <a:srgbClr val="001F5F"/>
                </a:solidFill>
                <a:latin typeface="Georgia"/>
                <a:cs typeface="Georgia"/>
              </a:rPr>
              <a:t>программа по</a:t>
            </a:r>
            <a:r>
              <a:rPr sz="2638" spc="-25" dirty="0">
                <a:solidFill>
                  <a:srgbClr val="001F5F"/>
                </a:solidFill>
                <a:latin typeface="Georgia"/>
                <a:cs typeface="Georgia"/>
              </a:rPr>
              <a:t> </a:t>
            </a:r>
            <a:r>
              <a:rPr sz="2638" dirty="0">
                <a:solidFill>
                  <a:srgbClr val="001F5F"/>
                </a:solidFill>
                <a:latin typeface="Georgia"/>
                <a:cs typeface="Georgia"/>
              </a:rPr>
              <a:t>финансовой</a:t>
            </a:r>
            <a:r>
              <a:rPr sz="2638" spc="-99" dirty="0">
                <a:solidFill>
                  <a:srgbClr val="001F5F"/>
                </a:solidFill>
                <a:latin typeface="Georgia"/>
                <a:cs typeface="Georgia"/>
              </a:rPr>
              <a:t> </a:t>
            </a:r>
            <a:r>
              <a:rPr sz="2638" dirty="0">
                <a:solidFill>
                  <a:srgbClr val="001F5F"/>
                </a:solidFill>
                <a:latin typeface="Georgia"/>
                <a:cs typeface="Georgia"/>
              </a:rPr>
              <a:t>грамотности.</a:t>
            </a:r>
            <a:endParaRPr sz="2638" dirty="0">
              <a:latin typeface="Georgia"/>
              <a:cs typeface="Georgia"/>
            </a:endParaRPr>
          </a:p>
          <a:p>
            <a:pPr marL="221988" indent="-201046">
              <a:buChar char="-"/>
              <a:tabLst>
                <a:tab pos="221988" algn="l"/>
              </a:tabLst>
            </a:pPr>
            <a:r>
              <a:rPr sz="2638" spc="8" dirty="0">
                <a:solidFill>
                  <a:srgbClr val="001F5F"/>
                </a:solidFill>
                <a:latin typeface="Georgia"/>
                <a:cs typeface="Georgia"/>
              </a:rPr>
              <a:t>Активные</a:t>
            </a:r>
            <a:r>
              <a:rPr sz="2638" spc="-115" dirty="0">
                <a:solidFill>
                  <a:srgbClr val="001F5F"/>
                </a:solidFill>
                <a:latin typeface="Georgia"/>
                <a:cs typeface="Georgia"/>
              </a:rPr>
              <a:t> </a:t>
            </a:r>
            <a:r>
              <a:rPr sz="2638" spc="-8" dirty="0">
                <a:solidFill>
                  <a:srgbClr val="001F5F"/>
                </a:solidFill>
                <a:latin typeface="Georgia"/>
                <a:cs typeface="Georgia"/>
              </a:rPr>
              <a:t>формы</a:t>
            </a:r>
            <a:r>
              <a:rPr sz="2638" spc="-41" dirty="0">
                <a:solidFill>
                  <a:srgbClr val="001F5F"/>
                </a:solidFill>
                <a:latin typeface="Georgia"/>
                <a:cs typeface="Georgia"/>
              </a:rPr>
              <a:t> </a:t>
            </a:r>
            <a:r>
              <a:rPr sz="2638" dirty="0">
                <a:solidFill>
                  <a:srgbClr val="001F5F"/>
                </a:solidFill>
                <a:latin typeface="Georgia"/>
                <a:cs typeface="Georgia"/>
              </a:rPr>
              <a:t>реализации</a:t>
            </a:r>
            <a:r>
              <a:rPr sz="2638" spc="-58" dirty="0">
                <a:solidFill>
                  <a:srgbClr val="001F5F"/>
                </a:solidFill>
                <a:latin typeface="Georgia"/>
                <a:cs typeface="Georgia"/>
              </a:rPr>
              <a:t> </a:t>
            </a:r>
            <a:r>
              <a:rPr sz="2638" spc="-8" dirty="0">
                <a:solidFill>
                  <a:srgbClr val="001F5F"/>
                </a:solidFill>
                <a:latin typeface="Georgia"/>
                <a:cs typeface="Georgia"/>
              </a:rPr>
              <a:t>курса</a:t>
            </a:r>
            <a:r>
              <a:rPr sz="2638" dirty="0">
                <a:solidFill>
                  <a:srgbClr val="001F5F"/>
                </a:solidFill>
                <a:latin typeface="Georgia"/>
                <a:cs typeface="Georgia"/>
              </a:rPr>
              <a:t> «Финансовая</a:t>
            </a:r>
            <a:r>
              <a:rPr sz="2638" spc="-124" dirty="0">
                <a:solidFill>
                  <a:srgbClr val="001F5F"/>
                </a:solidFill>
                <a:latin typeface="Georgia"/>
                <a:cs typeface="Georgia"/>
              </a:rPr>
              <a:t> </a:t>
            </a:r>
            <a:r>
              <a:rPr sz="2638" dirty="0">
                <a:solidFill>
                  <a:srgbClr val="001F5F"/>
                </a:solidFill>
                <a:latin typeface="Georgia"/>
                <a:cs typeface="Georgia"/>
              </a:rPr>
              <a:t>грамотность».</a:t>
            </a:r>
            <a:endParaRPr sz="2638" dirty="0">
              <a:latin typeface="Georgia"/>
              <a:cs typeface="Georgia"/>
            </a:endParaRPr>
          </a:p>
          <a:p>
            <a:pPr marL="221988" indent="-201046">
              <a:spcBef>
                <a:spcPts val="8"/>
              </a:spcBef>
              <a:buChar char="-"/>
              <a:tabLst>
                <a:tab pos="221988" algn="l"/>
              </a:tabLst>
            </a:pPr>
            <a:r>
              <a:rPr sz="2638" spc="-8" dirty="0">
                <a:solidFill>
                  <a:srgbClr val="001F5F"/>
                </a:solidFill>
                <a:latin typeface="Georgia"/>
                <a:cs typeface="Georgia"/>
              </a:rPr>
              <a:t>Учебно-методическое</a:t>
            </a:r>
            <a:r>
              <a:rPr sz="2638" spc="610" dirty="0">
                <a:solidFill>
                  <a:srgbClr val="001F5F"/>
                </a:solidFill>
                <a:latin typeface="Georgia"/>
                <a:cs typeface="Georgia"/>
              </a:rPr>
              <a:t> </a:t>
            </a:r>
            <a:r>
              <a:rPr sz="2638" spc="-8" dirty="0">
                <a:solidFill>
                  <a:srgbClr val="001F5F"/>
                </a:solidFill>
                <a:latin typeface="Georgia"/>
                <a:cs typeface="Georgia"/>
              </a:rPr>
              <a:t>обеспечение</a:t>
            </a:r>
            <a:r>
              <a:rPr sz="2638" spc="25" dirty="0">
                <a:solidFill>
                  <a:srgbClr val="001F5F"/>
                </a:solidFill>
                <a:latin typeface="Georgia"/>
                <a:cs typeface="Georgia"/>
              </a:rPr>
              <a:t> </a:t>
            </a:r>
            <a:r>
              <a:rPr sz="2638" dirty="0">
                <a:solidFill>
                  <a:srgbClr val="001F5F"/>
                </a:solidFill>
                <a:latin typeface="Georgia"/>
                <a:cs typeface="Georgia"/>
              </a:rPr>
              <a:t>направления</a:t>
            </a:r>
            <a:r>
              <a:rPr sz="2638" spc="-66" dirty="0">
                <a:solidFill>
                  <a:srgbClr val="001F5F"/>
                </a:solidFill>
                <a:latin typeface="Georgia"/>
                <a:cs typeface="Georgia"/>
              </a:rPr>
              <a:t> </a:t>
            </a:r>
            <a:r>
              <a:rPr sz="2638" dirty="0">
                <a:solidFill>
                  <a:srgbClr val="001F5F"/>
                </a:solidFill>
                <a:latin typeface="Georgia"/>
                <a:cs typeface="Georgia"/>
              </a:rPr>
              <a:t>«Финансовая</a:t>
            </a:r>
            <a:r>
              <a:rPr sz="2638" spc="-115" dirty="0">
                <a:solidFill>
                  <a:srgbClr val="001F5F"/>
                </a:solidFill>
                <a:latin typeface="Georgia"/>
                <a:cs typeface="Georgia"/>
              </a:rPr>
              <a:t> </a:t>
            </a:r>
            <a:r>
              <a:rPr sz="2638" dirty="0">
                <a:solidFill>
                  <a:srgbClr val="001F5F"/>
                </a:solidFill>
                <a:latin typeface="Georgia"/>
                <a:cs typeface="Georgia"/>
              </a:rPr>
              <a:t>грамотность».</a:t>
            </a:r>
            <a:endParaRPr sz="2638" dirty="0">
              <a:latin typeface="Georgia"/>
              <a:cs typeface="Georgia"/>
            </a:endParaRPr>
          </a:p>
          <a:p>
            <a:pPr marL="20942"/>
            <a:r>
              <a:rPr sz="2638" dirty="0">
                <a:solidFill>
                  <a:srgbClr val="001F5F"/>
                </a:solidFill>
                <a:latin typeface="Georgia"/>
                <a:cs typeface="Georgia"/>
              </a:rPr>
              <a:t>-Опыт</a:t>
            </a:r>
            <a:r>
              <a:rPr sz="2638" spc="-49" dirty="0">
                <a:solidFill>
                  <a:srgbClr val="001F5F"/>
                </a:solidFill>
                <a:latin typeface="Georgia"/>
                <a:cs typeface="Georgia"/>
              </a:rPr>
              <a:t> </a:t>
            </a:r>
            <a:r>
              <a:rPr sz="2638" dirty="0">
                <a:solidFill>
                  <a:srgbClr val="001F5F"/>
                </a:solidFill>
                <a:latin typeface="Georgia"/>
                <a:cs typeface="Georgia"/>
              </a:rPr>
              <a:t>реализации</a:t>
            </a:r>
            <a:r>
              <a:rPr sz="2638" spc="-66" dirty="0">
                <a:solidFill>
                  <a:srgbClr val="001F5F"/>
                </a:solidFill>
                <a:latin typeface="Georgia"/>
                <a:cs typeface="Georgia"/>
              </a:rPr>
              <a:t> </a:t>
            </a:r>
            <a:r>
              <a:rPr sz="2638" spc="-8" dirty="0">
                <a:solidFill>
                  <a:srgbClr val="001F5F"/>
                </a:solidFill>
                <a:latin typeface="Georgia"/>
                <a:cs typeface="Georgia"/>
              </a:rPr>
              <a:t>социально</a:t>
            </a:r>
            <a:r>
              <a:rPr sz="2638" spc="-25" dirty="0">
                <a:solidFill>
                  <a:srgbClr val="001F5F"/>
                </a:solidFill>
                <a:latin typeface="Georgia"/>
                <a:cs typeface="Georgia"/>
              </a:rPr>
              <a:t> </a:t>
            </a:r>
            <a:r>
              <a:rPr sz="2638" dirty="0">
                <a:solidFill>
                  <a:srgbClr val="001F5F"/>
                </a:solidFill>
                <a:latin typeface="Georgia"/>
                <a:cs typeface="Georgia"/>
              </a:rPr>
              <a:t>значимых</a:t>
            </a:r>
            <a:r>
              <a:rPr sz="2638" spc="-16" dirty="0">
                <a:solidFill>
                  <a:srgbClr val="001F5F"/>
                </a:solidFill>
                <a:latin typeface="Georgia"/>
                <a:cs typeface="Georgia"/>
              </a:rPr>
              <a:t> </a:t>
            </a:r>
            <a:r>
              <a:rPr sz="2638" spc="-8" dirty="0">
                <a:solidFill>
                  <a:srgbClr val="001F5F"/>
                </a:solidFill>
                <a:latin typeface="Georgia"/>
                <a:cs typeface="Georgia"/>
              </a:rPr>
              <a:t>проектов</a:t>
            </a:r>
            <a:r>
              <a:rPr sz="2638" spc="-25" dirty="0">
                <a:solidFill>
                  <a:srgbClr val="001F5F"/>
                </a:solidFill>
                <a:latin typeface="Georgia"/>
                <a:cs typeface="Georgia"/>
              </a:rPr>
              <a:t> </a:t>
            </a:r>
            <a:r>
              <a:rPr sz="2638" spc="-8" dirty="0">
                <a:solidFill>
                  <a:srgbClr val="001F5F"/>
                </a:solidFill>
                <a:latin typeface="Georgia"/>
                <a:cs typeface="Georgia"/>
              </a:rPr>
              <a:t>по</a:t>
            </a:r>
            <a:r>
              <a:rPr sz="2638" dirty="0">
                <a:solidFill>
                  <a:srgbClr val="001F5F"/>
                </a:solidFill>
                <a:latin typeface="Georgia"/>
                <a:cs typeface="Georgia"/>
              </a:rPr>
              <a:t> финансовой</a:t>
            </a:r>
            <a:r>
              <a:rPr sz="2638" spc="-66" dirty="0">
                <a:solidFill>
                  <a:srgbClr val="001F5F"/>
                </a:solidFill>
                <a:latin typeface="Georgia"/>
                <a:cs typeface="Georgia"/>
              </a:rPr>
              <a:t> </a:t>
            </a:r>
            <a:r>
              <a:rPr sz="2638" dirty="0">
                <a:solidFill>
                  <a:srgbClr val="001F5F"/>
                </a:solidFill>
                <a:latin typeface="Georgia"/>
                <a:cs typeface="Georgia"/>
              </a:rPr>
              <a:t>грамотности.</a:t>
            </a:r>
            <a:endParaRPr sz="2638" dirty="0">
              <a:latin typeface="Georgia"/>
              <a:cs typeface="Georgia"/>
            </a:endParaRPr>
          </a:p>
          <a:p>
            <a:pPr marL="20942"/>
            <a:r>
              <a:rPr sz="2638" dirty="0">
                <a:solidFill>
                  <a:srgbClr val="001F5F"/>
                </a:solidFill>
                <a:latin typeface="Georgia"/>
                <a:cs typeface="Georgia"/>
              </a:rPr>
              <a:t>-Презентация</a:t>
            </a:r>
            <a:r>
              <a:rPr sz="2638" spc="-107" dirty="0">
                <a:solidFill>
                  <a:srgbClr val="001F5F"/>
                </a:solidFill>
                <a:latin typeface="Georgia"/>
                <a:cs typeface="Georgia"/>
              </a:rPr>
              <a:t> </a:t>
            </a:r>
            <a:r>
              <a:rPr sz="2638" spc="-8" dirty="0">
                <a:solidFill>
                  <a:srgbClr val="001F5F"/>
                </a:solidFill>
                <a:latin typeface="Georgia"/>
                <a:cs typeface="Georgia"/>
              </a:rPr>
              <a:t>проекта</a:t>
            </a:r>
            <a:r>
              <a:rPr sz="2638" spc="16" dirty="0">
                <a:solidFill>
                  <a:srgbClr val="001F5F"/>
                </a:solidFill>
                <a:latin typeface="Georgia"/>
                <a:cs typeface="Georgia"/>
              </a:rPr>
              <a:t> </a:t>
            </a:r>
            <a:r>
              <a:rPr sz="2638" dirty="0">
                <a:solidFill>
                  <a:srgbClr val="001F5F"/>
                </a:solidFill>
                <a:latin typeface="Georgia"/>
                <a:cs typeface="Georgia"/>
              </a:rPr>
              <a:t>«Ориентация</a:t>
            </a:r>
            <a:r>
              <a:rPr sz="2638" spc="-91" dirty="0">
                <a:solidFill>
                  <a:srgbClr val="001F5F"/>
                </a:solidFill>
                <a:latin typeface="Georgia"/>
                <a:cs typeface="Georgia"/>
              </a:rPr>
              <a:t> </a:t>
            </a:r>
            <a:r>
              <a:rPr sz="2638" dirty="0">
                <a:solidFill>
                  <a:srgbClr val="001F5F"/>
                </a:solidFill>
                <a:latin typeface="Georgia"/>
                <a:cs typeface="Georgia"/>
              </a:rPr>
              <a:t>на</a:t>
            </a:r>
            <a:r>
              <a:rPr sz="2638" spc="-33" dirty="0">
                <a:solidFill>
                  <a:srgbClr val="001F5F"/>
                </a:solidFill>
                <a:latin typeface="Georgia"/>
                <a:cs typeface="Georgia"/>
              </a:rPr>
              <a:t> </a:t>
            </a:r>
            <a:r>
              <a:rPr sz="2638" dirty="0">
                <a:solidFill>
                  <a:srgbClr val="001F5F"/>
                </a:solidFill>
                <a:latin typeface="Georgia"/>
                <a:cs typeface="Georgia"/>
              </a:rPr>
              <a:t>клиента</a:t>
            </a:r>
            <a:r>
              <a:rPr sz="2638" spc="-25" dirty="0">
                <a:solidFill>
                  <a:srgbClr val="001F5F"/>
                </a:solidFill>
                <a:latin typeface="Georgia"/>
                <a:cs typeface="Georgia"/>
              </a:rPr>
              <a:t> </a:t>
            </a:r>
            <a:r>
              <a:rPr sz="2638" spc="8" dirty="0">
                <a:solidFill>
                  <a:srgbClr val="001F5F"/>
                </a:solidFill>
                <a:latin typeface="Georgia"/>
                <a:cs typeface="Georgia"/>
              </a:rPr>
              <a:t>–</a:t>
            </a:r>
            <a:r>
              <a:rPr sz="2638" spc="-41" dirty="0">
                <a:solidFill>
                  <a:srgbClr val="001F5F"/>
                </a:solidFill>
                <a:latin typeface="Georgia"/>
                <a:cs typeface="Georgia"/>
              </a:rPr>
              <a:t> </a:t>
            </a:r>
            <a:r>
              <a:rPr sz="2638" dirty="0">
                <a:solidFill>
                  <a:srgbClr val="001F5F"/>
                </a:solidFill>
                <a:latin typeface="Georgia"/>
                <a:cs typeface="Georgia"/>
              </a:rPr>
              <a:t>ключевой</a:t>
            </a:r>
            <a:r>
              <a:rPr sz="2638" spc="-41" dirty="0">
                <a:solidFill>
                  <a:srgbClr val="001F5F"/>
                </a:solidFill>
                <a:latin typeface="Georgia"/>
                <a:cs typeface="Georgia"/>
              </a:rPr>
              <a:t> </a:t>
            </a:r>
            <a:r>
              <a:rPr sz="2638" dirty="0">
                <a:solidFill>
                  <a:srgbClr val="001F5F"/>
                </a:solidFill>
                <a:latin typeface="Georgia"/>
                <a:cs typeface="Georgia"/>
              </a:rPr>
              <a:t>фактор</a:t>
            </a:r>
            <a:r>
              <a:rPr sz="2638" spc="-49" dirty="0">
                <a:solidFill>
                  <a:srgbClr val="001F5F"/>
                </a:solidFill>
                <a:latin typeface="Georgia"/>
                <a:cs typeface="Georgia"/>
              </a:rPr>
              <a:t> </a:t>
            </a:r>
            <a:r>
              <a:rPr sz="2638" spc="-8" dirty="0">
                <a:solidFill>
                  <a:srgbClr val="001F5F"/>
                </a:solidFill>
                <a:latin typeface="Georgia"/>
                <a:cs typeface="Georgia"/>
              </a:rPr>
              <a:t>успеха</a:t>
            </a:r>
            <a:r>
              <a:rPr sz="2638" spc="16" dirty="0">
                <a:solidFill>
                  <a:srgbClr val="001F5F"/>
                </a:solidFill>
                <a:latin typeface="Georgia"/>
                <a:cs typeface="Georgia"/>
              </a:rPr>
              <a:t> </a:t>
            </a:r>
            <a:r>
              <a:rPr sz="2638" dirty="0">
                <a:solidFill>
                  <a:srgbClr val="001F5F"/>
                </a:solidFill>
                <a:latin typeface="Georgia"/>
                <a:cs typeface="Georgia"/>
              </a:rPr>
              <a:t>банка».</a:t>
            </a:r>
            <a:endParaRPr sz="2638" dirty="0">
              <a:latin typeface="Georgia"/>
              <a:cs typeface="Georgia"/>
            </a:endParaRPr>
          </a:p>
          <a:p>
            <a:pPr marL="221988" indent="-201046">
              <a:buChar char="-"/>
              <a:tabLst>
                <a:tab pos="221988" algn="l"/>
              </a:tabLst>
            </a:pPr>
            <a:r>
              <a:rPr sz="2638" spc="-8" dirty="0">
                <a:solidFill>
                  <a:srgbClr val="001F5F"/>
                </a:solidFill>
                <a:latin typeface="Georgia"/>
                <a:cs typeface="Georgia"/>
              </a:rPr>
              <a:t>Профессиональные</a:t>
            </a:r>
            <a:r>
              <a:rPr sz="2638" spc="-49" dirty="0">
                <a:solidFill>
                  <a:srgbClr val="001F5F"/>
                </a:solidFill>
                <a:latin typeface="Georgia"/>
                <a:cs typeface="Georgia"/>
              </a:rPr>
              <a:t> </a:t>
            </a:r>
            <a:r>
              <a:rPr sz="2638" spc="-8" dirty="0">
                <a:solidFill>
                  <a:srgbClr val="001F5F"/>
                </a:solidFill>
                <a:latin typeface="Georgia"/>
                <a:cs typeface="Georgia"/>
              </a:rPr>
              <a:t>конкурсы</a:t>
            </a:r>
            <a:r>
              <a:rPr sz="2638" spc="25" dirty="0">
                <a:solidFill>
                  <a:srgbClr val="001F5F"/>
                </a:solidFill>
                <a:latin typeface="Georgia"/>
                <a:cs typeface="Georgia"/>
              </a:rPr>
              <a:t> </a:t>
            </a:r>
            <a:r>
              <a:rPr sz="2638" dirty="0">
                <a:solidFill>
                  <a:srgbClr val="001F5F"/>
                </a:solidFill>
                <a:latin typeface="Georgia"/>
                <a:cs typeface="Georgia"/>
              </a:rPr>
              <a:t>авторских</a:t>
            </a:r>
            <a:r>
              <a:rPr sz="2638" spc="-25" dirty="0">
                <a:solidFill>
                  <a:srgbClr val="001F5F"/>
                </a:solidFill>
                <a:latin typeface="Georgia"/>
                <a:cs typeface="Georgia"/>
              </a:rPr>
              <a:t> </a:t>
            </a:r>
            <a:r>
              <a:rPr sz="2638" spc="-8" dirty="0">
                <a:solidFill>
                  <a:srgbClr val="001F5F"/>
                </a:solidFill>
                <a:latin typeface="Georgia"/>
                <a:cs typeface="Georgia"/>
              </a:rPr>
              <a:t>программ,</a:t>
            </a:r>
            <a:r>
              <a:rPr sz="2638" spc="8" dirty="0">
                <a:solidFill>
                  <a:srgbClr val="001F5F"/>
                </a:solidFill>
                <a:latin typeface="Georgia"/>
                <a:cs typeface="Georgia"/>
              </a:rPr>
              <a:t> </a:t>
            </a:r>
            <a:r>
              <a:rPr sz="2638" spc="-8" dirty="0">
                <a:solidFill>
                  <a:srgbClr val="001F5F"/>
                </a:solidFill>
                <a:latin typeface="Georgia"/>
                <a:cs typeface="Georgia"/>
              </a:rPr>
              <a:t>методических</a:t>
            </a:r>
            <a:r>
              <a:rPr sz="2638" spc="16" dirty="0">
                <a:solidFill>
                  <a:srgbClr val="001F5F"/>
                </a:solidFill>
                <a:latin typeface="Georgia"/>
                <a:cs typeface="Georgia"/>
              </a:rPr>
              <a:t> </a:t>
            </a:r>
            <a:r>
              <a:rPr sz="2638" dirty="0">
                <a:solidFill>
                  <a:srgbClr val="001F5F"/>
                </a:solidFill>
                <a:latin typeface="Georgia"/>
                <a:cs typeface="Georgia"/>
              </a:rPr>
              <a:t>материалов</a:t>
            </a:r>
            <a:r>
              <a:rPr sz="2638" spc="-107" dirty="0">
                <a:solidFill>
                  <a:srgbClr val="001F5F"/>
                </a:solidFill>
                <a:latin typeface="Georgia"/>
                <a:cs typeface="Georgia"/>
              </a:rPr>
              <a:t> </a:t>
            </a:r>
            <a:r>
              <a:rPr sz="2638" dirty="0">
                <a:solidFill>
                  <a:srgbClr val="001F5F"/>
                </a:solidFill>
                <a:latin typeface="Georgia"/>
                <a:cs typeface="Georgia"/>
              </a:rPr>
              <a:t>по</a:t>
            </a:r>
            <a:r>
              <a:rPr sz="2638" spc="49" dirty="0">
                <a:solidFill>
                  <a:srgbClr val="001F5F"/>
                </a:solidFill>
                <a:latin typeface="Georgia"/>
                <a:cs typeface="Georgia"/>
              </a:rPr>
              <a:t> </a:t>
            </a:r>
            <a:r>
              <a:rPr sz="2638" dirty="0">
                <a:solidFill>
                  <a:srgbClr val="001F5F"/>
                </a:solidFill>
                <a:latin typeface="Georgia"/>
                <a:cs typeface="Georgia"/>
              </a:rPr>
              <a:t>финансовой</a:t>
            </a:r>
            <a:r>
              <a:rPr sz="2638" spc="-74" dirty="0">
                <a:solidFill>
                  <a:srgbClr val="001F5F"/>
                </a:solidFill>
                <a:latin typeface="Georgia"/>
                <a:cs typeface="Georgia"/>
              </a:rPr>
              <a:t> </a:t>
            </a:r>
            <a:r>
              <a:rPr sz="2638" dirty="0" err="1">
                <a:solidFill>
                  <a:srgbClr val="001F5F"/>
                </a:solidFill>
                <a:latin typeface="Georgia"/>
                <a:cs typeface="Georgia"/>
              </a:rPr>
              <a:t>грамотности</a:t>
            </a:r>
            <a:r>
              <a:rPr sz="2638" dirty="0">
                <a:solidFill>
                  <a:srgbClr val="001F5F"/>
                </a:solidFill>
                <a:latin typeface="Georgia"/>
                <a:cs typeface="Georgia"/>
              </a:rPr>
              <a:t>.</a:t>
            </a:r>
            <a:endParaRPr lang="ru-RU" sz="2638" dirty="0">
              <a:solidFill>
                <a:srgbClr val="001F5F"/>
              </a:solidFill>
              <a:latin typeface="Georgia"/>
              <a:cs typeface="Georgia"/>
            </a:endParaRPr>
          </a:p>
          <a:p>
            <a:pPr marL="221988" indent="-201046">
              <a:buChar char="-"/>
              <a:tabLst>
                <a:tab pos="221988" algn="l"/>
              </a:tabLst>
            </a:pPr>
            <a:r>
              <a:rPr lang="ru-RU" sz="2638" dirty="0">
                <a:solidFill>
                  <a:srgbClr val="001F5F"/>
                </a:solidFill>
                <a:latin typeface="Georgia"/>
                <a:cs typeface="Georgia"/>
              </a:rPr>
              <a:t>Онлайн совещание и встречи с работниками банка</a:t>
            </a:r>
            <a:endParaRPr sz="2638" dirty="0">
              <a:latin typeface="Georgia"/>
              <a:cs typeface="Georgia"/>
            </a:endParaRPr>
          </a:p>
        </p:txBody>
      </p:sp>
      <p:pic>
        <p:nvPicPr>
          <p:cNvPr id="117" name="object 117"/>
          <p:cNvPicPr/>
          <p:nvPr/>
        </p:nvPicPr>
        <p:blipFill>
          <a:blip r:embed="rId96" cstate="print"/>
          <a:stretch>
            <a:fillRect/>
          </a:stretch>
        </p:blipFill>
        <p:spPr>
          <a:xfrm>
            <a:off x="17051837" y="3282914"/>
            <a:ext cx="2355949" cy="1766961"/>
          </a:xfrm>
          <a:prstGeom prst="rect">
            <a:avLst/>
          </a:prstGeom>
        </p:spPr>
      </p:pic>
      <p:grpSp>
        <p:nvGrpSpPr>
          <p:cNvPr id="118" name="object 118"/>
          <p:cNvGrpSpPr/>
          <p:nvPr/>
        </p:nvGrpSpPr>
        <p:grpSpPr>
          <a:xfrm>
            <a:off x="633489" y="317140"/>
            <a:ext cx="19245487" cy="10992336"/>
            <a:chOff x="384175" y="192087"/>
            <a:chExt cx="11671300" cy="6666230"/>
          </a:xfrm>
        </p:grpSpPr>
        <p:pic>
          <p:nvPicPr>
            <p:cNvPr id="119" name="object 119"/>
            <p:cNvPicPr/>
            <p:nvPr/>
          </p:nvPicPr>
          <p:blipFill>
            <a:blip r:embed="rId97" cstate="print"/>
            <a:stretch>
              <a:fillRect/>
            </a:stretch>
          </p:blipFill>
          <p:spPr>
            <a:xfrm>
              <a:off x="10826484" y="6647686"/>
              <a:ext cx="1228366" cy="210313"/>
            </a:xfrm>
            <a:prstGeom prst="rect">
              <a:avLst/>
            </a:prstGeom>
          </p:spPr>
        </p:pic>
        <p:pic>
          <p:nvPicPr>
            <p:cNvPr id="120" name="object 120"/>
            <p:cNvPicPr/>
            <p:nvPr/>
          </p:nvPicPr>
          <p:blipFill>
            <a:blip r:embed="rId98" cstate="print"/>
            <a:stretch>
              <a:fillRect/>
            </a:stretch>
          </p:blipFill>
          <p:spPr>
            <a:xfrm>
              <a:off x="10836909" y="5619127"/>
              <a:ext cx="1207643" cy="1032395"/>
            </a:xfrm>
            <a:prstGeom prst="rect">
              <a:avLst/>
            </a:prstGeom>
          </p:spPr>
        </p:pic>
        <p:pic>
          <p:nvPicPr>
            <p:cNvPr id="121" name="object 121"/>
            <p:cNvPicPr/>
            <p:nvPr/>
          </p:nvPicPr>
          <p:blipFill>
            <a:blip r:embed="rId99" cstate="print"/>
            <a:stretch>
              <a:fillRect/>
            </a:stretch>
          </p:blipFill>
          <p:spPr>
            <a:xfrm>
              <a:off x="9636125" y="4852987"/>
              <a:ext cx="1322324" cy="930275"/>
            </a:xfrm>
            <a:prstGeom prst="rect">
              <a:avLst/>
            </a:prstGeom>
          </p:spPr>
        </p:pic>
        <p:pic>
          <p:nvPicPr>
            <p:cNvPr id="122" name="object 122"/>
            <p:cNvPicPr/>
            <p:nvPr/>
          </p:nvPicPr>
          <p:blipFill>
            <a:blip r:embed="rId100" cstate="print"/>
            <a:stretch>
              <a:fillRect/>
            </a:stretch>
          </p:blipFill>
          <p:spPr>
            <a:xfrm>
              <a:off x="384175" y="2787650"/>
              <a:ext cx="1193800" cy="1193800"/>
            </a:xfrm>
            <a:prstGeom prst="rect">
              <a:avLst/>
            </a:prstGeom>
          </p:spPr>
        </p:pic>
        <p:pic>
          <p:nvPicPr>
            <p:cNvPr id="123" name="object 123"/>
            <p:cNvPicPr/>
            <p:nvPr/>
          </p:nvPicPr>
          <p:blipFill>
            <a:blip r:embed="rId101" cstate="print"/>
            <a:stretch>
              <a:fillRect/>
            </a:stretch>
          </p:blipFill>
          <p:spPr>
            <a:xfrm>
              <a:off x="1859025" y="192087"/>
              <a:ext cx="1311275" cy="1055687"/>
            </a:xfrm>
            <a:prstGeom prst="rect">
              <a:avLst/>
            </a:prstGeom>
          </p:spPr>
        </p:pic>
        <p:pic>
          <p:nvPicPr>
            <p:cNvPr id="124" name="object 124"/>
            <p:cNvPicPr/>
            <p:nvPr/>
          </p:nvPicPr>
          <p:blipFill>
            <a:blip r:embed="rId102" cstate="print"/>
            <a:stretch>
              <a:fillRect/>
            </a:stretch>
          </p:blipFill>
          <p:spPr>
            <a:xfrm>
              <a:off x="9136126" y="260413"/>
              <a:ext cx="1009650" cy="814387"/>
            </a:xfrm>
            <a:prstGeom prst="rect">
              <a:avLst/>
            </a:prstGeom>
          </p:spPr>
        </p:pic>
      </p:grpSp>
      <p:pic>
        <p:nvPicPr>
          <p:cNvPr id="126" name="Рисунок 125">
            <a:extLst>
              <a:ext uri="{FF2B5EF4-FFF2-40B4-BE49-F238E27FC236}">
                <a16:creationId xmlns:a16="http://schemas.microsoft.com/office/drawing/2014/main" xmlns="" id="{6E467544-E2F2-48BF-AFC8-08BC060D4ED0}"/>
              </a:ext>
            </a:extLst>
          </p:cNvPr>
          <p:cNvPicPr>
            <a:picLocks noChangeAspect="1"/>
          </p:cNvPicPr>
          <p:nvPr/>
        </p:nvPicPr>
        <p:blipFill>
          <a:blip r:embed="rId103"/>
          <a:stretch>
            <a:fillRect/>
          </a:stretch>
        </p:blipFill>
        <p:spPr>
          <a:xfrm>
            <a:off x="622234" y="368263"/>
            <a:ext cx="1774705" cy="172558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Финансовая грамотность на уроках обществознания</a:t>
            </a:r>
            <a:endParaRPr lang="ru-RU" dirty="0"/>
          </a:p>
        </p:txBody>
      </p:sp>
      <p:sp>
        <p:nvSpPr>
          <p:cNvPr id="3" name="Текст 2"/>
          <p:cNvSpPr>
            <a:spLocks noGrp="1"/>
          </p:cNvSpPr>
          <p:nvPr>
            <p:ph type="body" idx="1"/>
          </p:nvPr>
        </p:nvSpPr>
        <p:spPr/>
        <p:txBody>
          <a:bodyPr/>
          <a:lstStyle/>
          <a:p>
            <a:pPr>
              <a:buFont typeface="Arial" pitchFamily="34" charset="0"/>
              <a:buChar char="•"/>
            </a:pPr>
            <a:r>
              <a:rPr lang="ru-RU" dirty="0" smtClean="0"/>
              <a:t> 6 класс- тема  </a:t>
            </a:r>
            <a:r>
              <a:rPr lang="ru-RU" dirty="0" smtClean="0"/>
              <a:t>«Семейное хозяйство» в  рамках,   которой  характеризуется совместный труд членов семьи, сравнивается домашнее хозяйство городского и сельского жителя. </a:t>
            </a:r>
            <a:endParaRPr lang="ru-RU" dirty="0" smtClean="0"/>
          </a:p>
          <a:p>
            <a:pPr>
              <a:buFont typeface="Arial" pitchFamily="34" charset="0"/>
              <a:buChar char="•"/>
            </a:pPr>
            <a:r>
              <a:rPr lang="ru-RU" dirty="0" smtClean="0"/>
              <a:t> </a:t>
            </a:r>
            <a:r>
              <a:rPr lang="ru-RU" dirty="0" smtClean="0"/>
              <a:t>6 класс- тема  </a:t>
            </a:r>
            <a:r>
              <a:rPr lang="ru-RU" dirty="0" smtClean="0"/>
              <a:t>«Труд-основа жизни»,  где объясняется  значение трудовой деятельности для личности и общества. </a:t>
            </a:r>
          </a:p>
          <a:p>
            <a:pPr>
              <a:buFont typeface="Arial" pitchFamily="34" charset="0"/>
              <a:buChar char="•"/>
            </a:pPr>
            <a:r>
              <a:rPr lang="ru-RU" dirty="0" smtClean="0"/>
              <a:t>7 класс -  глава «Человек </a:t>
            </a:r>
            <a:r>
              <a:rPr lang="ru-RU" dirty="0" smtClean="0"/>
              <a:t>в экономических отношениях» — даётся представление о таких проявлениях экономической жизни общества, как производство, обмен, потребление. </a:t>
            </a:r>
            <a:endParaRPr lang="ru-RU" dirty="0" smtClean="0"/>
          </a:p>
          <a:p>
            <a:pPr>
              <a:buFont typeface="Arial" pitchFamily="34" charset="0"/>
              <a:buChar char="•"/>
            </a:pPr>
            <a:r>
              <a:rPr lang="ru-RU" dirty="0" smtClean="0"/>
              <a:t> </a:t>
            </a:r>
            <a:r>
              <a:rPr lang="ru-RU" dirty="0" smtClean="0"/>
              <a:t>8 класс-  </a:t>
            </a:r>
            <a:r>
              <a:rPr lang="ru-RU" dirty="0" smtClean="0"/>
              <a:t>тема «Экономика» углубляет знания учащихся об основных экономических проявлениях (производство, обмен, потребление) через раскрытие ключевых экономических понятий. </a:t>
            </a:r>
            <a:endParaRPr lang="ru-RU" dirty="0" smtClean="0"/>
          </a:p>
          <a:p>
            <a:pPr>
              <a:buFont typeface="Arial" pitchFamily="34" charset="0"/>
              <a:buChar char="•"/>
            </a:pPr>
            <a:r>
              <a:rPr lang="ru-RU" dirty="0" smtClean="0"/>
              <a:t> </a:t>
            </a:r>
            <a:r>
              <a:rPr lang="ru-RU" dirty="0" smtClean="0"/>
              <a:t>9 класс- </a:t>
            </a:r>
            <a:r>
              <a:rPr lang="ru-RU" dirty="0" smtClean="0"/>
              <a:t>тема «Экономика», как самостоятельная не изучается. Рассматривается только   через тему «Право». </a:t>
            </a:r>
          </a:p>
          <a:p>
            <a:pPr>
              <a:buFont typeface="Arial" pitchFamily="34" charset="0"/>
              <a:buChar char="•"/>
            </a:pPr>
            <a:r>
              <a:rPr lang="ru-RU" dirty="0" smtClean="0"/>
              <a:t>10 класс - тема </a:t>
            </a:r>
            <a:r>
              <a:rPr lang="ru-RU" dirty="0" smtClean="0"/>
              <a:t>«Экономика</a:t>
            </a:r>
            <a:r>
              <a:rPr lang="ru-RU" dirty="0" smtClean="0"/>
              <a:t>». Практический материал (решение задач).  </a:t>
            </a: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Финансовая грамотность на уроках математики</a:t>
            </a:r>
            <a:endParaRPr lang="ru-RU" dirty="0"/>
          </a:p>
        </p:txBody>
      </p:sp>
      <p:sp>
        <p:nvSpPr>
          <p:cNvPr id="3" name="Текст 2"/>
          <p:cNvSpPr>
            <a:spLocks noGrp="1"/>
          </p:cNvSpPr>
          <p:nvPr>
            <p:ph type="body" idx="1"/>
          </p:nvPr>
        </p:nvSpPr>
        <p:spPr>
          <a:xfrm>
            <a:off x="407920" y="2797155"/>
            <a:ext cx="17141352" cy="7986863"/>
          </a:xfrm>
        </p:spPr>
        <p:txBody>
          <a:bodyPr/>
          <a:lstStyle/>
          <a:p>
            <a:r>
              <a:rPr lang="ru-RU" b="1" dirty="0" smtClean="0"/>
              <a:t>Комплекс  практико-ориентированных заданий по модулю «Основы финансовой грамотности» используемых на уроках математики, кружках и предметных курсах по математике</a:t>
            </a:r>
            <a:r>
              <a:rPr lang="ru-RU" b="1" u="sng" dirty="0" smtClean="0"/>
              <a:t>:</a:t>
            </a:r>
            <a:endParaRPr lang="ru-RU" dirty="0" smtClean="0"/>
          </a:p>
          <a:p>
            <a:endParaRPr lang="ru-RU" dirty="0" smtClean="0"/>
          </a:p>
          <a:p>
            <a:r>
              <a:rPr lang="ru-RU" dirty="0" smtClean="0"/>
              <a:t>1)  По тарифному плану «Просто как день» компания сотовой связи каждый вечер снимает со счёта абонента 18 руб. Если на счету осталось меньше 18 руб., то на следующее утро номер блокируют до пополнения счёта. Сегодня утром у Лизы на счету было 800 руб. Сколько дней (включая сегодняшний) она сможет пользоваться телефоном, не пополняя счёт?</a:t>
            </a:r>
            <a:r>
              <a:rPr lang="ru-RU" i="1" dirty="0" smtClean="0"/>
              <a:t> (Ответ: 11).</a:t>
            </a:r>
            <a:endParaRPr lang="ru-RU" dirty="0" smtClean="0"/>
          </a:p>
          <a:p>
            <a:r>
              <a:rPr lang="ru-RU" dirty="0" smtClean="0"/>
              <a:t>2) Летом килограмм клубники стоит 80 рублей. Маша купила 1 кг 200 г клубники. Сколько рублей сдачи она получит с 500 рублей?</a:t>
            </a:r>
            <a:r>
              <a:rPr lang="ru-RU" i="1" dirty="0" smtClean="0"/>
              <a:t> (Ответ: 404).</a:t>
            </a:r>
            <a:endParaRPr lang="ru-RU" dirty="0" smtClean="0"/>
          </a:p>
          <a:p>
            <a:r>
              <a:rPr lang="ru-RU" dirty="0" smtClean="0"/>
              <a:t>3) Шоколадка стоит 35 рублей. В воскресенье в супермаркете действует специальное предложение: заплатив за две шоколадки, покупатель получает три (одну в подарок). Сколько шоколадок можно получить на 200 рублей в воскресенье? </a:t>
            </a:r>
            <a:r>
              <a:rPr lang="ru-RU" i="1" dirty="0" smtClean="0"/>
              <a:t>(Ответ: 7).</a:t>
            </a:r>
            <a:endParaRPr lang="ru-RU" dirty="0" smtClean="0"/>
          </a:p>
          <a:p>
            <a:endParaRPr lang="ru-RU" dirty="0"/>
          </a:p>
        </p:txBody>
      </p:sp>
      <p:pic>
        <p:nvPicPr>
          <p:cNvPr id="4" name="Рисунок 3">
            <a:extLst>
              <a:ext uri="{FF2B5EF4-FFF2-40B4-BE49-F238E27FC236}">
                <a16:creationId xmlns:a16="http://schemas.microsoft.com/office/drawing/2014/main" xmlns="" id="{6E467544-E2F2-48BF-AFC8-08BC060D4ED0}"/>
              </a:ext>
            </a:extLst>
          </p:cNvPr>
          <p:cNvPicPr>
            <a:picLocks noChangeAspect="1"/>
          </p:cNvPicPr>
          <p:nvPr/>
        </p:nvPicPr>
        <p:blipFill>
          <a:blip r:embed="rId2"/>
          <a:stretch>
            <a:fillRect/>
          </a:stretch>
        </p:blipFill>
        <p:spPr>
          <a:xfrm>
            <a:off x="17481602" y="3368659"/>
            <a:ext cx="2193870" cy="213314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Финансовая грамотность на уроках математики</a:t>
            </a:r>
            <a:endParaRPr lang="ru-RU" dirty="0"/>
          </a:p>
        </p:txBody>
      </p:sp>
      <p:sp>
        <p:nvSpPr>
          <p:cNvPr id="3" name="Текст 2"/>
          <p:cNvSpPr>
            <a:spLocks noGrp="1"/>
          </p:cNvSpPr>
          <p:nvPr>
            <p:ph type="body" idx="1"/>
          </p:nvPr>
        </p:nvSpPr>
        <p:spPr>
          <a:xfrm>
            <a:off x="0" y="2439965"/>
            <a:ext cx="17549272" cy="8344053"/>
          </a:xfrm>
        </p:spPr>
        <p:txBody>
          <a:bodyPr/>
          <a:lstStyle/>
          <a:p>
            <a:endParaRPr lang="ru-RU" dirty="0"/>
          </a:p>
        </p:txBody>
      </p:sp>
      <p:pic>
        <p:nvPicPr>
          <p:cNvPr id="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93672" y="3868725"/>
            <a:ext cx="8503467" cy="5429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980480" y="6369055"/>
            <a:ext cx="8482239" cy="43401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480546" y="2511403"/>
            <a:ext cx="7821527" cy="34710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Рисунок 6">
            <a:extLst>
              <a:ext uri="{FF2B5EF4-FFF2-40B4-BE49-F238E27FC236}">
                <a16:creationId xmlns:a16="http://schemas.microsoft.com/office/drawing/2014/main" xmlns="" id="{6E467544-E2F2-48BF-AFC8-08BC060D4ED0}"/>
              </a:ext>
            </a:extLst>
          </p:cNvPr>
          <p:cNvPicPr>
            <a:picLocks noChangeAspect="1"/>
          </p:cNvPicPr>
          <p:nvPr/>
        </p:nvPicPr>
        <p:blipFill>
          <a:blip r:embed="rId5"/>
          <a:stretch>
            <a:fillRect/>
          </a:stretch>
        </p:blipFill>
        <p:spPr>
          <a:xfrm>
            <a:off x="17624478" y="3440097"/>
            <a:ext cx="2193870" cy="213314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25995</TotalTime>
  <Words>808</Words>
  <Application>Microsoft Office PowerPoint</Application>
  <PresentationFormat>Произвольный</PresentationFormat>
  <Paragraphs>117</Paragraphs>
  <Slides>21</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21</vt:i4>
      </vt:variant>
    </vt:vector>
  </HeadingPairs>
  <TitlesOfParts>
    <vt:vector size="23" baseType="lpstr">
      <vt:lpstr>Office Theme</vt:lpstr>
      <vt:lpstr>Acrobat Document</vt:lpstr>
      <vt:lpstr> Реализация финансовой грамотности в школе как одной из ключевых компетенций учащихся</vt:lpstr>
      <vt:lpstr>Финансовая грамотность</vt:lpstr>
      <vt:lpstr>Ключевая компетенция</vt:lpstr>
      <vt:lpstr>Финансовая грамотность</vt:lpstr>
      <vt:lpstr>Финансовая грамотность</vt:lpstr>
      <vt:lpstr>Слайд 6</vt:lpstr>
      <vt:lpstr>Финансовая грамотность на уроках обществознания</vt:lpstr>
      <vt:lpstr>Финансовая грамотность на уроках математики</vt:lpstr>
      <vt:lpstr>Финансовая грамотность на уроках математики</vt:lpstr>
      <vt:lpstr>                                                                                                                                                                                           Финансовая грамотность на уроках английского языка:</vt:lpstr>
      <vt:lpstr>Финансовая грамотность </vt:lpstr>
      <vt:lpstr>                                                                                                                                                                                 Внеурочная деятельность.                                                                                                                                                                                « Знатоки финансовой грамотности»</vt:lpstr>
      <vt:lpstr>Финансовая грамотность</vt:lpstr>
      <vt:lpstr>Финансовая грамотность</vt:lpstr>
      <vt:lpstr>Финансовая грамотность</vt:lpstr>
      <vt:lpstr>Финансовая грамотность</vt:lpstr>
      <vt:lpstr>Финансовая грамотность</vt:lpstr>
      <vt:lpstr>«День открытых дверей». Отделение Тюмень Уральского ГУ Банка России.</vt:lpstr>
      <vt:lpstr>«День открытых дверей». Отделение Тюмень Уральского ГУ Банка России.</vt:lpstr>
      <vt:lpstr>Выводы</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АРФГ 7.06 результаты</dc:title>
  <dc:creator>User</dc:creator>
  <cp:lastModifiedBy>учитель</cp:lastModifiedBy>
  <cp:revision>222</cp:revision>
  <dcterms:created xsi:type="dcterms:W3CDTF">2020-06-07T10:50:36Z</dcterms:created>
  <dcterms:modified xsi:type="dcterms:W3CDTF">2022-03-15T07:14:53Z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2020-06-07T00:00:00Z</vt:filetime>
  </property>
  <property fmtid="{D5CDD505-2E9C-101B-9397-08002B2CF9AE}" pid="3" name="Creator">
    <vt:lpwstr>Adobe Illustrator CC 23.1 (Macintosh)</vt:lpwstr>
  </property>
  <property fmtid="{D5CDD505-2E9C-101B-9397-08002B2CF9AE}" pid="4" name="LastSaved">
    <vt:filetime>2020-06-07T00:00:00Z</vt:filetime>
  </property>
</Properties>
</file>