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82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81" r:id="rId22"/>
    <p:sldId id="280" r:id="rId23"/>
    <p:sldId id="279" r:id="rId24"/>
    <p:sldId id="276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>
                <a:latin typeface="+mj-lt"/>
              </a:rPr>
              <a:t>Знакомы ли вы с методом правополушарного рисования? Использовали ли вы его когда-нибудь?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Знакомы ли вы с методом правополушарного рисования? Использовали ли вы его когда-нибудь?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400" baseline="0"/>
                    </a:pPr>
                    <a:r>
                      <a:rPr lang="en-US" sz="2400" b="0" i="0" baseline="0" dirty="0"/>
                      <a:t>10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2098303732535469E-2"/>
                  <c:y val="-0.11458385211349441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600" dirty="0">
                <a:latin typeface="+mj-lt"/>
              </a:rPr>
              <a:t>Вам понравился мастер-класс по рисованию птенчика?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Вам понравился мастер-класс по рисованию птенчика?</c:v>
                </c:pt>
              </c:strCache>
            </c:strRef>
          </c:tx>
          <c:dLbls>
            <c:dLbl>
              <c:idx val="0"/>
              <c:layout>
                <c:manualLayout>
                  <c:x val="-2.2859520831968339E-2"/>
                  <c:y val="-0.2551851877569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374706704003447E-2"/>
                  <c:y val="9.1167584914807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8845398944276843"/>
          <c:y val="0.4994705449394512"/>
          <c:w val="0.10250143146487997"/>
          <c:h val="0.1702130950096454"/>
        </c:manualLayout>
      </c:layout>
      <c:overlay val="0"/>
      <c:spPr>
        <a:effectLst>
          <a:glow rad="419100">
            <a:schemeClr val="accent1">
              <a:alpha val="40000"/>
            </a:schemeClr>
          </a:glow>
        </a:effectLst>
      </c:spPr>
      <c:txPr>
        <a:bodyPr/>
        <a:lstStyle/>
        <a:p>
          <a:pPr>
            <a:defRPr sz="24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>
                <a:latin typeface="+mj-lt"/>
              </a:rPr>
              <a:t>С помощь мастер-класса по правополушарному рисованию «Птенчик» вы убедились, что рисовать красиво - легко?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 помощь мастер-класса по правополушарному рисованию «Птенчик» вы убедились, что рисовать красиво - легко?</c:v>
                </c:pt>
              </c:strCache>
            </c:strRef>
          </c:tx>
          <c:dLbls>
            <c:dLbl>
              <c:idx val="0"/>
              <c:layout>
                <c:manualLayout>
                  <c:x val="3.3595270041220489E-2"/>
                  <c:y val="-0.273339680010011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8032894255813932"/>
          <c:y val="0.56361617546964771"/>
          <c:w val="0.10308932910588282"/>
          <c:h val="0.13099661978809507"/>
        </c:manualLayout>
      </c:layout>
      <c:overlay val="0"/>
      <c:txPr>
        <a:bodyPr/>
        <a:lstStyle/>
        <a:p>
          <a:pPr>
            <a:defRPr sz="24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967-887E-49B1-975D-4625AE805B6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0ED6-9947-4EB8-BB7C-6D812EAF130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967-887E-49B1-975D-4625AE805B6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0ED6-9947-4EB8-BB7C-6D812EAF1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967-887E-49B1-975D-4625AE805B6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0ED6-9947-4EB8-BB7C-6D812EAF1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967-887E-49B1-975D-4625AE805B6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0ED6-9947-4EB8-BB7C-6D812EAF13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967-887E-49B1-975D-4625AE805B6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0ED6-9947-4EB8-BB7C-6D812EAF1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967-887E-49B1-975D-4625AE805B6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0ED6-9947-4EB8-BB7C-6D812EAF13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967-887E-49B1-975D-4625AE805B6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0ED6-9947-4EB8-BB7C-6D812EAF13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967-887E-49B1-975D-4625AE805B6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0ED6-9947-4EB8-BB7C-6D812EAF1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967-887E-49B1-975D-4625AE805B6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0ED6-9947-4EB8-BB7C-6D812EAF1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967-887E-49B1-975D-4625AE805B6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0ED6-9947-4EB8-BB7C-6D812EAF1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967-887E-49B1-975D-4625AE805B6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0ED6-9947-4EB8-BB7C-6D812EAF130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6E1967-887E-49B1-975D-4625AE805B6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4E0ED6-9947-4EB8-BB7C-6D812EAF13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9.xml"/><Relationship Id="rId7" Type="http://schemas.openxmlformats.org/officeDocument/2006/relationships/slide" Target="slide2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7776863" cy="619268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Исследовательская работа</a:t>
            </a: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Тема: «Правополушарное рисование»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Автор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работы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:</a:t>
            </a:r>
          </a:p>
          <a:p>
            <a:pPr algn="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Глухова Мария Павловна</a:t>
            </a:r>
          </a:p>
          <a:p>
            <a:r>
              <a:rPr lang="ru-RU" sz="2400" dirty="0"/>
              <a:t> </a:t>
            </a:r>
            <a:endParaRPr lang="ru-RU" sz="2400" dirty="0" smtClean="0"/>
          </a:p>
        </p:txBody>
      </p:sp>
      <p:pic>
        <p:nvPicPr>
          <p:cNvPr id="1026" name="Picture 2" descr="C:\Users\Краснорюга\Desktop\ПРОЕКТ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3168352" cy="358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9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4624"/>
            <a:ext cx="4499992" cy="6336704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На основании этой теории в 70-х годах ХХ века  преподаватель искусства Бэтти Эдвардс разработала метод рисования, который назвала методом правополушарного рисования, призванного на время подавить активность работы левого полушария и позволить человеку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расслабиться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[4]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2400" dirty="0">
              <a:latin typeface="+mj-lt"/>
            </a:endParaRPr>
          </a:p>
        </p:txBody>
      </p:sp>
      <p:pic>
        <p:nvPicPr>
          <p:cNvPr id="4" name="Picture 2" descr="C:\Users\Краснорюга\Desktop\ПРОЕКТ\Betty%2BEdwa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42935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52879" y="6586817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  <a:hlinkClick r:id="rId3" action="ppaction://hlinksldjump"/>
              </a:rPr>
              <a:t>Содержание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96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3528392"/>
          </a:xfrm>
        </p:spPr>
        <p:txBody>
          <a:bodyPr>
            <a:normAutofit fontScale="77500" lnSpcReduction="20000"/>
          </a:bodyPr>
          <a:lstStyle/>
          <a:p>
            <a:pPr marL="45720" lvl="0" indent="0" algn="ctr">
              <a:lnSpc>
                <a:spcPct val="160000"/>
              </a:lnSpc>
              <a:buNone/>
            </a:pPr>
            <a:r>
              <a:rPr lang="ru-RU" sz="4100" b="1" dirty="0">
                <a:latin typeface="+mj-lt"/>
              </a:rPr>
              <a:t>Что такое правополушарное рисование?</a:t>
            </a:r>
            <a:endParaRPr lang="ru-RU" sz="4100" dirty="0">
              <a:latin typeface="+mj-lt"/>
            </a:endParaRPr>
          </a:p>
          <a:p>
            <a:pPr marL="45720" indent="0" algn="ctr">
              <a:lnSpc>
                <a:spcPct val="160000"/>
              </a:lnSpc>
              <a:buNone/>
            </a:pP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Необычным правополушарным рисованием называют методику изобразительного искусства, при которой художник стимулирует работу правого полушария, искусственным образом подавляя при этом активность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левого</a:t>
            </a:r>
            <a:r>
              <a:rPr lang="en-US" sz="31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[1]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  <a:endParaRPr lang="ru-RU" sz="31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Рисунок 4" descr="C:\Users\Краснорюга\Desktop\ПРОЕКТ\11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5688632" cy="31354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152879" y="6586817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  <a:hlinkClick r:id="rId3" action="ppaction://hlinksldjump"/>
              </a:rPr>
              <a:t>Содержание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07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920" y="44624"/>
            <a:ext cx="5112568" cy="6192688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Бэтти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Эдвардс утверждает, что если на время «отключить» левую зону мозга и вовлечь в работу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правую,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то человек сможет увидеть реальность под непривычным углом и проявить свои творческие способности в полной мере. Кроме того, она твердо убеждена, что научиться рисовать, так же как, например, читать и писать, может любой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человек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 [1]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lang="ru-RU" sz="2800" dirty="0">
              <a:latin typeface="+mj-lt"/>
            </a:endParaRPr>
          </a:p>
        </p:txBody>
      </p:sp>
      <p:pic>
        <p:nvPicPr>
          <p:cNvPr id="5" name="Рисунок 4" descr="C:\Users\Краснорюга\Desktop\ПРОЕКТ\1111111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0" y="548680"/>
            <a:ext cx="3515621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152879" y="6586817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  <a:hlinkClick r:id="rId3" action="ppaction://hlinksldjump"/>
              </a:rPr>
              <a:t>Содержание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27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4624"/>
            <a:ext cx="9001000" cy="4392488"/>
          </a:xfrm>
        </p:spPr>
        <p:txBody>
          <a:bodyPr>
            <a:noAutofit/>
          </a:bodyPr>
          <a:lstStyle/>
          <a:p>
            <a:pPr marL="45720" lvl="0" indent="0" algn="ctr">
              <a:buNone/>
            </a:pP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Суть метода правополушарного 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рисования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левополушарном рисовании используется пошаговая инструкция. Вы четко знаете, как прийти к результату и что у вас в итоге получится.</a:t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При таком подходе сначала определяются пропорции, деление на геометрические фигуры, выстраивание оси симметрии, построение овалов.</a:t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В результате обычно получается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стройный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красивый 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объект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 [6]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гипсовая голо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8064896" cy="21486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152879" y="6586817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  <a:hlinkClick r:id="rId3" action="ppaction://hlinksldjump"/>
              </a:rPr>
              <a:t>Содержание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33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784976" cy="2736304"/>
          </a:xfrm>
        </p:spPr>
        <p:txBody>
          <a:bodyPr>
            <a:normAutofit lnSpcReduction="10000"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Правополушарное рисование подразумевает отсутствие четкой схемы.</a:t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Оно спонтанное, построенное на копировании, непосредственном восприятии натуры в целом.</a:t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lang="ru-RU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C:\Users\Краснорюга\Desktop\ПРОЕКТ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08920"/>
            <a:ext cx="4680520" cy="39865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2780928"/>
            <a:ext cx="4283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Можно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начать рисовать с любого места: смотреть на объект и копировать его, анализируя местоположение, схожесть. Рисование ведется от детали к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целому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 [5]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2879" y="6586817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  <a:hlinkClick r:id="rId3" action="ppaction://hlinksldjump"/>
              </a:rPr>
              <a:t>Содержание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81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4536504" cy="6480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Так чем же техника правополушарного рисования отличается от классической? </a:t>
            </a:r>
            <a:r>
              <a:rPr lang="ru-RU" sz="2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В ней больше внимания уделяется восприятию образов, а не технике рисования как таковой. Это быстрый интуитивный метод: быстро повторяя за тренером приемы, не успевая логически мыслить и анализировать, вы в итоге получаете удивительный для себя результат – настоящие произведения искусств на холсте и 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уверенность</a:t>
            </a:r>
            <a:endParaRPr lang="en-US" sz="2400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себе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[5]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2" descr="C:\Users\Краснорюга\Desktop\ПРОЕКТ\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24847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52879" y="6586817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  <a:hlinkClick r:id="rId3" action="ppaction://hlinksldjump"/>
              </a:rPr>
              <a:t>Содержание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04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516216" y="980728"/>
            <a:ext cx="2412268" cy="547260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Для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того, чтобы проверить выдвинутую мной гипотезу, я решила нарисовать картину  «Птенчик» методом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правополушар-ного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рисования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[3]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C:\Users\Краснорюга\Desktop\п\мастер-класс фото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7" y="908720"/>
            <a:ext cx="2046605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Краснорюга\Desktop\п\мастер-класс фото\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19"/>
            <a:ext cx="1944216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Краснорюга\Desktop\п\мастер-класс фото\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1"/>
            <a:ext cx="1944216" cy="269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Краснорюга\Desktop\п\мастер-класс фото\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" y="3861048"/>
            <a:ext cx="2046605" cy="280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Краснорюга\Desktop\п\мастер-класс фото\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22" y="3861048"/>
            <a:ext cx="1983105" cy="280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Краснорюга\Desktop\п\мастер-класс фото\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54201"/>
            <a:ext cx="1872208" cy="27298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93197" y="1"/>
            <a:ext cx="8555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Практическая часть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2879" y="6586817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  <a:hlinkClick r:id="rId8" action="ppaction://hlinksldjump"/>
              </a:rPr>
              <a:t>Содержание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11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92080" y="1052736"/>
            <a:ext cx="3528392" cy="44644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>
                <a:solidFill>
                  <a:srgbClr val="7030A0"/>
                </a:solidFill>
              </a:rPr>
              <a:t>Вот такая красивая и яркая картина у меня получилась!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Краснорюга\Desktop\п\мастер-класс фото\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3" y="404664"/>
            <a:ext cx="4536504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152879" y="6586817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  <a:hlinkClick r:id="rId3" action="ppaction://hlinksldjump"/>
              </a:rPr>
              <a:t>Содержание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29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568952" cy="165618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 решила проверить, а смогут ли другие дети нарисовать такую же красивую картину, как я. Для этого я провела для своих одноклассников мастер-класс по рисованию картины «Птенчик» на уроке изобразительного искусства. </a:t>
            </a:r>
          </a:p>
          <a:p>
            <a:endParaRPr lang="ru-RU" dirty="0"/>
          </a:p>
        </p:txBody>
      </p:sp>
      <p:pic>
        <p:nvPicPr>
          <p:cNvPr id="4" name="Рисунок 3" descr="C:\Users\Краснорюга\Desktop\ПРОЕКТ\мк в классе\IMG-0c5f7ae275a0c3b10df17f9f911d5de2-V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40" y="1826658"/>
            <a:ext cx="6336704" cy="23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Краснорюга\Desktop\ПРОЕКТ\мк в классе\IMG-0e1752284413476bd7f7f99faa73b42f-V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22" y="4293096"/>
            <a:ext cx="6178153" cy="22382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152879" y="6586817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  <a:hlinkClick r:id="rId4" action="ppaction://hlinksldjump"/>
              </a:rPr>
              <a:t>Содержание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23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12968" cy="394559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После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мастер-класса я провела анкетирование среди одноклассников, чтобы выяснить, были ли знакомы ли ребята с этим методом ранее и понравился ли им урок.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Было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опрошено 26 человек.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 descr="C:\Users\Краснорюга\Desktop\ПРОЕКТ\мк в классе\IMG-043e241f0b88c6e9db4c54be6c36c097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7245102" cy="40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52879" y="6586817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  <a:hlinkClick r:id="rId3" action="ppaction://hlinksldjump"/>
              </a:rPr>
              <a:t>Содержание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20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476672"/>
            <a:ext cx="4032448" cy="54726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Автор работы: Глухова Мария Павловна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 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Класс, школа: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4В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класс,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МОАУ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«СОШ №68»</a:t>
            </a:r>
          </a:p>
          <a:p>
            <a:pPr marL="45720" indent="0">
              <a:buNone/>
            </a:pPr>
            <a:endParaRPr lang="ru-RU" sz="32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Учитель: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Шарипова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Лилия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Роллановна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710489" cy="586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47745652"/>
              </p:ext>
            </p:extLst>
          </p:nvPr>
        </p:nvGraphicFramePr>
        <p:xfrm>
          <a:off x="395536" y="188640"/>
          <a:ext cx="835292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52879" y="6586817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  <a:hlinkClick r:id="rId3" action="ppaction://hlinksldjump"/>
              </a:rPr>
              <a:t>Содержание</a:t>
            </a:r>
            <a:endParaRPr lang="ru-RU" sz="1000" dirty="0">
              <a:latin typeface="+mj-lt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13"/>
          </p:nvPr>
        </p:nvSpPr>
        <p:spPr>
          <a:xfrm>
            <a:off x="251520" y="5805264"/>
            <a:ext cx="8712968" cy="102777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Вывод: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с методом правополушарного рисования были знакомы и использовали этот метод ранее меньше половины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ребят.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1462671"/>
              </p:ext>
            </p:extLst>
          </p:nvPr>
        </p:nvGraphicFramePr>
        <p:xfrm>
          <a:off x="467544" y="-35599"/>
          <a:ext cx="8424936" cy="548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52879" y="6586817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  <a:hlinkClick r:id="rId3" action="ppaction://hlinksldjump"/>
              </a:rPr>
              <a:t>Содержание</a:t>
            </a:r>
            <a:endParaRPr lang="ru-RU" sz="1000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648" y="5509598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 sz="2400" dirty="0">
                <a:latin typeface="+mj-lt"/>
              </a:rPr>
              <a:t>Ребята в нашем классе творческие – почти все любят и умеют красиво </a:t>
            </a:r>
            <a:r>
              <a:rPr lang="ru-RU" sz="2400" dirty="0" smtClean="0">
                <a:latin typeface="+mj-lt"/>
              </a:rPr>
              <a:t>рисовать, поэтому </a:t>
            </a:r>
            <a:r>
              <a:rPr lang="ru-RU" sz="2400" dirty="0">
                <a:latin typeface="+mj-lt"/>
              </a:rPr>
              <a:t>им понравился мой </a:t>
            </a:r>
            <a:r>
              <a:rPr lang="ru-RU" sz="2400" dirty="0" smtClean="0">
                <a:latin typeface="+mj-lt"/>
              </a:rPr>
              <a:t>мастер-класс.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97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01455720"/>
              </p:ext>
            </p:extLst>
          </p:nvPr>
        </p:nvGraphicFramePr>
        <p:xfrm>
          <a:off x="395536" y="260648"/>
          <a:ext cx="84249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52879" y="6586817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  <a:hlinkClick r:id="rId3" action="ppaction://hlinksldjump"/>
              </a:rPr>
              <a:t>Содержание</a:t>
            </a:r>
            <a:endParaRPr lang="ru-RU" sz="1000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531199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 sz="2400" dirty="0">
                <a:latin typeface="+mj-lt"/>
              </a:rPr>
              <a:t>Почти все мои одноклассники захотели нарисовать еще картины в технике правополушарного </a:t>
            </a:r>
            <a:r>
              <a:rPr lang="ru-RU" sz="2400" dirty="0" smtClean="0">
                <a:latin typeface="+mj-lt"/>
              </a:rPr>
              <a:t>рисования. </a:t>
            </a:r>
            <a:r>
              <a:rPr lang="ru-RU" sz="2400" dirty="0">
                <a:latin typeface="+mj-lt"/>
              </a:rPr>
              <a:t>Они убедились, что рисовать красиво – </a:t>
            </a:r>
            <a:r>
              <a:rPr lang="ru-RU" sz="2400" dirty="0" smtClean="0">
                <a:latin typeface="+mj-lt"/>
              </a:rPr>
              <a:t>легко.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77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280920" cy="61926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Заключение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Нарисовав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несколько картин в данной технике и проведя мастер-класс среди одноклассников я сделала вывод, что для правополушарного рисования не нужно иметь опыт рисования за плечами. Практически любой сможет нарисовать красивый рисунок. </a:t>
            </a:r>
          </a:p>
          <a:p>
            <a:pPr marL="45720" indent="0" algn="ctr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Метод правополушарного рисования поднимает настроение, помогает отвлечься от грустных мыслей, забот и переживаний. А главное – дает возможность поверить в свои силы!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52879" y="6586817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  <a:hlinkClick r:id="rId2" action="ppaction://hlinksldjump"/>
              </a:rPr>
              <a:t>Содержание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3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568952" cy="61206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4300" b="1" dirty="0">
                <a:solidFill>
                  <a:schemeClr val="tx1"/>
                </a:solidFill>
                <a:latin typeface="+mj-lt"/>
              </a:rPr>
              <a:t>Список </a:t>
            </a:r>
            <a:r>
              <a:rPr lang="ru-RU" sz="4300" b="1" dirty="0" smtClean="0">
                <a:solidFill>
                  <a:schemeClr val="tx1"/>
                </a:solidFill>
                <a:latin typeface="+mj-lt"/>
              </a:rPr>
              <a:t>литературы</a:t>
            </a:r>
            <a:endParaRPr lang="ru-RU" sz="4300" dirty="0">
              <a:solidFill>
                <a:schemeClr val="tx1"/>
              </a:solidFill>
              <a:latin typeface="+mj-lt"/>
            </a:endParaRPr>
          </a:p>
          <a:p>
            <a:pPr marL="45720" lv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1. Эдвардс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Б. Ты – художник!- Минск: Попурри, 2010. - 256 с.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2. Ольга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Шматова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. Самоучитель по рисованию гуашью. Экспресс-курс. –М: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Эксмо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2010. - 80 с.</a:t>
            </a:r>
            <a:endParaRPr lang="ru-RU" b="1" dirty="0">
              <a:solidFill>
                <a:schemeClr val="tx1"/>
              </a:solidFill>
              <a:latin typeface="+mj-lt"/>
            </a:endParaRPr>
          </a:p>
          <a:p>
            <a:pPr marL="45720" lv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3. Видео-канал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«Арт-клякса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» </a:t>
            </a:r>
            <a:r>
              <a:rPr lang="ru-RU" u="sng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https://www. youtube.com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/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45720" lv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4. «Правополушарное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рисование» </a:t>
            </a:r>
            <a:r>
              <a:rPr lang="ru-RU" u="sng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https://ru.wikipedia.org/wiki/</a:t>
            </a:r>
            <a:endParaRPr lang="ru-RU" u="sng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45720" lv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5. «В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чем фокус правополушарного рисования» </a:t>
            </a:r>
            <a:r>
              <a:rPr lang="ru-RU" u="sng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http://litsom-k-zhizny.ru/tworchestvo-uvlechenia/chto-takoe-pravopolusharnoe-risovanie.html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6.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«Правополушарное рисование – секреты, мифы, уроки» </a:t>
            </a:r>
            <a:r>
              <a:rPr lang="ru-RU" u="sng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https://des-life.ru/right-brain-drawing-secrets-myths-lessons/</a:t>
            </a:r>
            <a:endParaRPr lang="ru-RU" b="1" u="sng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152879" y="6586817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  <a:hlinkClick r:id="rId2" action="ppaction://hlinksldjump"/>
              </a:rPr>
              <a:t>Содержание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45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476672"/>
            <a:ext cx="4032448" cy="54726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Автор работы: Глухова Мария Павловна</a:t>
            </a:r>
          </a:p>
          <a:p>
            <a:pPr marL="45720" indent="0">
              <a:buNone/>
            </a:pPr>
            <a:r>
              <a:rPr lang="ru-RU" sz="3200" dirty="0">
                <a:latin typeface="+mj-lt"/>
              </a:rPr>
              <a:t> 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Класс, школа: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4В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класс,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МОАУ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«СОШ №68»</a:t>
            </a:r>
          </a:p>
          <a:p>
            <a:pPr marL="45720" indent="0">
              <a:buNone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Учитель: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Шарипова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Лилия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Роллановна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710489" cy="5869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52879" y="6586817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  <a:hlinkClick r:id="rId3" action="ppaction://hlinksldjump"/>
              </a:rPr>
              <a:t>Содержание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47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12968" cy="6336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b="1" dirty="0" smtClean="0">
                <a:latin typeface="+mj-lt"/>
              </a:rPr>
              <a:t>Содержание</a:t>
            </a:r>
          </a:p>
          <a:p>
            <a:pPr marL="45720" indent="0">
              <a:buNone/>
            </a:pPr>
            <a:endParaRPr lang="ru-RU" sz="1200" dirty="0" smtClean="0">
              <a:latin typeface="+mj-lt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en-US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hlinkClick r:id="rId2" action="ppaction://hlinksldjump"/>
              </a:rPr>
              <a:t>I.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hlinkClick r:id="rId2" action="ppaction://hlinksldjump"/>
              </a:rPr>
              <a:t>Введение.</a:t>
            </a:r>
            <a:endParaRPr lang="ru-RU" dirty="0" smtClean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en-US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hlinkClick r:id="rId3" action="ppaction://hlinksldjump"/>
              </a:rPr>
              <a:t>II.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hlinkClick r:id="rId3" action="ppaction://hlinksldjump"/>
              </a:rPr>
              <a:t>Основная часть.</a:t>
            </a:r>
            <a:endParaRPr lang="ru-RU" dirty="0" smtClean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+mj-lt"/>
                <a:hlinkClick r:id="rId3" action="ppaction://hlinksldjump"/>
              </a:rPr>
              <a:t>1.История возникновения метода правополушарного рисования.</a:t>
            </a:r>
            <a:endParaRPr lang="ru-RU" dirty="0" smtClean="0">
              <a:ln>
                <a:solidFill>
                  <a:schemeClr val="tx1"/>
                </a:solidFill>
              </a:ln>
              <a:latin typeface="+mj-lt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+mj-lt"/>
                <a:hlinkClick r:id="rId4" action="ppaction://hlinksldjump"/>
              </a:rPr>
              <a:t>2. Что такое правополушарное рисование?</a:t>
            </a:r>
            <a:endParaRPr lang="ru-RU" dirty="0" smtClean="0">
              <a:ln>
                <a:solidFill>
                  <a:schemeClr val="tx1"/>
                </a:solidFill>
              </a:ln>
              <a:latin typeface="+mj-lt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+mj-lt"/>
                <a:hlinkClick r:id="rId5" action="ppaction://hlinksldjump"/>
              </a:rPr>
              <a:t>3. Суть метода правополушарного рисования.</a:t>
            </a:r>
            <a:endParaRPr lang="ru-RU" dirty="0" smtClean="0">
              <a:ln>
                <a:solidFill>
                  <a:schemeClr val="tx1"/>
                </a:solidFill>
              </a:ln>
              <a:latin typeface="+mj-lt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en-US" dirty="0" smtClean="0">
                <a:ln>
                  <a:solidFill>
                    <a:schemeClr val="tx1"/>
                  </a:solidFill>
                </a:ln>
                <a:latin typeface="+mj-lt"/>
                <a:hlinkClick r:id="rId6" action="ppaction://hlinksldjump"/>
              </a:rPr>
              <a:t>III. 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+mj-lt"/>
                <a:hlinkClick r:id="rId6" action="ppaction://hlinksldjump"/>
              </a:rPr>
              <a:t>Практическая часть.</a:t>
            </a:r>
            <a:endParaRPr lang="ru-RU" dirty="0" smtClean="0">
              <a:ln>
                <a:solidFill>
                  <a:schemeClr val="tx1"/>
                </a:solidFill>
              </a:ln>
              <a:latin typeface="+mj-lt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en-US" dirty="0" smtClean="0">
                <a:ln>
                  <a:solidFill>
                    <a:schemeClr val="tx1"/>
                  </a:solidFill>
                </a:ln>
                <a:latin typeface="+mj-lt"/>
                <a:hlinkClick r:id="rId7" action="ppaction://hlinksldjump"/>
              </a:rPr>
              <a:t>IV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+mj-lt"/>
                <a:hlinkClick r:id="rId7" action="ppaction://hlinksldjump"/>
              </a:rPr>
              <a:t>. Заключение.</a:t>
            </a:r>
            <a:endParaRPr lang="ru-RU" dirty="0" smtClean="0">
              <a:ln>
                <a:solidFill>
                  <a:schemeClr val="tx1"/>
                </a:solidFill>
              </a:ln>
              <a:latin typeface="+mj-lt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en-US" dirty="0" smtClean="0">
                <a:ln>
                  <a:solidFill>
                    <a:schemeClr val="tx1"/>
                  </a:solidFill>
                </a:ln>
                <a:latin typeface="+mj-lt"/>
                <a:hlinkClick r:id="rId8" action="ppaction://hlinksldjump"/>
              </a:rPr>
              <a:t>V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+mj-lt"/>
                <a:hlinkClick r:id="rId8" action="ppaction://hlinksldjump"/>
              </a:rPr>
              <a:t>. Список литературы</a:t>
            </a:r>
            <a:endParaRPr lang="ru-RU" dirty="0">
              <a:ln>
                <a:solidFill>
                  <a:schemeClr val="tx1"/>
                </a:solidFill>
              </a:ln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59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12968" cy="6624736"/>
          </a:xfrm>
        </p:spPr>
        <p:txBody>
          <a:bodyPr>
            <a:normAutofit fontScale="85000" lnSpcReduction="10000"/>
          </a:bodyPr>
          <a:lstStyle/>
          <a:p>
            <a:pPr marL="45720" indent="0" algn="ctr">
              <a:lnSpc>
                <a:spcPct val="160000"/>
              </a:lnSpc>
              <a:buNone/>
            </a:pP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Введение</a:t>
            </a:r>
          </a:p>
          <a:p>
            <a:pPr marL="45720" indent="0" algn="ctr">
              <a:lnSpc>
                <a:spcPct val="160000"/>
              </a:lnSpc>
              <a:buNone/>
            </a:pP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</a:rPr>
              <a:t>Однажды </a:t>
            </a:r>
            <a:r>
              <a:rPr lang="ru-RU" sz="3100" dirty="0">
                <a:solidFill>
                  <a:schemeClr val="bg2">
                    <a:lumMod val="10000"/>
                  </a:schemeClr>
                </a:solidFill>
              </a:rPr>
              <a:t>я нашла в интернете мастер-класс по рисованию гуашью в технике правополушарного рисования. Мне стало интересно. Вместе с мамой мы сели рисовать. К моему удивлению, у меня сразу получилась красивая картина, не хуже, чем у мамы. Я решила поподробнее узнать об этом методе рисования. Действительно ли любой человек, никогда не обучавшийся в художественной школе или кружке, сразу сможет нарисовать красивый рисунок? Я решила это проверить.</a:t>
            </a:r>
          </a:p>
          <a:p>
            <a:endParaRPr lang="ru-RU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8152879" y="6586817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  <a:hlinkClick r:id="rId2" action="ppaction://hlinksldjump"/>
              </a:rPr>
              <a:t>Содержание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10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24075" y="692696"/>
            <a:ext cx="4464496" cy="5688632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ru-RU" sz="3700" b="1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sz="3700" b="1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lang="ru-RU" sz="3700" b="1" dirty="0" smtClean="0">
              <a:solidFill>
                <a:schemeClr val="tx2">
                  <a:lumMod val="1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70000"/>
              </a:lnSpc>
              <a:buNone/>
            </a:pPr>
            <a:r>
              <a:rPr lang="ru-RU" sz="46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Ознакомиться </a:t>
            </a:r>
            <a:r>
              <a:rPr lang="ru-RU" sz="4600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с методом правополушарного </a:t>
            </a:r>
            <a:r>
              <a:rPr lang="ru-RU" sz="46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рисования, нарисовать </a:t>
            </a:r>
            <a:r>
              <a:rPr lang="ru-RU" sz="4600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картину, используя этот </a:t>
            </a:r>
            <a:r>
              <a:rPr lang="ru-RU" sz="46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метод</a:t>
            </a:r>
            <a:endParaRPr lang="ru-RU" sz="4600" dirty="0">
              <a:latin typeface="+mj-lt"/>
            </a:endParaRPr>
          </a:p>
        </p:txBody>
      </p:sp>
      <p:pic>
        <p:nvPicPr>
          <p:cNvPr id="5" name="Рисунок 4" descr="C:\Users\Краснорюга\Desktop\ПРОЕКТ\п\мастер-класс фото\щх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8237"/>
            <a:ext cx="3960440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23528" y="260648"/>
            <a:ext cx="835292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4800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Цель исследования:</a:t>
            </a: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lang="ru-RU" sz="4000" b="1" dirty="0" smtClean="0">
              <a:solidFill>
                <a:schemeClr val="tx2">
                  <a:lumMod val="1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2879" y="6586817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  <a:hlinkClick r:id="rId3" action="ppaction://hlinksldjump"/>
              </a:rPr>
              <a:t>Содержание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97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ru-RU" sz="4400" b="1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Задачи</a:t>
            </a:r>
            <a:r>
              <a:rPr lang="ru-RU" sz="4400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Познакомиться с историей возникновения метода правополушарного рисования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Выяснить суть метода правополушарного рисования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Нарисовать картину в данной технике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Провести для одноклассников мастер-класс по правополушарному рисованию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Провести среди одноклассников опрос и проанализировать полученные данные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Опровергнуть или подтвердить выдвинутую гипотезу.</a:t>
            </a:r>
            <a:r>
              <a:rPr lang="ru-RU" sz="2400" b="1" dirty="0">
                <a:latin typeface="+mj-lt"/>
              </a:rPr>
              <a:t/>
            </a:r>
            <a:br>
              <a:rPr lang="ru-RU" sz="2400" b="1" dirty="0">
                <a:latin typeface="+mj-lt"/>
              </a:rPr>
            </a:br>
            <a:endParaRPr lang="ru-RU" sz="2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2879" y="6586817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  <a:hlinkClick r:id="rId2" action="ppaction://hlinksldjump"/>
              </a:rPr>
              <a:t>Содержание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41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188640"/>
            <a:ext cx="4427984" cy="648072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ru-RU" sz="4000" b="1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Гипотеза: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3400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предположим, с помощью техники правополушарного рисования любой человек, </a:t>
            </a:r>
            <a:br>
              <a:rPr lang="ru-RU" sz="3400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3400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не имеющий опыта, сможет нарисовать красивую картину.</a:t>
            </a:r>
            <a:endParaRPr lang="ru-RU" sz="3400" dirty="0">
              <a:latin typeface="+mj-lt"/>
            </a:endParaRPr>
          </a:p>
        </p:txBody>
      </p:sp>
      <p:pic>
        <p:nvPicPr>
          <p:cNvPr id="4" name="Picture 4" descr="C:\Users\Краснорюга\Desktop\ПРОЕКТ\11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3924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52879" y="6586817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  <a:hlinkClick r:id="rId3" action="ppaction://hlinksldjump"/>
              </a:rPr>
              <a:t>Содержание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12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3968" y="1196752"/>
            <a:ext cx="4680520" cy="5112568"/>
          </a:xfrm>
        </p:spPr>
        <p:txBody>
          <a:bodyPr>
            <a:normAutofit fontScale="92500" lnSpcReduction="2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работа со справочной литературой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;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- подбор материалов в сети «Интернет»;</a:t>
            </a:r>
            <a:br>
              <a:rPr lang="ru-RU" sz="3200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- проведение эксперимента (мастер-класс);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- анкетирование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200" dirty="0">
              <a:latin typeface="+mj-lt"/>
            </a:endParaRPr>
          </a:p>
        </p:txBody>
      </p:sp>
      <p:pic>
        <p:nvPicPr>
          <p:cNvPr id="4" name="Рисунок 3" descr="C:\Users\Краснорюга\Desktop\ПРОЕКТ\1111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960440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79512" y="188640"/>
            <a:ext cx="8856984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6600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Методы исследования:</a:t>
            </a:r>
            <a:r>
              <a:rPr lang="ru-RU" sz="5700" b="1" dirty="0" smtClean="0">
                <a:latin typeface="+mj-lt"/>
              </a:rPr>
              <a:t/>
            </a:r>
            <a:br>
              <a:rPr lang="ru-RU" sz="5700" b="1" dirty="0" smtClean="0">
                <a:latin typeface="+mj-lt"/>
              </a:rPr>
            </a:br>
            <a:endParaRPr lang="ru-RU" sz="57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2879" y="6586817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  <a:hlinkClick r:id="rId3" action="ppaction://hlinksldjump"/>
              </a:rPr>
              <a:t>Содержание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88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2160240"/>
          </a:xfrm>
        </p:spPr>
        <p:txBody>
          <a:bodyPr>
            <a:normAutofit lnSpcReduction="10000"/>
          </a:bodyPr>
          <a:lstStyle/>
          <a:p>
            <a:pPr marL="45720" lvl="0" indent="0" algn="ctr">
              <a:buNone/>
            </a:pPr>
            <a:r>
              <a:rPr lang="ru-RU" sz="3600" b="1" dirty="0">
                <a:latin typeface="+mj-lt"/>
              </a:rPr>
              <a:t>История возникновения метода правополушарного </a:t>
            </a:r>
            <a:r>
              <a:rPr lang="ru-RU" sz="3600" b="1" dirty="0" smtClean="0">
                <a:latin typeface="+mj-lt"/>
              </a:rPr>
              <a:t>рисования</a:t>
            </a:r>
            <a:endParaRPr lang="ru-RU" sz="3600" b="1" dirty="0">
              <a:latin typeface="+mj-lt"/>
            </a:endParaRPr>
          </a:p>
          <a:p>
            <a:pPr marL="45720" indent="0" algn="ctr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Существует теория, что полушария нашего мозга выполняют разные функции. Левое отвечает за математические вычисления, логику. Правое полушарие — образное,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творческое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[5]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C:\Users\Краснорюга\Desktop\ПРОЕКТ\hello_html_m1b3dc9f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6912768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152879" y="6586817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  <a:hlinkClick r:id="rId3" action="ppaction://hlinksldjump"/>
              </a:rPr>
              <a:t>Содержание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49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896</Words>
  <Application>Microsoft Office PowerPoint</Application>
  <PresentationFormat>Экран (4:3)</PresentationFormat>
  <Paragraphs>113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Georgia</vt:lpstr>
      <vt:lpstr>Times New Roman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Краснорюга</dc:creator>
  <cp:lastModifiedBy>Наташа</cp:lastModifiedBy>
  <cp:revision>39</cp:revision>
  <dcterms:created xsi:type="dcterms:W3CDTF">2021-01-09T14:05:51Z</dcterms:created>
  <dcterms:modified xsi:type="dcterms:W3CDTF">2021-01-13T06:27:04Z</dcterms:modified>
</cp:coreProperties>
</file>