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76" r:id="rId5"/>
    <p:sldId id="277" r:id="rId6"/>
    <p:sldId id="278" r:id="rId7"/>
    <p:sldId id="258" r:id="rId8"/>
    <p:sldId id="273" r:id="rId9"/>
    <p:sldId id="261" r:id="rId10"/>
    <p:sldId id="259" r:id="rId11"/>
    <p:sldId id="260" r:id="rId12"/>
    <p:sldId id="262" r:id="rId13"/>
    <p:sldId id="271" r:id="rId14"/>
    <p:sldId id="263" r:id="rId15"/>
    <p:sldId id="264" r:id="rId16"/>
    <p:sldId id="265" r:id="rId17"/>
    <p:sldId id="266" r:id="rId18"/>
    <p:sldId id="268" r:id="rId19"/>
    <p:sldId id="269" r:id="rId20"/>
    <p:sldId id="270" r:id="rId21"/>
    <p:sldId id="279" r:id="rId22"/>
    <p:sldId id="272" r:id="rId23"/>
    <p:sldId id="267" r:id="rId24"/>
    <p:sldId id="280" r:id="rId25"/>
    <p:sldId id="274"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95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pic>
        <p:nvPicPr>
          <p:cNvPr id="1027" name="Picture 3" descr="C:\Users\User\Desktop\зелёный\Рисунок2.png"/>
          <p:cNvPicPr>
            <a:picLocks noChangeAspect="1" noChangeArrowheads="1"/>
          </p:cNvPicPr>
          <p:nvPr/>
        </p:nvPicPr>
        <p:blipFill>
          <a:blip r:embed="rId3" cstate="print"/>
          <a:srcRect l="12954"/>
          <a:stretch>
            <a:fillRect/>
          </a:stretch>
        </p:blipFill>
        <p:spPr bwMode="auto">
          <a:xfrm>
            <a:off x="0" y="0"/>
            <a:ext cx="9144000" cy="6858000"/>
          </a:xfrm>
          <a:prstGeom prst="rect">
            <a:avLst/>
          </a:prstGeom>
          <a:noFill/>
        </p:spPr>
      </p:pic>
      <p:pic>
        <p:nvPicPr>
          <p:cNvPr id="1028" name="Picture 4" descr="C:\Users\User\Desktop\театральнве\театральные маски\с зелёным веером.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flipH="1">
            <a:off x="6810374" y="0"/>
            <a:ext cx="2333626" cy="2382962"/>
          </a:xfrm>
          <a:prstGeom prst="rect">
            <a:avLst/>
          </a:prstGeom>
          <a:noFill/>
        </p:spPr>
      </p:pic>
      <p:sp>
        <p:nvSpPr>
          <p:cNvPr id="2" name="Заголовок 1"/>
          <p:cNvSpPr>
            <a:spLocks noGrp="1"/>
          </p:cNvSpPr>
          <p:nvPr>
            <p:ph type="ctrTitle"/>
          </p:nvPr>
        </p:nvSpPr>
        <p:spPr>
          <a:xfrm>
            <a:off x="755576" y="2564904"/>
            <a:ext cx="7772400" cy="1470025"/>
          </a:xfrm>
          <a:solidFill>
            <a:srgbClr val="CCFFCC">
              <a:alpha val="52000"/>
            </a:srgbClr>
          </a:solidFill>
          <a:ln>
            <a:noFill/>
          </a:ln>
        </p:spPr>
        <p:txBody>
          <a:bodyPr>
            <a:normAutofit/>
          </a:bodyPr>
          <a:lstStyle>
            <a:lvl1pPr>
              <a:defRPr sz="6600" b="1">
                <a:solidFill>
                  <a:srgbClr val="000000"/>
                </a:solidFill>
                <a:effectLst>
                  <a:outerShdw blurRad="38100" dist="38100" dir="2700000" algn="tl">
                    <a:srgbClr val="000000">
                      <a:alpha val="43137"/>
                    </a:srgbClr>
                  </a:outerShdw>
                </a:effectLst>
                <a:latin typeface="Monotype Corsiva" pitchFamily="66"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475656" y="4293096"/>
            <a:ext cx="6400800" cy="1752600"/>
          </a:xfrm>
          <a:solidFill>
            <a:srgbClr val="CCFFCC">
              <a:alpha val="52000"/>
            </a:srgbClr>
          </a:solidFill>
          <a:ln>
            <a:noFill/>
          </a:ln>
        </p:spPr>
        <p:txBody>
          <a:bodyPr>
            <a:normAutofit/>
          </a:bodyPr>
          <a:lstStyle>
            <a:lvl1pPr marL="0" indent="0" algn="ctr">
              <a:buNone/>
              <a:defRPr sz="4000">
                <a:solidFill>
                  <a:schemeClr val="tx1"/>
                </a:solidFill>
                <a:latin typeface="Monotype Corsiva"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87C2762D-7EB8-434D-869F-347721D0BB35}" type="datetimeFigureOut">
              <a:rPr lang="ru-RU" smtClean="0"/>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D088F1-8040-4179-B830-88D262BD5901}"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2050" name="Picture 2" descr="C:\Users\User\Desktop\зелёный\3233118.png"/>
          <p:cNvPicPr>
            <a:picLocks noChangeAspect="1" noChangeArrowheads="1"/>
          </p:cNvPicPr>
          <p:nvPr/>
        </p:nvPicPr>
        <p:blipFill>
          <a:blip r:embed="rId2" cstate="print"/>
          <a:srcRect r="-80" b="-43"/>
          <a:stretch>
            <a:fillRect/>
          </a:stretch>
        </p:blipFill>
        <p:spPr bwMode="auto">
          <a:xfrm>
            <a:off x="0" y="0"/>
            <a:ext cx="2880853" cy="6858000"/>
          </a:xfrm>
          <a:prstGeom prst="rect">
            <a:avLst/>
          </a:prstGeom>
          <a:noFill/>
        </p:spPr>
      </p:pic>
      <p:sp>
        <p:nvSpPr>
          <p:cNvPr id="2" name="Заголовок 1"/>
          <p:cNvSpPr>
            <a:spLocks noGrp="1"/>
          </p:cNvSpPr>
          <p:nvPr>
            <p:ph type="title"/>
          </p:nvPr>
        </p:nvSpPr>
        <p:spPr>
          <a:xfrm>
            <a:off x="2699792" y="274637"/>
            <a:ext cx="4896544" cy="1225625"/>
          </a:xfrm>
          <a:solidFill>
            <a:srgbClr val="CCFFCC">
              <a:alpha val="55000"/>
            </a:srgbClr>
          </a:solidFill>
        </p:spPr>
        <p:txBody>
          <a:bodyPr>
            <a:normAutofit/>
          </a:bodyPr>
          <a:lstStyle>
            <a:lvl1pPr>
              <a:defRPr sz="4800"/>
            </a:lvl1p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853136"/>
          </a:xfrm>
          <a:solidFill>
            <a:srgbClr val="CCFFCC">
              <a:alpha val="55000"/>
            </a:srgbClr>
          </a:solidFill>
        </p:spPr>
        <p:txBody>
          <a:bodyPr/>
          <a:lstStyle>
            <a:lvl1pPr>
              <a:defRPr sz="3600"/>
            </a:lvl1pPr>
            <a:lvl2pPr>
              <a:defRPr sz="3200"/>
            </a:lvl2pPr>
            <a:lvl3pPr>
              <a:defRPr sz="2800"/>
            </a:lvl3pPr>
            <a:lvl4pPr>
              <a:defRPr sz="2400"/>
            </a:lvl4pPr>
            <a:lvl5pPr>
              <a:defRPr sz="24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7C2762D-7EB8-434D-869F-347721D0BB35}" type="datetimeFigureOut">
              <a:rPr lang="ru-RU" smtClean="0"/>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D088F1-8040-4179-B830-88D262BD5901}" type="slidenum">
              <a:rPr lang="ru-RU" smtClean="0"/>
              <a:t>‹#›</a:t>
            </a:fld>
            <a:endParaRPr lang="ru-RU"/>
          </a:p>
        </p:txBody>
      </p:sp>
      <p:pic>
        <p:nvPicPr>
          <p:cNvPr id="8" name="Picture 4" descr="C:\Users\User\Desktop\театральнве\театральные маски\с зелёным веером.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7548922" y="0"/>
            <a:ext cx="1595078" cy="162880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3074" name="Picture 2" descr="C:\Users\User\Desktop\зелёный\Рисунок2.png"/>
          <p:cNvPicPr>
            <a:picLocks noChangeAspect="1" noChangeArrowheads="1"/>
          </p:cNvPicPr>
          <p:nvPr/>
        </p:nvPicPr>
        <p:blipFill>
          <a:blip r:embed="rId2" cstate="print"/>
          <a:srcRect l="26370" t="6951"/>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2267744" y="2492896"/>
            <a:ext cx="6370985" cy="1362075"/>
          </a:xfrm>
        </p:spPr>
        <p:txBody>
          <a:bodyPr anchor="t"/>
          <a:lstStyle>
            <a:lvl1pPr algn="l">
              <a:defRPr sz="4000" b="1" cap="all"/>
            </a:lvl1pPr>
          </a:lstStyle>
          <a:p>
            <a:r>
              <a:rPr lang="ru-RU" smtClean="0"/>
              <a:t>Образец заголовка</a:t>
            </a:r>
            <a:endParaRPr lang="ru-RU" dirty="0"/>
          </a:p>
        </p:txBody>
      </p:sp>
      <p:sp>
        <p:nvSpPr>
          <p:cNvPr id="3" name="Текст 2"/>
          <p:cNvSpPr>
            <a:spLocks noGrp="1"/>
          </p:cNvSpPr>
          <p:nvPr>
            <p:ph type="body" idx="1"/>
          </p:nvPr>
        </p:nvSpPr>
        <p:spPr>
          <a:xfrm>
            <a:off x="2627784" y="4293096"/>
            <a:ext cx="5938937" cy="1500187"/>
          </a:xfrm>
        </p:spPr>
        <p:txBody>
          <a:bodyPr anchor="b">
            <a:normAutofit/>
          </a:bodyPr>
          <a:lstStyle>
            <a:lvl1pPr marL="0" indent="0">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7C2762D-7EB8-434D-869F-347721D0BB35}" type="datetimeFigureOut">
              <a:rPr lang="ru-RU" smtClean="0"/>
              <a:t>08.04.2022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D088F1-8040-4179-B830-88D262BD5901}" type="slidenum">
              <a:rPr lang="ru-RU" smtClean="0"/>
              <a:t>‹#›</a:t>
            </a:fld>
            <a:endParaRPr lang="ru-RU"/>
          </a:p>
        </p:txBody>
      </p:sp>
      <p:pic>
        <p:nvPicPr>
          <p:cNvPr id="8" name="Picture 4" descr="C:\Users\User\Desktop\театральнве\театральные маски\с зелёным веером.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7548922" y="332656"/>
            <a:ext cx="1595078" cy="1628800"/>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2" descr="C:\Users\User\Desktop\зелёный\3233118.png"/>
          <p:cNvPicPr>
            <a:picLocks noChangeAspect="1" noChangeArrowheads="1"/>
          </p:cNvPicPr>
          <p:nvPr/>
        </p:nvPicPr>
        <p:blipFill>
          <a:blip r:embed="rId2" cstate="print"/>
          <a:srcRect l="11239" t="3802" r="-80" b="-43"/>
          <a:stretch>
            <a:fillRect/>
          </a:stretch>
        </p:blipFill>
        <p:spPr bwMode="auto">
          <a:xfrm>
            <a:off x="0" y="0"/>
            <a:ext cx="2557325" cy="6858000"/>
          </a:xfrm>
          <a:prstGeom prst="rect">
            <a:avLst/>
          </a:prstGeom>
          <a:noFill/>
        </p:spPr>
      </p:pic>
      <p:sp>
        <p:nvSpPr>
          <p:cNvPr id="2" name="Заголовок 1"/>
          <p:cNvSpPr>
            <a:spLocks noGrp="1"/>
          </p:cNvSpPr>
          <p:nvPr>
            <p:ph type="title"/>
          </p:nvPr>
        </p:nvSpPr>
        <p:spPr>
          <a:xfrm>
            <a:off x="2195736" y="274638"/>
            <a:ext cx="5328592"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solidFill>
            <a:srgbClr val="CCFFCC">
              <a:alpha val="44000"/>
            </a:srgb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Содержимое 3"/>
          <p:cNvSpPr>
            <a:spLocks noGrp="1"/>
          </p:cNvSpPr>
          <p:nvPr>
            <p:ph sz="half" idx="2"/>
          </p:nvPr>
        </p:nvSpPr>
        <p:spPr>
          <a:xfrm>
            <a:off x="4648200" y="1600200"/>
            <a:ext cx="4038600" cy="4525963"/>
          </a:xfrm>
          <a:solidFill>
            <a:srgbClr val="CCFFCC">
              <a:alpha val="44000"/>
            </a:srgbClr>
          </a:solid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7C2762D-7EB8-434D-869F-347721D0BB35}" type="datetimeFigureOut">
              <a:rPr lang="ru-RU" smtClean="0"/>
              <a:t>08.04.2022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D088F1-8040-4179-B830-88D262BD5901}" type="slidenum">
              <a:rPr lang="ru-RU" smtClean="0"/>
              <a:t>‹#›</a:t>
            </a:fld>
            <a:endParaRPr lang="ru-RU"/>
          </a:p>
        </p:txBody>
      </p:sp>
      <p:pic>
        <p:nvPicPr>
          <p:cNvPr id="9" name="Picture 4" descr="C:\Users\User\Desktop\театральнве\театральные маски\с зелёным веером.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7548922" y="0"/>
            <a:ext cx="1595078" cy="162880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2" descr="C:\Users\User\Desktop\зелёный\3233118.png"/>
          <p:cNvPicPr>
            <a:picLocks noChangeAspect="1" noChangeArrowheads="1"/>
          </p:cNvPicPr>
          <p:nvPr/>
        </p:nvPicPr>
        <p:blipFill>
          <a:blip r:embed="rId2" cstate="print"/>
          <a:srcRect l="11239" t="3802" r="-80" b="-43"/>
          <a:stretch>
            <a:fillRect/>
          </a:stretch>
        </p:blipFill>
        <p:spPr bwMode="auto">
          <a:xfrm flipH="1">
            <a:off x="6553261" y="0"/>
            <a:ext cx="2590739" cy="6858000"/>
          </a:xfrm>
          <a:prstGeom prst="rect">
            <a:avLst/>
          </a:prstGeom>
          <a:noFill/>
        </p:spPr>
      </p:pic>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7C2762D-7EB8-434D-869F-347721D0BB35}" type="datetimeFigureOut">
              <a:rPr lang="ru-RU" smtClean="0"/>
              <a:t>08.04.2022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BD088F1-8040-4179-B830-88D262BD5901}" type="slidenum">
              <a:rPr lang="ru-RU" smtClean="0"/>
              <a:t>‹#›</a:t>
            </a:fld>
            <a:endParaRPr lang="ru-RU"/>
          </a:p>
        </p:txBody>
      </p:sp>
      <p:pic>
        <p:nvPicPr>
          <p:cNvPr id="11" name="Picture 4" descr="C:\Users\User\Desktop\театральнве\театральные маски\с зелёным веером.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7548922" y="0"/>
            <a:ext cx="1595078" cy="1628800"/>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2" descr="C:\Users\User\Desktop\зелёный\Рисунок2.png"/>
          <p:cNvPicPr>
            <a:picLocks noChangeAspect="1" noChangeArrowheads="1"/>
          </p:cNvPicPr>
          <p:nvPr/>
        </p:nvPicPr>
        <p:blipFill>
          <a:blip r:embed="rId2" cstate="print"/>
          <a:srcRect l="26370" t="6951"/>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331640" y="53752"/>
            <a:ext cx="6321896" cy="1143000"/>
          </a:xfrm>
          <a:noFill/>
        </p:spPr>
        <p:txBody>
          <a:bodyPr/>
          <a:lstStyle>
            <a:lvl1pPr>
              <a:defRPr b="0">
                <a:solidFill>
                  <a:srgbClr val="E1FFE1"/>
                </a:solidFill>
              </a:defRPr>
            </a:lvl1p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87C2762D-7EB8-434D-869F-347721D0BB35}" type="datetimeFigureOut">
              <a:rPr lang="ru-RU" smtClean="0"/>
              <a:t>08.04.2022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BD088F1-8040-4179-B830-88D262BD5901}" type="slidenum">
              <a:rPr lang="ru-RU" smtClean="0"/>
              <a:t>‹#›</a:t>
            </a:fld>
            <a:endParaRPr lang="ru-RU"/>
          </a:p>
        </p:txBody>
      </p:sp>
      <p:pic>
        <p:nvPicPr>
          <p:cNvPr id="7" name="Picture 4" descr="C:\Users\User\Desktop\театральнве\театральные маски\с зелёным веером.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7548922" y="0"/>
            <a:ext cx="1595078" cy="162880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4098" name="Picture 2" descr="C:\Users\User\Desktop\зелёный\Рисунок2.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Дата 1"/>
          <p:cNvSpPr>
            <a:spLocks noGrp="1"/>
          </p:cNvSpPr>
          <p:nvPr>
            <p:ph type="dt" sz="half" idx="10"/>
          </p:nvPr>
        </p:nvSpPr>
        <p:spPr/>
        <p:txBody>
          <a:bodyPr/>
          <a:lstStyle/>
          <a:p>
            <a:fld id="{87C2762D-7EB8-434D-869F-347721D0BB35}" type="datetimeFigureOut">
              <a:rPr lang="ru-RU" smtClean="0"/>
              <a:t>08.04.2022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BD088F1-8040-4179-B830-88D262BD5901}" type="slidenum">
              <a:rPr lang="ru-RU" smtClean="0"/>
              <a:t>‹#›</a:t>
            </a:fld>
            <a:endParaRPr lang="ru-RU"/>
          </a:p>
        </p:txBody>
      </p:sp>
      <p:pic>
        <p:nvPicPr>
          <p:cNvPr id="6" name="Picture 4" descr="C:\Users\User\Desktop\театральнве\театральные маски\с зелёным веером.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flipH="1">
            <a:off x="7548922" y="0"/>
            <a:ext cx="1595078" cy="1628800"/>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2762D-7EB8-434D-869F-347721D0BB35}" type="datetimeFigureOut">
              <a:rPr lang="ru-RU" smtClean="0"/>
              <a:t>08.04.2022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088F1-8040-4179-B830-88D262BD590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4400" b="1" kern="1200">
          <a:solidFill>
            <a:schemeClr val="tx1"/>
          </a:solidFill>
          <a:effectLst>
            <a:outerShdw blurRad="38100" dist="38100" dir="2700000" algn="tl">
              <a:srgbClr val="000000">
                <a:alpha val="43137"/>
              </a:srgbClr>
            </a:outerShdw>
          </a:effectLst>
          <a:latin typeface="Monotype Corsiva"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onotype Corsiva"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onotype Corsiva"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onotype Corsiva"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onotype Corsiva"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onotype Corsiva"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5400" dirty="0"/>
              <a:t>Презентация </a:t>
            </a:r>
            <a:br>
              <a:rPr lang="ru-RU" sz="5400" dirty="0"/>
            </a:br>
            <a:r>
              <a:rPr lang="ru-RU" sz="5400" dirty="0"/>
              <a:t>по теме:</a:t>
            </a:r>
          </a:p>
        </p:txBody>
      </p:sp>
      <p:sp>
        <p:nvSpPr>
          <p:cNvPr id="3" name="Подзаголовок 2"/>
          <p:cNvSpPr>
            <a:spLocks noGrp="1"/>
          </p:cNvSpPr>
          <p:nvPr>
            <p:ph type="subTitle" idx="1"/>
          </p:nvPr>
        </p:nvSpPr>
        <p:spPr/>
        <p:txBody>
          <a:bodyPr>
            <a:normAutofit fontScale="55000" lnSpcReduction="20000"/>
          </a:bodyPr>
          <a:lstStyle/>
          <a:p>
            <a:r>
              <a:rPr lang="ru-RU" dirty="0" smtClean="0"/>
              <a:t>Проект «Развитие  </a:t>
            </a:r>
            <a:r>
              <a:rPr lang="ru-RU" dirty="0" smtClean="0"/>
              <a:t>театральной деятельности у детей </a:t>
            </a:r>
            <a:r>
              <a:rPr lang="ru-RU" dirty="0"/>
              <a:t>в ДОУ »</a:t>
            </a:r>
          </a:p>
          <a:p>
            <a:r>
              <a:rPr lang="ru-RU" dirty="0"/>
              <a:t>Подготовила: воспитатель МБДОУ ЦРР</a:t>
            </a:r>
          </a:p>
          <a:p>
            <a:r>
              <a:rPr lang="ru-RU" dirty="0"/>
              <a:t>д/с №17 «Петушок»</a:t>
            </a:r>
          </a:p>
          <a:p>
            <a:r>
              <a:rPr lang="ru-RU" dirty="0" err="1"/>
              <a:t>Дейкова</a:t>
            </a:r>
            <a:r>
              <a:rPr lang="ru-RU" dirty="0"/>
              <a:t> Вера Константиновна</a:t>
            </a:r>
          </a:p>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274637"/>
            <a:ext cx="5472608" cy="1225625"/>
          </a:xfrm>
        </p:spPr>
        <p:txBody>
          <a:bodyPr/>
          <a:lstStyle/>
          <a:p>
            <a:r>
              <a:rPr lang="ru-RU" dirty="0" smtClean="0"/>
              <a:t>Ритмопластика</a:t>
            </a:r>
            <a:endParaRPr lang="ru-RU" dirty="0"/>
          </a:p>
        </p:txBody>
      </p:sp>
      <p:sp>
        <p:nvSpPr>
          <p:cNvPr id="3" name="Объект 2"/>
          <p:cNvSpPr>
            <a:spLocks noGrp="1"/>
          </p:cNvSpPr>
          <p:nvPr>
            <p:ph idx="1"/>
          </p:nvPr>
        </p:nvSpPr>
        <p:spPr>
          <a:xfrm>
            <a:off x="1259632" y="1600200"/>
            <a:ext cx="7776864" cy="4997152"/>
          </a:xfrm>
        </p:spPr>
        <p:txBody>
          <a:bodyPr>
            <a:normAutofit/>
          </a:bodyPr>
          <a:lstStyle/>
          <a:p>
            <a:pPr marL="0" indent="0">
              <a:buNone/>
            </a:pPr>
            <a:r>
              <a:rPr lang="ru-RU" sz="2000" dirty="0"/>
              <a:t>Этот раздел включает в себя комплексные ритмические, музыкальные, пластические игры и упражнения, призванные обеспечить развитие естественных психомоторных способностей дошкольников, обретение ими ощущения гармонии своего тела с окружающим миром, развитие свободы и выразительности телодвижений.</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r="-18" b="-28"/>
          <a:stretch/>
        </p:blipFill>
        <p:spPr>
          <a:xfrm>
            <a:off x="2483768" y="3196018"/>
            <a:ext cx="5184576" cy="3501272"/>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692696"/>
            <a:ext cx="4896544" cy="792088"/>
          </a:xfrm>
        </p:spPr>
        <p:txBody>
          <a:bodyPr>
            <a:normAutofit fontScale="90000"/>
          </a:bodyPr>
          <a:lstStyle/>
          <a:p>
            <a:r>
              <a:rPr lang="ru-RU" dirty="0" smtClean="0"/>
              <a:t>Релаксация</a:t>
            </a:r>
            <a:br>
              <a:rPr lang="ru-RU" dirty="0" smtClean="0"/>
            </a:br>
            <a:endParaRPr lang="ru-RU" dirty="0"/>
          </a:p>
        </p:txBody>
      </p:sp>
      <p:sp>
        <p:nvSpPr>
          <p:cNvPr id="3" name="Объект 2"/>
          <p:cNvSpPr>
            <a:spLocks noGrp="1"/>
          </p:cNvSpPr>
          <p:nvPr>
            <p:ph idx="1"/>
          </p:nvPr>
        </p:nvSpPr>
        <p:spPr>
          <a:xfrm>
            <a:off x="1259632" y="980728"/>
            <a:ext cx="7344816" cy="5472608"/>
          </a:xfrm>
        </p:spPr>
        <p:txBody>
          <a:bodyPr>
            <a:normAutofit/>
          </a:bodyPr>
          <a:lstStyle/>
          <a:p>
            <a:pPr marL="0" indent="0">
              <a:buNone/>
            </a:pPr>
            <a:r>
              <a:rPr lang="ru-RU" sz="2400" dirty="0"/>
              <a:t>упражнения, которые помогают расслабить </a:t>
            </a:r>
            <a:endParaRPr lang="ru-RU" sz="2400" dirty="0" smtClean="0"/>
          </a:p>
          <a:p>
            <a:pPr marL="0" indent="0">
              <a:buNone/>
            </a:pPr>
            <a:r>
              <a:rPr lang="ru-RU" sz="2400" dirty="0" smtClean="0"/>
              <a:t>мышцы </a:t>
            </a:r>
            <a:r>
              <a:rPr lang="ru-RU" sz="2400" dirty="0"/>
              <a:t>рук, ног, лица, туловища, что позволяет успокоить детей и снять мышечное и эмоциональное напряжение.</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39"/>
          <a:stretch/>
        </p:blipFill>
        <p:spPr>
          <a:xfrm>
            <a:off x="1622145" y="2351965"/>
            <a:ext cx="3043054" cy="4118209"/>
          </a:xfrm>
          <a:prstGeom prst="rect">
            <a:avLst/>
          </a:prstGeom>
          <a:ln>
            <a:noFill/>
          </a:ln>
          <a:effectLst>
            <a:softEdge rad="112500"/>
          </a:effectLst>
        </p:spPr>
      </p:pic>
      <p:pic>
        <p:nvPicPr>
          <p:cNvPr id="8" name="Рисунок 7"/>
          <p:cNvPicPr>
            <a:picLocks noChangeAspect="1"/>
          </p:cNvPicPr>
          <p:nvPr/>
        </p:nvPicPr>
        <p:blipFill rotWithShape="1">
          <a:blip r:embed="rId3" cstate="print">
            <a:extLst>
              <a:ext uri="{28A0092B-C50C-407E-A947-70E740481C1C}">
                <a14:useLocalDpi xmlns:a14="http://schemas.microsoft.com/office/drawing/2010/main" val="0"/>
              </a:ext>
            </a:extLst>
          </a:blip>
          <a:srcRect r="20" b="1"/>
          <a:stretch/>
        </p:blipFill>
        <p:spPr>
          <a:xfrm>
            <a:off x="4860032" y="2329913"/>
            <a:ext cx="3459814" cy="2376264"/>
          </a:xfrm>
          <a:prstGeom prst="rect">
            <a:avLst/>
          </a:prstGeom>
          <a:ln>
            <a:noFill/>
          </a:ln>
          <a:effectLst>
            <a:softEdge rad="112500"/>
          </a:effectLst>
        </p:spPr>
      </p:pic>
      <p:pic>
        <p:nvPicPr>
          <p:cNvPr id="9" name="Рисунок 8"/>
          <p:cNvPicPr>
            <a:picLocks noChangeAspect="1"/>
          </p:cNvPicPr>
          <p:nvPr/>
        </p:nvPicPr>
        <p:blipFill rotWithShape="1">
          <a:blip r:embed="rId4" cstate="print">
            <a:extLst>
              <a:ext uri="{28A0092B-C50C-407E-A947-70E740481C1C}">
                <a14:useLocalDpi xmlns:a14="http://schemas.microsoft.com/office/drawing/2010/main" val="0"/>
              </a:ext>
            </a:extLst>
          </a:blip>
          <a:srcRect b="-14"/>
          <a:stretch/>
        </p:blipFill>
        <p:spPr>
          <a:xfrm>
            <a:off x="5153587" y="4706177"/>
            <a:ext cx="2841496" cy="2134284"/>
          </a:xfrm>
          <a:prstGeom prst="rect">
            <a:avLst/>
          </a:prstGeom>
          <a:ln>
            <a:noFill/>
          </a:ln>
          <a:effectLst>
            <a:softEdge rad="112500"/>
          </a:effectLst>
        </p:spPr>
      </p:pic>
    </p:spTree>
    <p:extLst>
      <p:ext uri="{BB962C8B-B14F-4D97-AF65-F5344CB8AC3E}">
        <p14:creationId xmlns:p14="http://schemas.microsoft.com/office/powerpoint/2010/main" val="2366665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Развитие </a:t>
            </a:r>
            <a:r>
              <a:rPr lang="ru-RU" dirty="0"/>
              <a:t>культуры и техники речи </a:t>
            </a:r>
          </a:p>
        </p:txBody>
      </p:sp>
      <p:sp>
        <p:nvSpPr>
          <p:cNvPr id="3" name="Объект 2"/>
          <p:cNvSpPr>
            <a:spLocks noGrp="1"/>
          </p:cNvSpPr>
          <p:nvPr>
            <p:ph idx="1"/>
          </p:nvPr>
        </p:nvSpPr>
        <p:spPr>
          <a:xfrm>
            <a:off x="1259632" y="1600200"/>
            <a:ext cx="7427168" cy="4853136"/>
          </a:xfrm>
        </p:spPr>
        <p:txBody>
          <a:bodyPr>
            <a:normAutofit/>
          </a:bodyPr>
          <a:lstStyle/>
          <a:p>
            <a:pPr marL="0" indent="0">
              <a:buNone/>
            </a:pPr>
            <a:r>
              <a:rPr lang="ru-RU" sz="2000" dirty="0"/>
              <a:t>игры и упражнения направленные на развитие дыхания и свободы речевого аппарата, умение владеть правильной артикуляцией, четкой дикцией, разнообразной интонацией, логикой речи. Здесь же провожу игры со словом, развивающие связную речь, творческую фантазию, умение сочинять небольшие рассказы и сказки, подбирать рифмы. </a:t>
            </a:r>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b="2"/>
          <a:stretch/>
        </p:blipFill>
        <p:spPr>
          <a:xfrm>
            <a:off x="1432116" y="3403130"/>
            <a:ext cx="3375202" cy="3150144"/>
          </a:xfrm>
          <a:prstGeom prst="rect">
            <a:avLst/>
          </a:prstGeom>
          <a:ln>
            <a:noFill/>
          </a:ln>
          <a:effectLst>
            <a:softEdge rad="112500"/>
          </a:effectLst>
        </p:spPr>
      </p:pic>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tretch/>
        </p:blipFill>
        <p:spPr>
          <a:xfrm>
            <a:off x="5436096" y="3367246"/>
            <a:ext cx="3086100" cy="3240361"/>
          </a:xfrm>
          <a:prstGeom prst="rect">
            <a:avLst/>
          </a:prstGeom>
          <a:ln>
            <a:noFill/>
          </a:ln>
          <a:effectLst>
            <a:softEdge rad="112500"/>
          </a:effectLst>
        </p:spPr>
      </p:pic>
    </p:spTree>
    <p:extLst>
      <p:ext uri="{BB962C8B-B14F-4D97-AF65-F5344CB8AC3E}">
        <p14:creationId xmlns:p14="http://schemas.microsoft.com/office/powerpoint/2010/main" val="41426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979712" y="1700808"/>
            <a:ext cx="5977241" cy="4881101"/>
          </a:xfrm>
          <a:prstGeom prst="rect">
            <a:avLst/>
          </a:prstGeom>
        </p:spPr>
      </p:pic>
    </p:spTree>
    <p:extLst>
      <p:ext uri="{BB962C8B-B14F-4D97-AF65-F5344CB8AC3E}">
        <p14:creationId xmlns:p14="http://schemas.microsoft.com/office/powerpoint/2010/main" val="1524157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Игры </a:t>
            </a:r>
            <a:r>
              <a:rPr lang="ru-RU" dirty="0"/>
              <a:t>– драматизации</a:t>
            </a:r>
          </a:p>
        </p:txBody>
      </p:sp>
      <p:sp>
        <p:nvSpPr>
          <p:cNvPr id="3" name="Объект 2"/>
          <p:cNvSpPr>
            <a:spLocks noGrp="1"/>
          </p:cNvSpPr>
          <p:nvPr>
            <p:ph idx="1"/>
          </p:nvPr>
        </p:nvSpPr>
        <p:spPr>
          <a:xfrm>
            <a:off x="1331640" y="1500262"/>
            <a:ext cx="7355160" cy="4953074"/>
          </a:xfrm>
        </p:spPr>
        <p:txBody>
          <a:bodyPr>
            <a:normAutofit/>
          </a:bodyPr>
          <a:lstStyle/>
          <a:p>
            <a:pPr marL="0" indent="0">
              <a:buNone/>
            </a:pPr>
            <a:r>
              <a:rPr lang="ru-RU" sz="2000" dirty="0"/>
              <a:t>Игра – драматизация оказывает большое влияние на речь детей. Они усваивают богатство родного языка, его выразительные средства, используют различные интонации, соответствующие характеру героев и их поступкам, стараются </a:t>
            </a:r>
            <a:r>
              <a:rPr lang="ru-RU" sz="2000" dirty="0" smtClean="0"/>
              <a:t>говорить </a:t>
            </a:r>
            <a:r>
              <a:rPr lang="ru-RU" sz="2000" dirty="0"/>
              <a:t>четко, чтобы его все поняли</a:t>
            </a:r>
            <a:r>
              <a:rPr lang="ru-RU" sz="2000" dirty="0" smtClean="0"/>
              <a:t>.</a:t>
            </a:r>
          </a:p>
          <a:p>
            <a:pPr marL="0" indent="0" algn="ctr">
              <a:buNone/>
            </a:pPr>
            <a:r>
              <a:rPr lang="ru-RU" sz="2000" b="1" dirty="0" smtClean="0"/>
              <a:t>Сказка </a:t>
            </a:r>
            <a:r>
              <a:rPr lang="ru-RU" sz="2000" b="1" dirty="0" err="1"/>
              <a:t>В.Сутеева</a:t>
            </a:r>
            <a:r>
              <a:rPr lang="ru-RU" sz="2000" b="1" dirty="0"/>
              <a:t> «Мешок  яблок</a:t>
            </a:r>
            <a:r>
              <a:rPr lang="ru-RU" sz="2000" b="1" dirty="0" smtClean="0"/>
              <a:t>»</a:t>
            </a:r>
          </a:p>
          <a:p>
            <a:pPr marL="0" indent="0" algn="ctr">
              <a:buNone/>
            </a:pPr>
            <a:endParaRPr lang="ru-RU" sz="2000" b="1" dirty="0"/>
          </a:p>
          <a:p>
            <a:pPr marL="0" indent="0">
              <a:buNone/>
            </a:pPr>
            <a:endParaRPr lang="ru-RU" sz="2000" dirty="0"/>
          </a:p>
        </p:txBody>
      </p:sp>
      <p:pic>
        <p:nvPicPr>
          <p:cNvPr id="4" name="Рисунок 3"/>
          <p:cNvPicPr>
            <a:picLocks noChangeAspect="1"/>
          </p:cNvPicPr>
          <p:nvPr/>
        </p:nvPicPr>
        <p:blipFill>
          <a:blip r:embed="rId2"/>
          <a:stretch>
            <a:fillRect/>
          </a:stretch>
        </p:blipFill>
        <p:spPr>
          <a:xfrm>
            <a:off x="1331640" y="3284984"/>
            <a:ext cx="3276429" cy="3291436"/>
          </a:xfrm>
          <a:prstGeom prst="rect">
            <a:avLst/>
          </a:prstGeom>
        </p:spPr>
      </p:pic>
      <p:pic>
        <p:nvPicPr>
          <p:cNvPr id="5" name="Рисунок 4"/>
          <p:cNvPicPr>
            <a:picLocks noChangeAspect="1"/>
          </p:cNvPicPr>
          <p:nvPr/>
        </p:nvPicPr>
        <p:blipFill>
          <a:blip r:embed="rId3"/>
          <a:stretch>
            <a:fillRect/>
          </a:stretch>
        </p:blipFill>
        <p:spPr>
          <a:xfrm>
            <a:off x="5220072" y="3284984"/>
            <a:ext cx="3354122" cy="3322279"/>
          </a:xfrm>
          <a:prstGeom prst="rect">
            <a:avLst/>
          </a:prstGeom>
        </p:spPr>
      </p:pic>
    </p:spTree>
    <p:extLst>
      <p:ext uri="{BB962C8B-B14F-4D97-AF65-F5344CB8AC3E}">
        <p14:creationId xmlns:p14="http://schemas.microsoft.com/office/powerpoint/2010/main" val="161867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836712"/>
            <a:ext cx="4896544" cy="2016224"/>
          </a:xfrm>
        </p:spPr>
        <p:txBody>
          <a:bodyPr>
            <a:normAutofit fontScale="90000"/>
          </a:bodyPr>
          <a:lstStyle/>
          <a:p>
            <a:r>
              <a:rPr lang="ru-RU" dirty="0"/>
              <a:t>Сказка «Путешествие в осенний лес»</a:t>
            </a:r>
            <a:br>
              <a:rPr lang="ru-RU" dirty="0"/>
            </a:br>
            <a:endParaRPr lang="ru-RU" dirty="0"/>
          </a:p>
        </p:txBody>
      </p:sp>
      <p:pic>
        <p:nvPicPr>
          <p:cNvPr id="4" name="Объект 3"/>
          <p:cNvPicPr>
            <a:picLocks noGrp="1" noChangeAspect="1"/>
          </p:cNvPicPr>
          <p:nvPr>
            <p:ph idx="1"/>
          </p:nvPr>
        </p:nvPicPr>
        <p:blipFill>
          <a:blip r:embed="rId2"/>
          <a:stretch>
            <a:fillRect/>
          </a:stretch>
        </p:blipFill>
        <p:spPr>
          <a:xfrm>
            <a:off x="5145872" y="2564904"/>
            <a:ext cx="3623185" cy="3645379"/>
          </a:xfrm>
          <a:prstGeom prst="rect">
            <a:avLst/>
          </a:prstGeom>
        </p:spPr>
      </p:pic>
      <p:pic>
        <p:nvPicPr>
          <p:cNvPr id="5" name="Рисунок 4"/>
          <p:cNvPicPr>
            <a:picLocks noChangeAspect="1"/>
          </p:cNvPicPr>
          <p:nvPr/>
        </p:nvPicPr>
        <p:blipFill>
          <a:blip r:embed="rId3"/>
          <a:stretch>
            <a:fillRect/>
          </a:stretch>
        </p:blipFill>
        <p:spPr>
          <a:xfrm>
            <a:off x="1200210" y="2636911"/>
            <a:ext cx="3621405" cy="3583055"/>
          </a:xfrm>
          <a:prstGeom prst="rect">
            <a:avLst/>
          </a:prstGeom>
        </p:spPr>
      </p:pic>
    </p:spTree>
    <p:extLst>
      <p:ext uri="{BB962C8B-B14F-4D97-AF65-F5344CB8AC3E}">
        <p14:creationId xmlns:p14="http://schemas.microsoft.com/office/powerpoint/2010/main" val="1305695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274637"/>
            <a:ext cx="4896544" cy="2722315"/>
          </a:xfrm>
        </p:spPr>
        <p:txBody>
          <a:bodyPr>
            <a:normAutofit fontScale="90000"/>
          </a:bodyPr>
          <a:lstStyle/>
          <a:p>
            <a:r>
              <a:rPr lang="ru-RU" dirty="0"/>
              <a:t>Сказка «Как Снеговик нос потерял»</a:t>
            </a:r>
            <a:br>
              <a:rPr lang="ru-RU" dirty="0"/>
            </a:br>
            <a:endParaRPr lang="ru-RU" dirty="0"/>
          </a:p>
        </p:txBody>
      </p:sp>
      <p:pic>
        <p:nvPicPr>
          <p:cNvPr id="4" name="Объект 3"/>
          <p:cNvPicPr>
            <a:picLocks noGrp="1" noChangeAspect="1"/>
          </p:cNvPicPr>
          <p:nvPr>
            <p:ph idx="1"/>
          </p:nvPr>
        </p:nvPicPr>
        <p:blipFill>
          <a:blip r:embed="rId2"/>
          <a:stretch>
            <a:fillRect/>
          </a:stretch>
        </p:blipFill>
        <p:spPr>
          <a:xfrm>
            <a:off x="1232645" y="2493072"/>
            <a:ext cx="3810588" cy="3753966"/>
          </a:xfrm>
          <a:prstGeom prst="rect">
            <a:avLst/>
          </a:prstGeom>
        </p:spPr>
      </p:pic>
      <p:pic>
        <p:nvPicPr>
          <p:cNvPr id="5" name="Рисунок 4"/>
          <p:cNvPicPr>
            <a:picLocks noChangeAspect="1"/>
          </p:cNvPicPr>
          <p:nvPr/>
        </p:nvPicPr>
        <p:blipFill>
          <a:blip r:embed="rId3"/>
          <a:stretch>
            <a:fillRect/>
          </a:stretch>
        </p:blipFill>
        <p:spPr>
          <a:xfrm>
            <a:off x="5292080" y="2492564"/>
            <a:ext cx="3752816" cy="3747051"/>
          </a:xfrm>
          <a:prstGeom prst="rect">
            <a:avLst/>
          </a:prstGeom>
        </p:spPr>
      </p:pic>
    </p:spTree>
    <p:extLst>
      <p:ext uri="{BB962C8B-B14F-4D97-AF65-F5344CB8AC3E}">
        <p14:creationId xmlns:p14="http://schemas.microsoft.com/office/powerpoint/2010/main" val="302148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a:t>
            </a:r>
            <a:r>
              <a:rPr lang="ru-RU" dirty="0" smtClean="0"/>
              <a:t>укольный театр </a:t>
            </a:r>
            <a:endParaRPr lang="ru-RU" dirty="0"/>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1" b="-13"/>
          <a:stretch/>
        </p:blipFill>
        <p:spPr>
          <a:xfrm>
            <a:off x="3016771" y="4234788"/>
            <a:ext cx="3672408" cy="2623212"/>
          </a:xfrm>
          <a:prstGeom prst="rect">
            <a:avLst/>
          </a:prstGeom>
          <a:ln>
            <a:noFill/>
          </a:ln>
          <a:effectLst>
            <a:softEdge rad="112500"/>
          </a:effectLst>
        </p:spPr>
      </p:pic>
      <p:pic>
        <p:nvPicPr>
          <p:cNvPr id="5" name="Рисунок 4"/>
          <p:cNvPicPr>
            <a:picLocks noChangeAspect="1"/>
          </p:cNvPicPr>
          <p:nvPr/>
        </p:nvPicPr>
        <p:blipFill>
          <a:blip r:embed="rId3"/>
          <a:stretch>
            <a:fillRect/>
          </a:stretch>
        </p:blipFill>
        <p:spPr>
          <a:xfrm>
            <a:off x="5218227" y="1451689"/>
            <a:ext cx="2796043" cy="2783098"/>
          </a:xfrm>
          <a:prstGeom prst="rect">
            <a:avLst/>
          </a:prstGeom>
          <a:ln>
            <a:noFill/>
          </a:ln>
          <a:effectLst>
            <a:softEdge rad="112500"/>
          </a:effectLst>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b="10"/>
          <a:stretch/>
        </p:blipFill>
        <p:spPr>
          <a:xfrm>
            <a:off x="1835695" y="1546052"/>
            <a:ext cx="2743645" cy="2688735"/>
          </a:xfrm>
          <a:prstGeom prst="rect">
            <a:avLst/>
          </a:prstGeom>
          <a:ln>
            <a:noFill/>
          </a:ln>
          <a:effectLst>
            <a:softEdge rad="112500"/>
          </a:effectLst>
        </p:spPr>
      </p:pic>
    </p:spTree>
    <p:extLst>
      <p:ext uri="{BB962C8B-B14F-4D97-AF65-F5344CB8AC3E}">
        <p14:creationId xmlns:p14="http://schemas.microsoft.com/office/powerpoint/2010/main" val="740961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Фольклорные праздники</a:t>
            </a:r>
            <a:endParaRPr lang="ru-RU" dirty="0"/>
          </a:p>
        </p:txBody>
      </p:sp>
      <p:pic>
        <p:nvPicPr>
          <p:cNvPr id="4" name="Объект 3"/>
          <p:cNvPicPr>
            <a:picLocks noGrp="1" noChangeAspect="1"/>
          </p:cNvPicPr>
          <p:nvPr>
            <p:ph idx="1"/>
          </p:nvPr>
        </p:nvPicPr>
        <p:blipFill>
          <a:blip r:embed="rId2"/>
          <a:stretch>
            <a:fillRect/>
          </a:stretch>
        </p:blipFill>
        <p:spPr>
          <a:xfrm>
            <a:off x="1247718" y="1500262"/>
            <a:ext cx="4063074" cy="2128839"/>
          </a:xfrm>
          <a:prstGeom prst="rect">
            <a:avLst/>
          </a:prstGeom>
        </p:spPr>
      </p:pic>
      <p:pic>
        <p:nvPicPr>
          <p:cNvPr id="5" name="Рисунок 4"/>
          <p:cNvPicPr>
            <a:picLocks noChangeAspect="1"/>
          </p:cNvPicPr>
          <p:nvPr/>
        </p:nvPicPr>
        <p:blipFill>
          <a:blip r:embed="rId3"/>
          <a:stretch>
            <a:fillRect/>
          </a:stretch>
        </p:blipFill>
        <p:spPr>
          <a:xfrm>
            <a:off x="1293909" y="3715434"/>
            <a:ext cx="4035902" cy="2176461"/>
          </a:xfrm>
          <a:prstGeom prst="rect">
            <a:avLst/>
          </a:prstGeom>
        </p:spPr>
      </p:pic>
      <p:pic>
        <p:nvPicPr>
          <p:cNvPr id="6" name="Рисунок 5"/>
          <p:cNvPicPr>
            <a:picLocks noChangeAspect="1"/>
          </p:cNvPicPr>
          <p:nvPr/>
        </p:nvPicPr>
        <p:blipFill rotWithShape="1">
          <a:blip r:embed="rId4"/>
          <a:srcRect b="72"/>
          <a:stretch/>
        </p:blipFill>
        <p:spPr>
          <a:xfrm>
            <a:off x="5508104" y="1484079"/>
            <a:ext cx="3456384" cy="2211464"/>
          </a:xfrm>
          <a:prstGeom prst="rect">
            <a:avLst/>
          </a:prstGeom>
          <a:ln>
            <a:noFill/>
          </a:ln>
          <a:effectLst>
            <a:softEdge rad="112500"/>
          </a:effectLst>
        </p:spPr>
      </p:pic>
      <p:pic>
        <p:nvPicPr>
          <p:cNvPr id="7" name="Рисунок 6"/>
          <p:cNvPicPr>
            <a:picLocks noChangeAspect="1"/>
          </p:cNvPicPr>
          <p:nvPr/>
        </p:nvPicPr>
        <p:blipFill>
          <a:blip r:embed="rId5"/>
          <a:stretch>
            <a:fillRect/>
          </a:stretch>
        </p:blipFill>
        <p:spPr>
          <a:xfrm>
            <a:off x="6161213" y="3609723"/>
            <a:ext cx="2160240" cy="2881924"/>
          </a:xfrm>
          <a:prstGeom prst="rect">
            <a:avLst/>
          </a:prstGeom>
        </p:spPr>
      </p:pic>
      <p:sp>
        <p:nvSpPr>
          <p:cNvPr id="8" name="Прямоугольник 7"/>
          <p:cNvSpPr/>
          <p:nvPr/>
        </p:nvSpPr>
        <p:spPr>
          <a:xfrm>
            <a:off x="2307147" y="6491646"/>
            <a:ext cx="1944216" cy="258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Святки-колядки</a:t>
            </a:r>
            <a:endParaRPr lang="ru-RU" dirty="0"/>
          </a:p>
        </p:txBody>
      </p:sp>
      <p:sp>
        <p:nvSpPr>
          <p:cNvPr id="9" name="Прямоугольник 8"/>
          <p:cNvSpPr/>
          <p:nvPr/>
        </p:nvSpPr>
        <p:spPr>
          <a:xfrm>
            <a:off x="6048164" y="6491647"/>
            <a:ext cx="2376264" cy="258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Ай-да, Масленица!</a:t>
            </a:r>
            <a:endParaRPr lang="ru-RU" dirty="0"/>
          </a:p>
        </p:txBody>
      </p:sp>
    </p:spTree>
    <p:extLst>
      <p:ext uri="{BB962C8B-B14F-4D97-AF65-F5344CB8AC3E}">
        <p14:creationId xmlns:p14="http://schemas.microsoft.com/office/powerpoint/2010/main" val="2669049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274637"/>
            <a:ext cx="4896544" cy="1858219"/>
          </a:xfrm>
        </p:spPr>
        <p:txBody>
          <a:bodyPr/>
          <a:lstStyle/>
          <a:p>
            <a:r>
              <a:rPr lang="ru-RU" dirty="0" smtClean="0"/>
              <a:t>«Рябинник»</a:t>
            </a:r>
            <a:endParaRPr lang="ru-RU" dirty="0"/>
          </a:p>
        </p:txBody>
      </p:sp>
      <p:pic>
        <p:nvPicPr>
          <p:cNvPr id="4" name="Объект 3"/>
          <p:cNvPicPr>
            <a:picLocks noGrp="1" noChangeAspect="1"/>
          </p:cNvPicPr>
          <p:nvPr>
            <p:ph idx="1"/>
          </p:nvPr>
        </p:nvPicPr>
        <p:blipFill rotWithShape="1">
          <a:blip r:embed="rId2"/>
          <a:srcRect r="-41" b="-49"/>
          <a:stretch/>
        </p:blipFill>
        <p:spPr>
          <a:xfrm>
            <a:off x="4499992" y="2295269"/>
            <a:ext cx="4464496" cy="3354761"/>
          </a:xfrm>
          <a:prstGeom prst="rect">
            <a:avLst/>
          </a:prstGeom>
          <a:ln>
            <a:noFill/>
          </a:ln>
          <a:effectLst>
            <a:softEdge rad="112500"/>
          </a:effectLst>
        </p:spPr>
      </p:pic>
      <p:pic>
        <p:nvPicPr>
          <p:cNvPr id="5" name="Рисунок 4"/>
          <p:cNvPicPr>
            <a:picLocks noChangeAspect="1"/>
          </p:cNvPicPr>
          <p:nvPr/>
        </p:nvPicPr>
        <p:blipFill>
          <a:blip r:embed="rId3"/>
          <a:stretch>
            <a:fillRect/>
          </a:stretch>
        </p:blipFill>
        <p:spPr>
          <a:xfrm>
            <a:off x="1187624" y="2276872"/>
            <a:ext cx="3384573" cy="3373158"/>
          </a:xfrm>
          <a:prstGeom prst="rect">
            <a:avLst/>
          </a:prstGeom>
        </p:spPr>
      </p:pic>
    </p:spTree>
    <p:extLst>
      <p:ext uri="{BB962C8B-B14F-4D97-AF65-F5344CB8AC3E}">
        <p14:creationId xmlns:p14="http://schemas.microsoft.com/office/powerpoint/2010/main" val="717543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1" y="1412776"/>
            <a:ext cx="6755215" cy="1152128"/>
          </a:xfrm>
        </p:spPr>
        <p:txBody>
          <a:bodyPr>
            <a:noAutofit/>
          </a:bodyPr>
          <a:lstStyle/>
          <a:p>
            <a:r>
              <a:rPr lang="ru-RU" sz="2400" dirty="0"/>
              <a:t>Вся жизнь детей насыщена игрой. Каждый ребенок хочет сыграть свою роль. Научить ребенка играть, брать на себя роль и действовать, вместе с тем помогая ему приобретать жизненный опыт, – все это помогает осуществить театр. </a:t>
            </a:r>
          </a:p>
        </p:txBody>
      </p:sp>
      <p:pic>
        <p:nvPicPr>
          <p:cNvPr id="4" name="Объект 3"/>
          <p:cNvPicPr>
            <a:picLocks noGrp="1" noChangeAspect="1"/>
          </p:cNvPicPr>
          <p:nvPr>
            <p:ph idx="1"/>
          </p:nvPr>
        </p:nvPicPr>
        <p:blipFill rotWithShape="1">
          <a:blip r:embed="rId2"/>
          <a:srcRect r="-20"/>
          <a:stretch/>
        </p:blipFill>
        <p:spPr>
          <a:xfrm>
            <a:off x="1331640" y="2924944"/>
            <a:ext cx="6811612" cy="3789287"/>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836712"/>
            <a:ext cx="4896544" cy="663550"/>
          </a:xfrm>
        </p:spPr>
        <p:txBody>
          <a:bodyPr>
            <a:normAutofit fontScale="90000"/>
          </a:bodyPr>
          <a:lstStyle/>
          <a:p>
            <a:r>
              <a:rPr lang="ru-RU" dirty="0" smtClean="0"/>
              <a:t>Благотворительная ярмарка</a:t>
            </a:r>
            <a:endParaRPr lang="ru-RU" dirty="0"/>
          </a:p>
        </p:txBody>
      </p:sp>
      <p:pic>
        <p:nvPicPr>
          <p:cNvPr id="4" name="Объект 3"/>
          <p:cNvPicPr>
            <a:picLocks noGrp="1" noChangeAspect="1"/>
          </p:cNvPicPr>
          <p:nvPr>
            <p:ph idx="1"/>
          </p:nvPr>
        </p:nvPicPr>
        <p:blipFill>
          <a:blip r:embed="rId2"/>
          <a:stretch>
            <a:fillRect/>
          </a:stretch>
        </p:blipFill>
        <p:spPr>
          <a:xfrm>
            <a:off x="1259632" y="2141259"/>
            <a:ext cx="3840902" cy="3800113"/>
          </a:xfrm>
          <a:prstGeom prst="rect">
            <a:avLst/>
          </a:prstGeom>
        </p:spPr>
      </p:pic>
      <p:pic>
        <p:nvPicPr>
          <p:cNvPr id="5" name="Рисунок 4"/>
          <p:cNvPicPr>
            <a:picLocks noChangeAspect="1"/>
          </p:cNvPicPr>
          <p:nvPr/>
        </p:nvPicPr>
        <p:blipFill>
          <a:blip r:embed="rId3"/>
          <a:stretch>
            <a:fillRect/>
          </a:stretch>
        </p:blipFill>
        <p:spPr>
          <a:xfrm>
            <a:off x="5099821" y="2141259"/>
            <a:ext cx="3935962" cy="3895935"/>
          </a:xfrm>
          <a:prstGeom prst="rect">
            <a:avLst/>
          </a:prstGeom>
          <a:ln>
            <a:noFill/>
          </a:ln>
          <a:effectLst>
            <a:softEdge rad="112500"/>
          </a:effectLst>
        </p:spPr>
      </p:pic>
    </p:spTree>
    <p:extLst>
      <p:ext uri="{BB962C8B-B14F-4D97-AF65-F5344CB8AC3E}">
        <p14:creationId xmlns:p14="http://schemas.microsoft.com/office/powerpoint/2010/main" val="2477069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Работа с родителями:</a:t>
            </a:r>
            <a:endParaRPr lang="ru-RU" dirty="0"/>
          </a:p>
        </p:txBody>
      </p:sp>
      <p:sp>
        <p:nvSpPr>
          <p:cNvPr id="3" name="Объект 2"/>
          <p:cNvSpPr>
            <a:spLocks noGrp="1"/>
          </p:cNvSpPr>
          <p:nvPr>
            <p:ph idx="1"/>
          </p:nvPr>
        </p:nvSpPr>
        <p:spPr/>
        <p:txBody>
          <a:bodyPr>
            <a:normAutofit fontScale="70000" lnSpcReduction="20000"/>
          </a:bodyPr>
          <a:lstStyle/>
          <a:p>
            <a:r>
              <a:rPr lang="ru-RU" dirty="0"/>
              <a:t>Ведущая идея – активное вовлечение родителей в творческий процесс развития театральной деятельности детей.</a:t>
            </a:r>
            <a:br>
              <a:rPr lang="ru-RU" dirty="0"/>
            </a:br>
            <a:r>
              <a:rPr lang="ru-RU" dirty="0"/>
              <a:t>Задача – заинтересовать родителей перспективами развития театральной деятельности детей, вовлечь их в жизнь детского сада, сделать их союзниками в своей работе.</a:t>
            </a:r>
            <a:br>
              <a:rPr lang="ru-RU" dirty="0"/>
            </a:br>
            <a:r>
              <a:rPr lang="ru-RU" dirty="0"/>
              <a:t>Формы взаимодействия работы с родителями:</a:t>
            </a:r>
            <a:br>
              <a:rPr lang="ru-RU" dirty="0"/>
            </a:br>
            <a:r>
              <a:rPr lang="ru-RU" dirty="0"/>
              <a:t>- анкетирование;</a:t>
            </a:r>
            <a:br>
              <a:rPr lang="ru-RU" dirty="0"/>
            </a:br>
            <a:r>
              <a:rPr lang="ru-RU" dirty="0"/>
              <a:t>- индивидуальные беседы;</a:t>
            </a:r>
            <a:br>
              <a:rPr lang="ru-RU" dirty="0"/>
            </a:br>
            <a:r>
              <a:rPr lang="ru-RU" dirty="0"/>
              <a:t>- совместная деятельность;</a:t>
            </a:r>
            <a:br>
              <a:rPr lang="ru-RU" dirty="0"/>
            </a:br>
            <a:r>
              <a:rPr lang="ru-RU" dirty="0"/>
              <a:t>- посещение театра;</a:t>
            </a:r>
            <a:br>
              <a:rPr lang="ru-RU" dirty="0"/>
            </a:br>
            <a:r>
              <a:rPr lang="ru-RU" dirty="0"/>
              <a:t>- выставки;</a:t>
            </a:r>
            <a:br>
              <a:rPr lang="ru-RU" dirty="0"/>
            </a:br>
            <a:r>
              <a:rPr lang="ru-RU" dirty="0"/>
              <a:t>- помощь в изготовлении костюмов и декораций.</a:t>
            </a:r>
          </a:p>
          <a:p>
            <a:r>
              <a:rPr lang="ru-RU" dirty="0"/>
              <a:t> </a:t>
            </a:r>
          </a:p>
          <a:p>
            <a:endParaRPr lang="ru-RU" dirty="0"/>
          </a:p>
        </p:txBody>
      </p:sp>
    </p:spTree>
    <p:extLst>
      <p:ext uri="{BB962C8B-B14F-4D97-AF65-F5344CB8AC3E}">
        <p14:creationId xmlns:p14="http://schemas.microsoft.com/office/powerpoint/2010/main" val="4247993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Работа с родителями</a:t>
            </a:r>
            <a:endParaRPr lang="ru-RU" dirty="0"/>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0"/>
          <a:stretch/>
        </p:blipFill>
        <p:spPr>
          <a:xfrm>
            <a:off x="1403648" y="4149080"/>
            <a:ext cx="3528392" cy="2485914"/>
          </a:xfrm>
          <a:prstGeom prst="rect">
            <a:avLst/>
          </a:prstGeom>
          <a:ln>
            <a:noFill/>
          </a:ln>
          <a:effectLst>
            <a:softEdge rad="112500"/>
          </a:effectLst>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l="-396" r="20" b="5"/>
          <a:stretch/>
        </p:blipFill>
        <p:spPr>
          <a:xfrm>
            <a:off x="4921200" y="1404748"/>
            <a:ext cx="3324998" cy="2439314"/>
          </a:xfrm>
          <a:prstGeom prst="rect">
            <a:avLst/>
          </a:prstGeom>
          <a:ln>
            <a:noFill/>
          </a:ln>
          <a:effectLst>
            <a:softEdge rad="112500"/>
          </a:effectLst>
        </p:spPr>
      </p:pic>
      <p:pic>
        <p:nvPicPr>
          <p:cNvPr id="6" name="Рисунок 5"/>
          <p:cNvPicPr>
            <a:picLocks noChangeAspect="1"/>
          </p:cNvPicPr>
          <p:nvPr/>
        </p:nvPicPr>
        <p:blipFill rotWithShape="1">
          <a:blip r:embed="rId4" cstate="print">
            <a:extLst>
              <a:ext uri="{28A0092B-C50C-407E-A947-70E740481C1C}">
                <a14:useLocalDpi xmlns:a14="http://schemas.microsoft.com/office/drawing/2010/main" val="0"/>
              </a:ext>
            </a:extLst>
          </a:blip>
          <a:srcRect b="-66"/>
          <a:stretch/>
        </p:blipFill>
        <p:spPr>
          <a:xfrm>
            <a:off x="5450798" y="3989697"/>
            <a:ext cx="2795400" cy="2804679"/>
          </a:xfrm>
          <a:prstGeom prst="rect">
            <a:avLst/>
          </a:prstGeom>
          <a:ln>
            <a:noFill/>
          </a:ln>
          <a:effectLst>
            <a:softEdge rad="112500"/>
          </a:effectLst>
        </p:spPr>
      </p:pic>
      <p:pic>
        <p:nvPicPr>
          <p:cNvPr id="7" name="Рисунок 6"/>
          <p:cNvPicPr>
            <a:picLocks noChangeAspect="1"/>
          </p:cNvPicPr>
          <p:nvPr/>
        </p:nvPicPr>
        <p:blipFill>
          <a:blip r:embed="rId5"/>
          <a:stretch>
            <a:fillRect/>
          </a:stretch>
        </p:blipFill>
        <p:spPr>
          <a:xfrm>
            <a:off x="1763688" y="1428265"/>
            <a:ext cx="2664296" cy="2644143"/>
          </a:xfrm>
          <a:prstGeom prst="rect">
            <a:avLst/>
          </a:prstGeom>
        </p:spPr>
      </p:pic>
    </p:spTree>
    <p:extLst>
      <p:ext uri="{BB962C8B-B14F-4D97-AF65-F5344CB8AC3E}">
        <p14:creationId xmlns:p14="http://schemas.microsoft.com/office/powerpoint/2010/main" val="276693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1340768"/>
            <a:ext cx="4896544" cy="159494"/>
          </a:xfrm>
        </p:spPr>
        <p:txBody>
          <a:bodyPr>
            <a:normAutofit fontScale="90000"/>
          </a:bodyPr>
          <a:lstStyle/>
          <a:p>
            <a:r>
              <a:rPr lang="ru-RU" dirty="0" smtClean="0"/>
              <a:t/>
            </a:r>
            <a:br>
              <a:rPr lang="ru-RU" dirty="0" smtClean="0"/>
            </a:br>
            <a:r>
              <a:rPr lang="ru-RU" dirty="0" smtClean="0"/>
              <a:t>Праздник</a:t>
            </a:r>
            <a:r>
              <a:rPr lang="ru-RU" dirty="0"/>
              <a:t/>
            </a:r>
            <a:br>
              <a:rPr lang="ru-RU" dirty="0"/>
            </a:br>
            <a:r>
              <a:rPr lang="ru-RU" dirty="0"/>
              <a:t>«Непослушания»</a:t>
            </a:r>
            <a:br>
              <a:rPr lang="ru-RU" dirty="0"/>
            </a:br>
            <a:endParaRPr lang="ru-RU" dirty="0"/>
          </a:p>
        </p:txBody>
      </p:sp>
      <p:pic>
        <p:nvPicPr>
          <p:cNvPr id="5" name="Объект 4"/>
          <p:cNvPicPr>
            <a:picLocks noGrp="1" noChangeAspect="1"/>
          </p:cNvPicPr>
          <p:nvPr>
            <p:ph idx="1"/>
          </p:nvPr>
        </p:nvPicPr>
        <p:blipFill>
          <a:blip r:embed="rId2"/>
          <a:stretch>
            <a:fillRect/>
          </a:stretch>
        </p:blipFill>
        <p:spPr>
          <a:xfrm>
            <a:off x="1343102" y="2420888"/>
            <a:ext cx="3804961" cy="3763859"/>
          </a:xfrm>
          <a:prstGeom prst="rect">
            <a:avLst/>
          </a:prstGeom>
        </p:spPr>
      </p:pic>
      <p:pic>
        <p:nvPicPr>
          <p:cNvPr id="6" name="Рисунок 5"/>
          <p:cNvPicPr>
            <a:picLocks noChangeAspect="1"/>
          </p:cNvPicPr>
          <p:nvPr/>
        </p:nvPicPr>
        <p:blipFill>
          <a:blip r:embed="rId3"/>
          <a:stretch>
            <a:fillRect/>
          </a:stretch>
        </p:blipFill>
        <p:spPr>
          <a:xfrm>
            <a:off x="5148063" y="2420888"/>
            <a:ext cx="3769776" cy="3769776"/>
          </a:xfrm>
          <a:prstGeom prst="rect">
            <a:avLst/>
          </a:prstGeom>
        </p:spPr>
      </p:pic>
    </p:spTree>
    <p:extLst>
      <p:ext uri="{BB962C8B-B14F-4D97-AF65-F5344CB8AC3E}">
        <p14:creationId xmlns:p14="http://schemas.microsoft.com/office/powerpoint/2010/main" val="4114857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Предполагаемый результат</a:t>
            </a:r>
            <a:endParaRPr lang="ru-RU" dirty="0"/>
          </a:p>
        </p:txBody>
      </p:sp>
      <p:sp>
        <p:nvSpPr>
          <p:cNvPr id="3" name="Объект 2"/>
          <p:cNvSpPr>
            <a:spLocks noGrp="1"/>
          </p:cNvSpPr>
          <p:nvPr>
            <p:ph idx="1"/>
          </p:nvPr>
        </p:nvSpPr>
        <p:spPr/>
        <p:txBody>
          <a:bodyPr>
            <a:normAutofit lnSpcReduction="10000"/>
          </a:bodyPr>
          <a:lstStyle/>
          <a:p>
            <a:r>
              <a:rPr lang="ru-RU" dirty="0"/>
              <a:t>Развитие духовно-богатой личности ребенка, как активного участника проекта. Создание благоприятных условий для саморазвития ребенка, чтобы в мире, насыщенном информацией, новыми технологиями ребенок не потерял способность познать мир умом и сердцем, выражая свое отношение к добру и злу, мог познать радость творчества.</a:t>
            </a:r>
          </a:p>
        </p:txBody>
      </p:sp>
    </p:spTree>
    <p:extLst>
      <p:ext uri="{BB962C8B-B14F-4D97-AF65-F5344CB8AC3E}">
        <p14:creationId xmlns:p14="http://schemas.microsoft.com/office/powerpoint/2010/main" val="2922617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1600200"/>
            <a:ext cx="7776864" cy="4853136"/>
          </a:xfrm>
        </p:spPr>
        <p:txBody>
          <a:bodyPr>
            <a:normAutofit/>
          </a:bodyPr>
          <a:lstStyle/>
          <a:p>
            <a:pPr marL="0" indent="0">
              <a:buNone/>
            </a:pPr>
            <a:r>
              <a:rPr lang="ru-RU" sz="2000" dirty="0"/>
              <a:t>1. Работа над проектом способствовала развитию творческих начал и умственных способностей, целеустремленности, настойчивости, преодолению трудностей в эмоционально-волевой сфере;</a:t>
            </a:r>
            <a:br>
              <a:rPr lang="ru-RU" sz="2000" dirty="0"/>
            </a:br>
            <a:r>
              <a:rPr lang="ru-RU" sz="2000" dirty="0"/>
              <a:t>2. Развились способности к импровизации в создании образа, умение создавать образ персонажа, используя различные средства выразительности (слова, жесты, мимику, движения);</a:t>
            </a:r>
            <a:br>
              <a:rPr lang="ru-RU" sz="2000" dirty="0"/>
            </a:br>
            <a:r>
              <a:rPr lang="ru-RU" sz="2000" dirty="0"/>
              <a:t>3. Повысился уровень выразительности речи, владения голосом, телом, пластикой движений;</a:t>
            </a:r>
            <a:br>
              <a:rPr lang="ru-RU" sz="2000" dirty="0"/>
            </a:br>
            <a:r>
              <a:rPr lang="ru-RU" sz="2000" dirty="0"/>
              <a:t>4. </a:t>
            </a:r>
            <a:r>
              <a:rPr lang="ru-RU" sz="2000"/>
              <a:t>О</a:t>
            </a:r>
            <a:r>
              <a:rPr lang="ru-RU" sz="2000" smtClean="0"/>
              <a:t>тчетный </a:t>
            </a:r>
            <a:r>
              <a:rPr lang="ru-RU" sz="2000" dirty="0" smtClean="0"/>
              <a:t>спектакль на «День театра»</a:t>
            </a:r>
            <a:r>
              <a:rPr lang="ru-RU" dirty="0"/>
              <a:t/>
            </a:r>
            <a:br>
              <a:rPr lang="ru-RU" dirty="0"/>
            </a:br>
            <a:endParaRPr lang="ru-RU" sz="2000"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b="-35"/>
          <a:stretch/>
        </p:blipFill>
        <p:spPr>
          <a:xfrm>
            <a:off x="2699792" y="4453686"/>
            <a:ext cx="3816423" cy="2404314"/>
          </a:xfrm>
          <a:prstGeom prst="rect">
            <a:avLst/>
          </a:prstGeom>
          <a:ln>
            <a:noFill/>
          </a:ln>
          <a:effectLst>
            <a:softEdge rad="112500"/>
          </a:effectLst>
        </p:spPr>
      </p:pic>
      <p:sp>
        <p:nvSpPr>
          <p:cNvPr id="5" name="Заголовок 4"/>
          <p:cNvSpPr>
            <a:spLocks noGrp="1"/>
          </p:cNvSpPr>
          <p:nvPr>
            <p:ph type="title"/>
          </p:nvPr>
        </p:nvSpPr>
        <p:spPr/>
        <p:txBody>
          <a:bodyPr>
            <a:normAutofit fontScale="90000"/>
          </a:bodyPr>
          <a:lstStyle/>
          <a:p>
            <a:r>
              <a:rPr lang="ru-RU" smtClean="0"/>
              <a:t>Результаты </a:t>
            </a:r>
            <a:r>
              <a:rPr lang="ru-RU" smtClean="0"/>
              <a:t>проекта</a:t>
            </a:r>
            <a:r>
              <a:rPr lang="ru-RU" dirty="0" smtClean="0"/>
              <a:t>:</a:t>
            </a:r>
            <a:endParaRPr lang="ru-RU" dirty="0"/>
          </a:p>
        </p:txBody>
      </p:sp>
    </p:spTree>
    <p:extLst>
      <p:ext uri="{BB962C8B-B14F-4D97-AF65-F5344CB8AC3E}">
        <p14:creationId xmlns:p14="http://schemas.microsoft.com/office/powerpoint/2010/main" val="333341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Актуальность проекта:</a:t>
            </a:r>
            <a:endParaRPr lang="ru-RU" dirty="0"/>
          </a:p>
        </p:txBody>
      </p:sp>
      <p:sp>
        <p:nvSpPr>
          <p:cNvPr id="3" name="Объект 2"/>
          <p:cNvSpPr>
            <a:spLocks noGrp="1"/>
          </p:cNvSpPr>
          <p:nvPr>
            <p:ph idx="1"/>
          </p:nvPr>
        </p:nvSpPr>
        <p:spPr/>
        <p:txBody>
          <a:bodyPr>
            <a:noAutofit/>
          </a:bodyPr>
          <a:lstStyle/>
          <a:p>
            <a:r>
              <a:rPr lang="ru-RU" sz="2000" dirty="0"/>
              <a:t>Я ежедневно сталкиваюсь, что у современных детей плохо развита связная монологическая речь, они с трудом рассказывают о событиях своей жизни, не могут пересказать литературные произведения, очень плохо развито воображение и творческое мышление, существует зажатость мышц, не умеют расслабляться.</a:t>
            </a:r>
          </a:p>
          <a:p>
            <a:r>
              <a:rPr lang="ru-RU" sz="2000" dirty="0"/>
              <a:t>Я решила, что следует уделять первостепенное значение взаимосвязи развития творчества у ребенка и той атмосферы, которая создана в нашем театральном кружке «Маленький актер». Создание комфортной психологической атмосферы имеет важнейшее значение для развития творчества ребенка, при полной реализации данного проекта речь детей значительно улучшится, дети начинают сами разыгрывать сюжеты сказок и инсценировок. </a:t>
            </a:r>
            <a:br>
              <a:rPr lang="ru-RU" sz="2000" dirty="0"/>
            </a:br>
            <a:r>
              <a:rPr lang="ru-RU" sz="2000" dirty="0"/>
              <a:t>Поэтому, я считаю, реализация проекта позволяет сделать жизнь наших воспитанников интересной и содержательной, наполненной яркими впечатлениями, интересными делами, радостью творчества.</a:t>
            </a:r>
            <a:br>
              <a:rPr lang="ru-RU" sz="2000" dirty="0"/>
            </a:br>
            <a:r>
              <a:rPr lang="ru-RU" sz="2000" dirty="0"/>
              <a:t/>
            </a:r>
            <a:br>
              <a:rPr lang="ru-RU" sz="2000" dirty="0"/>
            </a:br>
            <a:endParaRPr lang="ru-RU" sz="2000" dirty="0"/>
          </a:p>
        </p:txBody>
      </p:sp>
    </p:spTree>
    <p:extLst>
      <p:ext uri="{BB962C8B-B14F-4D97-AF65-F5344CB8AC3E}">
        <p14:creationId xmlns:p14="http://schemas.microsoft.com/office/powerpoint/2010/main" val="211754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a:t>
            </a:r>
            <a:r>
              <a:rPr lang="ru-RU" dirty="0" smtClean="0"/>
              <a:t>проекта</a:t>
            </a:r>
            <a:r>
              <a:rPr lang="ru-RU" dirty="0" smtClean="0"/>
              <a:t>:</a:t>
            </a:r>
            <a:endParaRPr lang="ru-RU" dirty="0"/>
          </a:p>
        </p:txBody>
      </p:sp>
      <p:sp>
        <p:nvSpPr>
          <p:cNvPr id="3" name="Объект 2"/>
          <p:cNvSpPr>
            <a:spLocks noGrp="1"/>
          </p:cNvSpPr>
          <p:nvPr>
            <p:ph idx="1"/>
          </p:nvPr>
        </p:nvSpPr>
        <p:spPr/>
        <p:txBody>
          <a:bodyPr/>
          <a:lstStyle/>
          <a:p>
            <a:r>
              <a:rPr lang="ru-RU" dirty="0"/>
              <a:t>Приобщение детей к театральному искусству.</a:t>
            </a:r>
          </a:p>
        </p:txBody>
      </p:sp>
    </p:spTree>
    <p:extLst>
      <p:ext uri="{BB962C8B-B14F-4D97-AF65-F5344CB8AC3E}">
        <p14:creationId xmlns:p14="http://schemas.microsoft.com/office/powerpoint/2010/main" val="1827196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Задачи </a:t>
            </a:r>
            <a:r>
              <a:rPr lang="ru-RU" dirty="0" smtClean="0"/>
              <a:t>проекта</a:t>
            </a:r>
            <a:r>
              <a:rPr lang="ru-RU" dirty="0" smtClean="0"/>
              <a:t>:</a:t>
            </a:r>
            <a:endParaRPr lang="ru-RU" dirty="0"/>
          </a:p>
        </p:txBody>
      </p:sp>
      <p:sp>
        <p:nvSpPr>
          <p:cNvPr id="3" name="Объект 2"/>
          <p:cNvSpPr>
            <a:spLocks noGrp="1"/>
          </p:cNvSpPr>
          <p:nvPr>
            <p:ph idx="1"/>
          </p:nvPr>
        </p:nvSpPr>
        <p:spPr/>
        <p:txBody>
          <a:bodyPr>
            <a:normAutofit fontScale="77500" lnSpcReduction="20000"/>
          </a:bodyPr>
          <a:lstStyle/>
          <a:p>
            <a:r>
              <a:rPr lang="ru-RU" dirty="0"/>
              <a:t>Расширять представление детей о театре, его видах, атрибутах, костюмах, декорации.</a:t>
            </a:r>
            <a:br>
              <a:rPr lang="ru-RU" dirty="0"/>
            </a:br>
            <a:r>
              <a:rPr lang="ru-RU" dirty="0"/>
              <a:t>Создать условия для организации совместной театральной деятельности детей и взрослых, направленные на сближение детей, родителей и педагогов ДОУ.</a:t>
            </a:r>
            <a:br>
              <a:rPr lang="ru-RU" dirty="0"/>
            </a:br>
            <a:r>
              <a:rPr lang="ru-RU" dirty="0"/>
              <a:t>Развивать эмоциональность и выразительность речи у дошкольников.</a:t>
            </a:r>
            <a:br>
              <a:rPr lang="ru-RU" dirty="0"/>
            </a:br>
            <a:r>
              <a:rPr lang="ru-RU" dirty="0"/>
              <a:t>Привить детям первичные навыки в области театрального искусства (использование мимики, жестов, голоса)</a:t>
            </a:r>
            <a:br>
              <a:rPr lang="ru-RU" dirty="0"/>
            </a:br>
            <a:r>
              <a:rPr lang="ru-RU" dirty="0"/>
              <a:t>Способствовать формированию эстетического вкуса.</a:t>
            </a:r>
          </a:p>
        </p:txBody>
      </p:sp>
    </p:spTree>
    <p:extLst>
      <p:ext uri="{BB962C8B-B14F-4D97-AF65-F5344CB8AC3E}">
        <p14:creationId xmlns:p14="http://schemas.microsoft.com/office/powerpoint/2010/main" val="2207079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Этапы </a:t>
            </a:r>
            <a:r>
              <a:rPr lang="ru-RU" dirty="0" smtClean="0"/>
              <a:t>проекта</a:t>
            </a:r>
            <a:r>
              <a:rPr lang="ru-RU" dirty="0" smtClean="0"/>
              <a:t>:</a:t>
            </a:r>
            <a:endParaRPr lang="ru-RU" dirty="0"/>
          </a:p>
        </p:txBody>
      </p:sp>
      <p:sp>
        <p:nvSpPr>
          <p:cNvPr id="3" name="Объект 2"/>
          <p:cNvSpPr>
            <a:spLocks noGrp="1"/>
          </p:cNvSpPr>
          <p:nvPr>
            <p:ph idx="1"/>
          </p:nvPr>
        </p:nvSpPr>
        <p:spPr/>
        <p:txBody>
          <a:bodyPr>
            <a:normAutofit fontScale="47500" lnSpcReduction="20000"/>
          </a:bodyPr>
          <a:lstStyle/>
          <a:p>
            <a:r>
              <a:rPr lang="ru-RU" dirty="0"/>
              <a:t>1 этап</a:t>
            </a:r>
          </a:p>
          <a:p>
            <a:r>
              <a:rPr lang="ru-RU" dirty="0"/>
              <a:t>Предварительная работа</a:t>
            </a:r>
          </a:p>
          <a:p>
            <a:r>
              <a:rPr lang="ru-RU" dirty="0"/>
              <a:t>- Изучение методической литературы.</a:t>
            </a:r>
          </a:p>
          <a:p>
            <a:r>
              <a:rPr lang="ru-RU" dirty="0"/>
              <a:t>- Приобретение дидактического материала для организации предметно-развивающей среды.</a:t>
            </a:r>
          </a:p>
          <a:p>
            <a:r>
              <a:rPr lang="ru-RU" dirty="0"/>
              <a:t>- </a:t>
            </a:r>
            <a:r>
              <a:rPr lang="ru-RU" dirty="0" smtClean="0"/>
              <a:t>беседы, анкетирование, консультации для родителей</a:t>
            </a:r>
            <a:endParaRPr lang="ru-RU" dirty="0"/>
          </a:p>
          <a:p>
            <a:r>
              <a:rPr lang="ru-RU" dirty="0"/>
              <a:t>2 этап</a:t>
            </a:r>
          </a:p>
          <a:p>
            <a:r>
              <a:rPr lang="ru-RU" dirty="0"/>
              <a:t>Основная работа.</a:t>
            </a:r>
          </a:p>
          <a:p>
            <a:r>
              <a:rPr lang="ru-RU" dirty="0"/>
              <a:t>- творческая деятельность (игровое творчество, песенное, танцевальное, импровизация на детских музыкальных инструментах);</a:t>
            </a:r>
            <a:br>
              <a:rPr lang="ru-RU" dirty="0"/>
            </a:br>
            <a:r>
              <a:rPr lang="ru-RU" dirty="0"/>
              <a:t>- сочинения сказок</a:t>
            </a:r>
            <a:br>
              <a:rPr lang="ru-RU" dirty="0"/>
            </a:br>
            <a:r>
              <a:rPr lang="ru-RU" dirty="0"/>
              <a:t>- игры-драматизации;</a:t>
            </a:r>
            <a:br>
              <a:rPr lang="ru-RU" dirty="0"/>
            </a:br>
            <a:r>
              <a:rPr lang="ru-RU" dirty="0"/>
              <a:t>- беседы после просмотра спектаклей;</a:t>
            </a:r>
            <a:br>
              <a:rPr lang="ru-RU" dirty="0"/>
            </a:br>
            <a:r>
              <a:rPr lang="ru-RU" dirty="0"/>
              <a:t>- упражнения для эмоционального развития детей;</a:t>
            </a:r>
            <a:br>
              <a:rPr lang="ru-RU" dirty="0"/>
            </a:br>
            <a:r>
              <a:rPr lang="ru-RU" dirty="0"/>
              <a:t>- коррекционно-развивающие игры;</a:t>
            </a:r>
            <a:br>
              <a:rPr lang="ru-RU" dirty="0"/>
            </a:br>
            <a:r>
              <a:rPr lang="ru-RU" dirty="0"/>
              <a:t>- упражнения по дикции;</a:t>
            </a:r>
            <a:br>
              <a:rPr lang="ru-RU" dirty="0"/>
            </a:br>
            <a:r>
              <a:rPr lang="ru-RU" dirty="0"/>
              <a:t>- упражнения на развитие мимики, детской пластики;</a:t>
            </a:r>
            <a:br>
              <a:rPr lang="ru-RU" dirty="0"/>
            </a:br>
            <a:r>
              <a:rPr lang="ru-RU" dirty="0"/>
              <a:t>- репетиции и обыгрывание сказок и инсценировок.</a:t>
            </a:r>
            <a:br>
              <a:rPr lang="ru-RU" dirty="0"/>
            </a:br>
            <a:r>
              <a:rPr lang="ru-RU" dirty="0"/>
              <a:t>Использование разнообразных средств: театральные уголки в группах, разнообразные виды театров, костюмы, декорации, фонотека, детские музыкальные инструменты, наглядные иллюстрации.</a:t>
            </a:r>
            <a:br>
              <a:rPr lang="ru-RU" dirty="0"/>
            </a:br>
            <a:r>
              <a:rPr lang="ru-RU" dirty="0"/>
              <a:t>  Заключительная работа</a:t>
            </a:r>
          </a:p>
        </p:txBody>
      </p:sp>
    </p:spTree>
    <p:extLst>
      <p:ext uri="{BB962C8B-B14F-4D97-AF65-F5344CB8AC3E}">
        <p14:creationId xmlns:p14="http://schemas.microsoft.com/office/powerpoint/2010/main" val="2264775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2267744" y="1340768"/>
            <a:ext cx="6298977" cy="5328592"/>
          </a:xfrm>
        </p:spPr>
        <p:txBody>
          <a:bodyPr>
            <a:normAutofit fontScale="77500" lnSpcReduction="20000"/>
          </a:bodyPr>
          <a:lstStyle/>
          <a:p>
            <a:pPr algn="ctr"/>
            <a:endParaRPr lang="ru-RU" b="1" dirty="0" smtClean="0"/>
          </a:p>
          <a:p>
            <a:pPr algn="ctr"/>
            <a:r>
              <a:rPr lang="ru-RU" sz="3100" b="1" dirty="0" smtClean="0"/>
              <a:t>«Здравствуй </a:t>
            </a:r>
            <a:r>
              <a:rPr lang="ru-RU" sz="3100" b="1" dirty="0"/>
              <a:t>театр</a:t>
            </a:r>
            <a:r>
              <a:rPr lang="ru-RU" sz="3100" b="1" dirty="0" smtClean="0"/>
              <a:t>»</a:t>
            </a:r>
          </a:p>
          <a:p>
            <a:pPr algn="ctr"/>
            <a:endParaRPr lang="ru-RU" b="1"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smtClean="0"/>
          </a:p>
          <a:p>
            <a:pPr algn="ctr"/>
            <a:r>
              <a:rPr lang="ru-RU" sz="2800" dirty="0">
                <a:cs typeface="Times New Roman" panose="02020603050405020304" pitchFamily="18" charset="0"/>
              </a:rPr>
              <a:t>Работу по ознакомлению детей с театром я начинала с бесед, целью которых была – сформировать на эмоциональном уровне представление о театре, как виде искусства. </a:t>
            </a:r>
          </a:p>
        </p:txBody>
      </p:sp>
      <p:pic>
        <p:nvPicPr>
          <p:cNvPr id="3" name="Рисунок 2"/>
          <p:cNvPicPr>
            <a:picLocks noChangeAspect="1"/>
          </p:cNvPicPr>
          <p:nvPr/>
        </p:nvPicPr>
        <p:blipFill>
          <a:blip r:embed="rId2"/>
          <a:stretch>
            <a:fillRect/>
          </a:stretch>
        </p:blipFill>
        <p:spPr>
          <a:xfrm>
            <a:off x="2084871" y="2365850"/>
            <a:ext cx="3207209" cy="3165557"/>
          </a:xfrm>
          <a:prstGeom prst="rect">
            <a:avLst/>
          </a:prstGeom>
        </p:spPr>
      </p:pic>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b="66"/>
          <a:stretch/>
        </p:blipFill>
        <p:spPr>
          <a:xfrm>
            <a:off x="5553775" y="2378627"/>
            <a:ext cx="3217167" cy="315278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44"/>
          <a:stretch/>
        </p:blipFill>
        <p:spPr>
          <a:xfrm>
            <a:off x="1403648" y="2276872"/>
            <a:ext cx="3494237" cy="3456470"/>
          </a:xfrm>
          <a:prstGeom prst="rect">
            <a:avLst/>
          </a:prstGeom>
          <a:ln>
            <a:noFill/>
          </a:ln>
          <a:effectLst>
            <a:softEdge rad="112500"/>
          </a:effectLst>
        </p:spPr>
      </p:pic>
      <p:pic>
        <p:nvPicPr>
          <p:cNvPr id="7" name="Рисунок 6"/>
          <p:cNvPicPr>
            <a:picLocks noChangeAspect="1"/>
          </p:cNvPicPr>
          <p:nvPr/>
        </p:nvPicPr>
        <p:blipFill>
          <a:blip r:embed="rId3"/>
          <a:stretch>
            <a:fillRect/>
          </a:stretch>
        </p:blipFill>
        <p:spPr>
          <a:xfrm>
            <a:off x="5076056" y="2244932"/>
            <a:ext cx="3574751" cy="3528392"/>
          </a:xfrm>
          <a:prstGeom prst="rect">
            <a:avLst/>
          </a:prstGeom>
        </p:spPr>
      </p:pic>
    </p:spTree>
    <p:extLst>
      <p:ext uri="{BB962C8B-B14F-4D97-AF65-F5344CB8AC3E}">
        <p14:creationId xmlns:p14="http://schemas.microsoft.com/office/powerpoint/2010/main" val="14983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196752"/>
            <a:ext cx="5256584" cy="303510"/>
          </a:xfrm>
        </p:spPr>
        <p:txBody>
          <a:bodyPr>
            <a:noAutofit/>
          </a:bodyPr>
          <a:lstStyle/>
          <a:p>
            <a:r>
              <a:rPr lang="ru-RU" sz="2800" dirty="0" smtClean="0"/>
              <a:t>Упражнения для развития </a:t>
            </a:r>
            <a:br>
              <a:rPr lang="ru-RU" sz="2800" dirty="0" smtClean="0"/>
            </a:br>
            <a:r>
              <a:rPr lang="ru-RU" sz="2800" dirty="0" smtClean="0"/>
              <a:t>эмоций и мимики</a:t>
            </a:r>
            <a:endParaRPr lang="ru-RU" sz="2800" dirty="0"/>
          </a:p>
        </p:txBody>
      </p:sp>
      <p:pic>
        <p:nvPicPr>
          <p:cNvPr id="4" name="Объект 3"/>
          <p:cNvPicPr>
            <a:picLocks noGrp="1" noChangeAspect="1"/>
          </p:cNvPicPr>
          <p:nvPr>
            <p:ph idx="1"/>
          </p:nvPr>
        </p:nvPicPr>
        <p:blipFill>
          <a:blip r:embed="rId2"/>
          <a:stretch>
            <a:fillRect/>
          </a:stretch>
        </p:blipFill>
        <p:spPr>
          <a:xfrm>
            <a:off x="1187624" y="1741625"/>
            <a:ext cx="2549054" cy="2495483"/>
          </a:xfrm>
          <a:prstGeom prst="rect">
            <a:avLst/>
          </a:prstGeom>
        </p:spPr>
      </p:pic>
      <p:pic>
        <p:nvPicPr>
          <p:cNvPr id="6" name="Рисунок 5"/>
          <p:cNvPicPr>
            <a:picLocks noChangeAspect="1"/>
          </p:cNvPicPr>
          <p:nvPr/>
        </p:nvPicPr>
        <p:blipFill rotWithShape="1">
          <a:blip r:embed="rId3"/>
          <a:srcRect r="56"/>
          <a:stretch/>
        </p:blipFill>
        <p:spPr>
          <a:xfrm>
            <a:off x="2289250" y="4247979"/>
            <a:ext cx="2442683" cy="2562925"/>
          </a:xfrm>
          <a:prstGeom prst="rect">
            <a:avLst/>
          </a:prstGeom>
          <a:ln>
            <a:noFill/>
          </a:ln>
          <a:effectLst>
            <a:softEdge rad="112500"/>
          </a:effectLst>
        </p:spPr>
      </p:pic>
      <p:pic>
        <p:nvPicPr>
          <p:cNvPr id="5" name="Рисунок 4"/>
          <p:cNvPicPr>
            <a:picLocks noChangeAspect="1"/>
          </p:cNvPicPr>
          <p:nvPr/>
        </p:nvPicPr>
        <p:blipFill>
          <a:blip r:embed="rId4"/>
          <a:stretch>
            <a:fillRect/>
          </a:stretch>
        </p:blipFill>
        <p:spPr>
          <a:xfrm>
            <a:off x="3847243" y="1703935"/>
            <a:ext cx="2591972" cy="2533174"/>
          </a:xfrm>
          <a:prstGeom prst="rect">
            <a:avLst/>
          </a:prstGeom>
        </p:spPr>
      </p:pic>
      <p:pic>
        <p:nvPicPr>
          <p:cNvPr id="3" name="Рисунок 2"/>
          <p:cNvPicPr>
            <a:picLocks noChangeAspect="1"/>
          </p:cNvPicPr>
          <p:nvPr/>
        </p:nvPicPr>
        <p:blipFill rotWithShape="1">
          <a:blip r:embed="rId5" cstate="print">
            <a:extLst>
              <a:ext uri="{28A0092B-C50C-407E-A947-70E740481C1C}">
                <a14:useLocalDpi xmlns:a14="http://schemas.microsoft.com/office/drawing/2010/main" val="0"/>
              </a:ext>
            </a:extLst>
          </a:blip>
          <a:srcRect b="31"/>
          <a:stretch/>
        </p:blipFill>
        <p:spPr>
          <a:xfrm>
            <a:off x="6439215" y="1679910"/>
            <a:ext cx="2684429" cy="2568069"/>
          </a:xfrm>
          <a:prstGeom prst="rect">
            <a:avLst/>
          </a:prstGeom>
          <a:ln>
            <a:noFill/>
          </a:ln>
          <a:effectLst>
            <a:softEdge rad="112500"/>
          </a:effectLst>
        </p:spPr>
      </p:pic>
      <p:pic>
        <p:nvPicPr>
          <p:cNvPr id="7" name="Рисунок 6"/>
          <p:cNvPicPr>
            <a:picLocks noChangeAspect="1"/>
          </p:cNvPicPr>
          <p:nvPr/>
        </p:nvPicPr>
        <p:blipFill rotWithShape="1">
          <a:blip r:embed="rId6" cstate="print">
            <a:extLst>
              <a:ext uri="{28A0092B-C50C-407E-A947-70E740481C1C}">
                <a14:useLocalDpi xmlns:a14="http://schemas.microsoft.com/office/drawing/2010/main" val="0"/>
              </a:ext>
            </a:extLst>
          </a:blip>
          <a:srcRect b="2"/>
          <a:stretch/>
        </p:blipFill>
        <p:spPr>
          <a:xfrm>
            <a:off x="5201284" y="4211200"/>
            <a:ext cx="2465315" cy="2588545"/>
          </a:xfrm>
          <a:prstGeom prst="rect">
            <a:avLst/>
          </a:prstGeom>
          <a:ln>
            <a:noFill/>
          </a:ln>
          <a:effectLst>
            <a:softEdge rad="112500"/>
          </a:effectLst>
        </p:spPr>
      </p:pic>
    </p:spTree>
    <p:extLst>
      <p:ext uri="{BB962C8B-B14F-4D97-AF65-F5344CB8AC3E}">
        <p14:creationId xmlns:p14="http://schemas.microsoft.com/office/powerpoint/2010/main" val="1393726700"/>
      </p:ext>
    </p:extLst>
  </p:cSld>
  <p:clrMapOvr>
    <a:masterClrMapping/>
  </p:clrMapOvr>
</p:sld>
</file>

<file path=ppt/theme/theme1.xml><?xml version="1.0" encoding="utf-8"?>
<a:theme xmlns:a="http://schemas.openxmlformats.org/drawingml/2006/main" name="Театральный 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Театральный 2</Template>
  <TotalTime>472</TotalTime>
  <Words>579</Words>
  <Application>Microsoft Office PowerPoint</Application>
  <PresentationFormat>Экран (4:3)</PresentationFormat>
  <Paragraphs>65</Paragraphs>
  <Slides>25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25</vt:i4>
      </vt:variant>
    </vt:vector>
  </HeadingPairs>
  <TitlesOfParts>
    <vt:vector size="30" baseType="lpstr">
      <vt:lpstr>Arial</vt:lpstr>
      <vt:lpstr>Calibri</vt:lpstr>
      <vt:lpstr>Monotype Corsiva</vt:lpstr>
      <vt:lpstr>Times New Roman</vt:lpstr>
      <vt:lpstr>Театральный 2</vt:lpstr>
      <vt:lpstr>Презентация  по теме:</vt:lpstr>
      <vt:lpstr>Вся жизнь детей насыщена игрой. Каждый ребенок хочет сыграть свою роль. Научить ребенка играть, брать на себя роль и действовать, вместе с тем помогая ему приобретать жизненный опыт, – все это помогает осуществить театр. </vt:lpstr>
      <vt:lpstr>Актуальность проекта:</vt:lpstr>
      <vt:lpstr>Цель проекта:</vt:lpstr>
      <vt:lpstr>Задачи проекта:</vt:lpstr>
      <vt:lpstr>Этапы проекта:</vt:lpstr>
      <vt:lpstr>Презентация PowerPoint</vt:lpstr>
      <vt:lpstr>Презентация PowerPoint</vt:lpstr>
      <vt:lpstr>Упражнения для развития  эмоций и мимики</vt:lpstr>
      <vt:lpstr>Ритмопластика</vt:lpstr>
      <vt:lpstr>Релаксация </vt:lpstr>
      <vt:lpstr>Развитие культуры и техники речи </vt:lpstr>
      <vt:lpstr>Презентация PowerPoint</vt:lpstr>
      <vt:lpstr>Игры – драматизации</vt:lpstr>
      <vt:lpstr>Сказка «Путешествие в осенний лес» </vt:lpstr>
      <vt:lpstr>Сказка «Как Снеговик нос потерял» </vt:lpstr>
      <vt:lpstr>Кукольный театр </vt:lpstr>
      <vt:lpstr>Фольклорные праздники</vt:lpstr>
      <vt:lpstr>«Рябинник»</vt:lpstr>
      <vt:lpstr>Благотворительная ярмарка</vt:lpstr>
      <vt:lpstr>Работа с родителями:</vt:lpstr>
      <vt:lpstr>Работа с родителями</vt:lpstr>
      <vt:lpstr> Праздник «Непослушания» </vt:lpstr>
      <vt:lpstr>Предполагаемый результат</vt:lpstr>
      <vt:lpstr>Результаты проекта: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Жанна</cp:lastModifiedBy>
  <cp:revision>21</cp:revision>
  <dcterms:created xsi:type="dcterms:W3CDTF">2014-04-17T14:39:24Z</dcterms:created>
  <dcterms:modified xsi:type="dcterms:W3CDTF">2022-04-08T11:43:36Z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4720997</vt:lpwstr>
  </property>
  <property fmtid="{D5CDD505-2E9C-101B-9397-08002B2CF9AE}" pid="3" name="NXPowerLiteSettings">
    <vt:lpwstr>F7000400038000</vt:lpwstr>
  </property>
  <property fmtid="{D5CDD505-2E9C-101B-9397-08002B2CF9AE}" pid="4" name="NXPowerLiteVersion">
    <vt:lpwstr>S9.1.4</vt:lpwstr>
  </property>
</Properties>
</file>