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5"/>
  </p:notesMasterIdLst>
  <p:sldIdLst>
    <p:sldId id="256" r:id="rId2"/>
    <p:sldId id="280" r:id="rId3"/>
    <p:sldId id="281" r:id="rId4"/>
    <p:sldId id="278" r:id="rId5"/>
    <p:sldId id="273" r:id="rId6"/>
    <p:sldId id="282" r:id="rId7"/>
    <p:sldId id="257" r:id="rId8"/>
    <p:sldId id="270" r:id="rId9"/>
    <p:sldId id="261" r:id="rId10"/>
    <p:sldId id="260" r:id="rId11"/>
    <p:sldId id="283" r:id="rId12"/>
    <p:sldId id="284" r:id="rId13"/>
    <p:sldId id="265" r:id="rId14"/>
    <p:sldId id="271" r:id="rId15"/>
    <p:sldId id="262" r:id="rId16"/>
    <p:sldId id="266" r:id="rId17"/>
    <p:sldId id="263" r:id="rId18"/>
    <p:sldId id="269" r:id="rId19"/>
    <p:sldId id="274" r:id="rId20"/>
    <p:sldId id="268" r:id="rId21"/>
    <p:sldId id="275" r:id="rId22"/>
    <p:sldId id="277" r:id="rId23"/>
    <p:sldId id="285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37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41BA3-5DBE-4A38-B69E-4AE1FB6B4F4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7ACEC-3EB3-4D75-A504-D2CA6246D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49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6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039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0" y="6648"/>
            <a:ext cx="1217672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87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49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0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47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60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2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52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1CF40CDB-0CFC-43B8-8133-5148984D2B65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1ABF200E-F91B-4A87-9459-32838897E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nastolnyy_kolokolchik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nastolnyy_kolokolchik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nastolnyy_kolokolchik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37408" y="670454"/>
            <a:ext cx="7848872" cy="4389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600" dirty="0" smtClean="0">
                <a:latin typeface="Segoe Script" panose="020B0504020000000003" pitchFamily="34" charset="0"/>
                <a:cs typeface="Shonar Bangla" panose="020B0502040204020203" pitchFamily="34" charset="0"/>
              </a:rPr>
              <a:t>	 </a:t>
            </a:r>
            <a:r>
              <a:rPr lang="ru-RU" sz="5700" b="1" dirty="0" smtClean="0">
                <a:solidFill>
                  <a:srgbClr val="8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egoe Script" panose="020B0504020000000003" pitchFamily="34" charset="0"/>
                <a:cs typeface="Shonar Bangla" panose="020B0502040204020203" pitchFamily="34" charset="0"/>
              </a:rPr>
              <a:t>Лучший способ</a:t>
            </a:r>
          </a:p>
          <a:p>
            <a:pPr>
              <a:defRPr/>
            </a:pPr>
            <a:endParaRPr lang="ru-RU" sz="5700" b="1" dirty="0">
              <a:solidFill>
                <a:srgbClr val="8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egoe Script" panose="020B0504020000000003" pitchFamily="34" charset="0"/>
              <a:cs typeface="Shonar Bangla" panose="020B0502040204020203" pitchFamily="34" charset="0"/>
            </a:endParaRPr>
          </a:p>
          <a:p>
            <a:pPr>
              <a:defRPr/>
            </a:pPr>
            <a:r>
              <a:rPr lang="ru-RU" sz="5700" b="1" dirty="0" smtClean="0">
                <a:solidFill>
                  <a:srgbClr val="8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egoe Script" panose="020B0504020000000003" pitchFamily="34" charset="0"/>
                <a:cs typeface="Shonar Bangla" panose="020B0502040204020203" pitchFamily="34" charset="0"/>
              </a:rPr>
              <a:t> изучить  что-либо – </a:t>
            </a:r>
            <a:r>
              <a:rPr lang="en-US" sz="5700" b="1" dirty="0" smtClean="0">
                <a:solidFill>
                  <a:srgbClr val="8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egoe Script" panose="020B0504020000000003" pitchFamily="34" charset="0"/>
                <a:cs typeface="Shonar Bangla" panose="020B0502040204020203" pitchFamily="34" charset="0"/>
              </a:rPr>
              <a:t/>
            </a:r>
            <a:br>
              <a:rPr lang="en-US" sz="5700" b="1" dirty="0" smtClean="0">
                <a:solidFill>
                  <a:srgbClr val="8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egoe Script" panose="020B0504020000000003" pitchFamily="34" charset="0"/>
                <a:cs typeface="Shonar Bangla" panose="020B0502040204020203" pitchFamily="34" charset="0"/>
              </a:rPr>
            </a:br>
            <a:endParaRPr lang="ru-RU" sz="5700" b="1" dirty="0" smtClean="0">
              <a:solidFill>
                <a:srgbClr val="8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egoe Script" panose="020B0504020000000003" pitchFamily="34" charset="0"/>
              <a:cs typeface="Shonar Bangla" panose="020B0502040204020203" pitchFamily="34" charset="0"/>
            </a:endParaRPr>
          </a:p>
          <a:p>
            <a:pPr>
              <a:defRPr/>
            </a:pPr>
            <a:r>
              <a:rPr lang="ru-RU" sz="5700" b="1" dirty="0" smtClean="0">
                <a:solidFill>
                  <a:srgbClr val="8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egoe Script" panose="020B0504020000000003" pitchFamily="34" charset="0"/>
                <a:cs typeface="Shonar Bangla" panose="020B0502040204020203" pitchFamily="34" charset="0"/>
              </a:rPr>
              <a:t>это открыть самому</a:t>
            </a:r>
            <a:r>
              <a:rPr lang="ru-RU" sz="5700" b="1" dirty="0" smtClean="0">
                <a:solidFill>
                  <a:srgbClr val="800000"/>
                </a:solidFill>
                <a:latin typeface="Segoe Script" panose="020B0504020000000003" pitchFamily="34" charset="0"/>
                <a:cs typeface="Shonar Bangla" panose="020B0502040204020203" pitchFamily="34" charset="0"/>
              </a:rPr>
              <a:t>.</a:t>
            </a:r>
            <a:br>
              <a:rPr lang="ru-RU" sz="5700" b="1" dirty="0" smtClean="0">
                <a:solidFill>
                  <a:srgbClr val="800000"/>
                </a:solidFill>
                <a:latin typeface="Segoe Script" panose="020B0504020000000003" pitchFamily="34" charset="0"/>
                <a:cs typeface="Shonar Bangla" panose="020B0502040204020203" pitchFamily="34" charset="0"/>
              </a:rPr>
            </a:br>
            <a:r>
              <a:rPr lang="ru-RU" sz="5700" b="1" dirty="0" smtClean="0">
                <a:solidFill>
                  <a:srgbClr val="800000"/>
                </a:solidFill>
                <a:latin typeface="Segoe Script" panose="020B0504020000000003" pitchFamily="34" charset="0"/>
                <a:cs typeface="Shonar Bangla" panose="020B0502040204020203" pitchFamily="34" charset="0"/>
              </a:rPr>
              <a:t>                  </a:t>
            </a:r>
          </a:p>
          <a:p>
            <a:pPr algn="r">
              <a:defRPr/>
            </a:pPr>
            <a:r>
              <a:rPr lang="ru-RU" sz="5700" b="1" dirty="0" smtClean="0">
                <a:solidFill>
                  <a:srgbClr val="800000"/>
                </a:solidFill>
                <a:latin typeface="Segoe Script" panose="020B0504020000000003" pitchFamily="34" charset="0"/>
                <a:cs typeface="Shonar Bangla" panose="020B0502040204020203" pitchFamily="34" charset="0"/>
              </a:rPr>
              <a:t>Д. Пойа</a:t>
            </a:r>
            <a:r>
              <a:rPr lang="ru-RU" sz="5700" b="1" dirty="0" smtClean="0">
                <a:solidFill>
                  <a:schemeClr val="accent6">
                    <a:lumMod val="75000"/>
                  </a:schemeClr>
                </a:solidFill>
                <a:latin typeface="Segoe Script" panose="020B0504020000000003" pitchFamily="34" charset="0"/>
                <a:cs typeface="Shonar Bangla" panose="020B0502040204020203" pitchFamily="34" charset="0"/>
              </a:rPr>
              <a:t/>
            </a:r>
            <a:br>
              <a:rPr lang="ru-RU" sz="5700" b="1" dirty="0" smtClean="0">
                <a:solidFill>
                  <a:schemeClr val="accent6">
                    <a:lumMod val="75000"/>
                  </a:schemeClr>
                </a:solidFill>
                <a:latin typeface="Segoe Script" panose="020B0504020000000003" pitchFamily="34" charset="0"/>
                <a:cs typeface="Shonar Bangla" panose="020B0502040204020203" pitchFamily="34" charset="0"/>
              </a:rPr>
            </a:br>
            <a:endParaRPr lang="ru-RU" sz="5700" b="1" dirty="0">
              <a:solidFill>
                <a:schemeClr val="accent6">
                  <a:lumMod val="75000"/>
                </a:schemeClr>
              </a:solidFill>
              <a:latin typeface="Segoe Script" panose="020B05040200000000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1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" name="Объект 17"/>
          <p:cNvPicPr>
            <a:picLocks noGrp="1" noChangeAspect="1"/>
          </p:cNvPicPr>
          <p:nvPr>
            <p:ph idx="1"/>
          </p:nvPr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91853" y="1956464"/>
            <a:ext cx="3333750" cy="3333750"/>
          </a:xfrm>
          <a:prstGeom prst="rect">
            <a:avLst/>
          </a:prstGeom>
        </p:spPr>
      </p:pic>
      <p:sp>
        <p:nvSpPr>
          <p:cNvPr id="4" name="AutoShape 2" descr="https://im2-tub-ru.yandex.net/i?id=35aff57128a52b4bca814eca2e77f3e9&amp;n=33&amp;h=215&amp;w=32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3697219" y="-13959976"/>
            <a:ext cx="2326060" cy="1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58" y="551407"/>
            <a:ext cx="2052048" cy="205204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270" y="551407"/>
            <a:ext cx="2052048" cy="205204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55856" y="1571291"/>
            <a:ext cx="2052048" cy="205204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9058" y="2975270"/>
            <a:ext cx="2052048" cy="205204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19858" y="2975270"/>
            <a:ext cx="2052048" cy="2052048"/>
          </a:xfrm>
          <a:prstGeom prst="rect">
            <a:avLst/>
          </a:prstGeom>
        </p:spPr>
      </p:pic>
      <p:pic>
        <p:nvPicPr>
          <p:cNvPr id="11" name="nastolnyy_kolokol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0699544" y="591219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103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103" y="-169817"/>
            <a:ext cx="9674224" cy="1341119"/>
          </a:xfrm>
        </p:spPr>
        <p:txBody>
          <a:bodyPr/>
          <a:lstStyle/>
          <a:p>
            <a:r>
              <a:rPr lang="ru-RU" sz="3200" b="1" dirty="0">
                <a:latin typeface="Comic Sans MS" panose="030F0702030302020204" pitchFamily="66" charset="0"/>
              </a:rPr>
              <a:t>Прыжки  в длину с места (</a:t>
            </a:r>
            <a:r>
              <a:rPr lang="ru-RU" sz="3200" b="1" dirty="0" smtClean="0">
                <a:latin typeface="Comic Sans MS" panose="030F0702030302020204" pitchFamily="66" charset="0"/>
              </a:rPr>
              <a:t>девочки)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/>
          </p:nvPr>
        </p:nvGraphicFramePr>
        <p:xfrm>
          <a:off x="3095896" y="820293"/>
          <a:ext cx="6081940" cy="2609215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3040970"/>
                <a:gridCol w="3040970"/>
              </a:tblGrid>
              <a:tr h="17465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  Участник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Результат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063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Полина С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Лида В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Катя М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Оля П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1,55 м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1,65 м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1,67 м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1,6 м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16183" y="3714597"/>
            <a:ext cx="99733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Метание мяча 150 г с разбега (мальчики)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929047"/>
              </p:ext>
            </p:extLst>
          </p:nvPr>
        </p:nvGraphicFramePr>
        <p:xfrm>
          <a:off x="3226525" y="4360928"/>
          <a:ext cx="6134192" cy="22828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67096"/>
                <a:gridCol w="3067096"/>
              </a:tblGrid>
              <a:tr h="20516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 Участник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Результат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907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Коля П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Вова Т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Саша Р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Паша Г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32,5 м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30,4 м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33,35 м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33,4 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58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Ответьте на вопросы:</a:t>
            </a:r>
            <a:r>
              <a:rPr lang="ru-RU" dirty="0"/>
              <a:t> 1. Почему вы выбрали именно этот результат?</a:t>
            </a:r>
          </a:p>
          <a:p>
            <a:r>
              <a:rPr lang="ru-RU" dirty="0"/>
              <a:t>Как вы сравнили десятичные дроби?</a:t>
            </a:r>
          </a:p>
          <a:p>
            <a:r>
              <a:rPr lang="ru-RU" b="1" dirty="0"/>
              <a:t>Сформулируйте правило сравнения десятичных дробей._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498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omic Sans MS" panose="030F0702030302020204" pitchFamily="66" charset="0"/>
              </a:rPr>
              <a:t>Прыжки  в длину с места (девочки)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3687" y="1515687"/>
            <a:ext cx="10018713" cy="312420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Лучший результат 1,67 м  - Катя М </a:t>
            </a:r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4311" y="3244334"/>
            <a:ext cx="10148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Метание мяча 150 г с разбега (мальчики)</a:t>
            </a:r>
            <a:endParaRPr lang="ru-RU" sz="3600" dirty="0"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5000" y="3988714"/>
            <a:ext cx="1028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Лучший результат </a:t>
            </a:r>
            <a:r>
              <a:rPr lang="ru-RU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33,4 </a:t>
            </a:r>
            <a:r>
              <a:rPr lang="ru-RU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м  - </a:t>
            </a:r>
            <a:r>
              <a:rPr lang="ru-RU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Паша Г </a:t>
            </a:r>
            <a:endParaRPr lang="ru-RU" sz="4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5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83666" y="1435099"/>
            <a:ext cx="8139232" cy="4486015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 w="13462">
                  <a:solidFill>
                    <a:srgbClr val="7030A0"/>
                  </a:solidFill>
                  <a:prstDash val="solid"/>
                </a:ln>
                <a:solidFill>
                  <a:srgbClr val="8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Десятичные дроби сравнивают поразрядно, начиная со старшего разряда.</a:t>
            </a:r>
          </a:p>
          <a:p>
            <a:pPr algn="ctr"/>
            <a:endParaRPr lang="ru-RU" dirty="0">
              <a:ln>
                <a:solidFill>
                  <a:srgbClr val="7030A0"/>
                </a:solidFill>
              </a:ln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8829" y="430639"/>
            <a:ext cx="10688502" cy="830997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u="sng" dirty="0" smtClean="0">
                <a:ln w="22225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</a:rPr>
              <a:t>Правило сравнения </a:t>
            </a:r>
            <a:r>
              <a:rPr lang="ru-RU" sz="4000" b="1" u="sng" dirty="0">
                <a:ln w="22225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</a:rPr>
              <a:t>д</a:t>
            </a:r>
            <a:r>
              <a:rPr lang="ru-RU" sz="4000" b="1" u="sng" dirty="0" smtClean="0">
                <a:ln w="22225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</a:rPr>
              <a:t>есятичных дробей</a:t>
            </a:r>
            <a:r>
              <a:rPr lang="ru-RU" sz="4800" b="1" dirty="0" smtClean="0">
                <a:ln w="22225">
                  <a:solidFill>
                    <a:srgbClr val="800000"/>
                  </a:solidFill>
                  <a:prstDash val="solid"/>
                </a:ln>
                <a:solidFill>
                  <a:srgbClr val="C00000"/>
                </a:solidFill>
              </a:rPr>
              <a:t>.</a:t>
            </a:r>
            <a:endParaRPr lang="ru-RU" sz="4800" b="1" dirty="0">
              <a:ln w="22225">
                <a:solidFill>
                  <a:srgbClr val="8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2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Найдите ошибку. </a:t>
            </a:r>
            <a:r>
              <a:rPr lang="ru-RU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744" y="1199213"/>
            <a:ext cx="11113279" cy="5156617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задания на сравнение десятичных дробей рассуждал так: 5,3 &lt; 5,214, т.к. после запятой  у дроби 5,214  стоит больше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цифр.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2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344" y="1705132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Сравните: </a:t>
            </a:r>
          </a:p>
          <a:p>
            <a:r>
              <a:rPr lang="ru-RU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а) 7,41 и 0,741           в) 10,053 и 10,53</a:t>
            </a:r>
          </a:p>
          <a:p>
            <a:r>
              <a:rPr lang="ru-RU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б)4,02 и 4,002         </a:t>
            </a:r>
            <a:r>
              <a:rPr lang="ru-RU" sz="4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  </a:t>
            </a:r>
            <a:r>
              <a:rPr lang="ru-RU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г)0,4 и 0,47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88000"/>
            <a:ext cx="9144000" cy="271576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5" name="Группа 4"/>
          <p:cNvGrpSpPr/>
          <p:nvPr/>
        </p:nvGrpSpPr>
        <p:grpSpPr>
          <a:xfrm>
            <a:off x="1524000" y="6357277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 userDrawn="1"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 userDrawn="1"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88001" y="2232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&lt;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001" y="2232001"/>
                <a:ext cx="578419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Скругленный прямоугольник 28"/>
          <p:cNvSpPr/>
          <p:nvPr/>
        </p:nvSpPr>
        <p:spPr>
          <a:xfrm>
            <a:off x="2495600" y="4077072"/>
            <a:ext cx="772256" cy="39400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B31D64"/>
                </a:solidFill>
              </a:rPr>
              <a:t>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388001" y="2772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&gt;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001" y="2772001"/>
                <a:ext cx="578419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388001" y="3348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&gt;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001" y="3348001"/>
                <a:ext cx="578419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664001" y="2232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&lt;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001" y="2232001"/>
                <a:ext cx="578419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Скругленный прямоугольник 36"/>
          <p:cNvSpPr/>
          <p:nvPr/>
        </p:nvSpPr>
        <p:spPr>
          <a:xfrm>
            <a:off x="5771999" y="4077072"/>
            <a:ext cx="673771" cy="445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B31D64"/>
                </a:solidFill>
              </a:rPr>
              <a:t>б)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700001" y="2772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&gt;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01" y="2772001"/>
                <a:ext cx="578419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00001" y="3348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&gt;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001" y="3348001"/>
                <a:ext cx="578419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664001" y="1692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&lt;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001" y="1692001"/>
                <a:ext cx="578419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9300369" y="2232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&lt;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0369" y="2232001"/>
                <a:ext cx="578419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Скругленный прямоугольник 42"/>
          <p:cNvSpPr/>
          <p:nvPr/>
        </p:nvSpPr>
        <p:spPr>
          <a:xfrm>
            <a:off x="9408367" y="4077071"/>
            <a:ext cx="769953" cy="502791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B31D64"/>
                </a:solidFill>
              </a:rPr>
              <a:t>в)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336369" y="2772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&gt;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369" y="2772001"/>
                <a:ext cx="578419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336369" y="3348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&lt;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369" y="3348001"/>
                <a:ext cx="578419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300369" y="1692001"/>
                <a:ext cx="57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dirty="0">
                          <a:latin typeface="Cambria Math"/>
                          <a:ea typeface="Cambria Math" pitchFamily="18" charset="0"/>
                        </a:rPr>
                        <m:t>&gt;</m:t>
                      </m:r>
                    </m:oMath>
                  </m:oMathPara>
                </a14:m>
                <a:endParaRPr lang="ru-RU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0369" y="1692001"/>
                <a:ext cx="578419" cy="4616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4" grpId="0"/>
      <p:bldP spid="36" grpId="0"/>
      <p:bldP spid="38" grpId="0"/>
      <p:bldP spid="39" grpId="0"/>
      <p:bldP spid="40" grpId="0"/>
      <p:bldP spid="42" grpId="0"/>
      <p:bldP spid="54" grpId="0"/>
      <p:bldP spid="55" grpId="0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511" y="3474718"/>
            <a:ext cx="10275889" cy="33832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omic Sans MS" panose="030F0702030302020204" pitchFamily="66" charset="0"/>
              </a:rPr>
              <a:t>Выполнил ли норматив мальчик, пробежавший эту дистанцию за 9,95 с ?</a:t>
            </a:r>
          </a:p>
          <a:p>
            <a:r>
              <a:rPr lang="ru-RU" sz="2800" b="1" dirty="0" smtClean="0">
                <a:latin typeface="Comic Sans MS" panose="030F0702030302020204" pitchFamily="66" charset="0"/>
              </a:rPr>
              <a:t>Каков результат девочки, пробежавшей эту дистанцию за 9,35 с? 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741680"/>
            <a:ext cx="11747330" cy="251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058" y="1005931"/>
            <a:ext cx="109728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" name="Объект 17"/>
          <p:cNvPicPr>
            <a:picLocks noGrp="1" noChangeAspect="1"/>
          </p:cNvPicPr>
          <p:nvPr>
            <p:ph idx="1"/>
          </p:nvPr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18282" y="1548131"/>
            <a:ext cx="3333750" cy="3333750"/>
          </a:xfrm>
          <a:prstGeom prst="rect">
            <a:avLst/>
          </a:prstGeom>
        </p:spPr>
      </p:pic>
      <p:sp>
        <p:nvSpPr>
          <p:cNvPr id="4" name="AutoShape 2" descr="https://im2-tub-ru.yandex.net/i?id=35aff57128a52b4bca814eca2e77f3e9&amp;n=33&amp;h=215&amp;w=32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3697219" y="-13959976"/>
            <a:ext cx="2326060" cy="1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58" y="551407"/>
            <a:ext cx="2052048" cy="205204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270" y="551407"/>
            <a:ext cx="2052048" cy="205204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37344" y="2603455"/>
            <a:ext cx="2052048" cy="205204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9058" y="2975270"/>
            <a:ext cx="2052048" cy="205204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19858" y="2975270"/>
            <a:ext cx="2052048" cy="2052048"/>
          </a:xfrm>
          <a:prstGeom prst="rect">
            <a:avLst/>
          </a:prstGeom>
        </p:spPr>
      </p:pic>
      <p:pic>
        <p:nvPicPr>
          <p:cNvPr id="11" name="nastolnyy_kolokol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0699544" y="591219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0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103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https://im0-tub-ru.yandex.net/i?id=ccffb2e98a79d1a176879bd8fcdaba02-l&amp;n=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496" y="1064393"/>
            <a:ext cx="5384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ds04.infourok.ru/uploads/ex/00e4/0011b423-733b18b7/hello_html_m258f42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70" y="419724"/>
            <a:ext cx="5918826" cy="600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59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0100" y="616248"/>
            <a:ext cx="9207500" cy="614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98600" y="1230288"/>
            <a:ext cx="1778000" cy="1752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dirty="0" smtClean="0">
                <a:solidFill>
                  <a:srgbClr val="FFFF00"/>
                </a:solidFill>
              </a:rPr>
              <a:t>0</a:t>
            </a:r>
            <a:endParaRPr lang="ru-RU" sz="138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65550" y="1230288"/>
            <a:ext cx="1778000" cy="1752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dirty="0">
                <a:solidFill>
                  <a:srgbClr val="FFFF00"/>
                </a:solidFill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29300" y="1230288"/>
            <a:ext cx="1778000" cy="1752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94650" y="1230288"/>
            <a:ext cx="1778000" cy="1752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FF00"/>
                </a:solidFill>
              </a:rPr>
              <a:t>3</a:t>
            </a:r>
            <a:endParaRPr lang="ru-RU" sz="9600" dirty="0">
              <a:solidFill>
                <a:srgbClr val="FFFF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498600" y="3596928"/>
            <a:ext cx="1892300" cy="1828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7</a:t>
            </a:r>
            <a:endParaRPr lang="ru-RU" sz="9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08400" y="3596928"/>
            <a:ext cx="1892300" cy="1828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8</a:t>
            </a:r>
          </a:p>
        </p:txBody>
      </p:sp>
      <p:sp>
        <p:nvSpPr>
          <p:cNvPr id="12" name="Овал 11"/>
          <p:cNvSpPr/>
          <p:nvPr/>
        </p:nvSpPr>
        <p:spPr>
          <a:xfrm>
            <a:off x="5918200" y="3495328"/>
            <a:ext cx="1892300" cy="1828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9</a:t>
            </a:r>
          </a:p>
        </p:txBody>
      </p:sp>
      <p:sp>
        <p:nvSpPr>
          <p:cNvPr id="13" name="Овал 12"/>
          <p:cNvSpPr/>
          <p:nvPr/>
        </p:nvSpPr>
        <p:spPr>
          <a:xfrm>
            <a:off x="7937500" y="3510856"/>
            <a:ext cx="1892300" cy="1828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52550" y="1143261"/>
            <a:ext cx="8750300" cy="20447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965200" y="3424784"/>
            <a:ext cx="9525000" cy="2064444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99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robinstore.ru/images/01/kubok_na_zol_podstavke_udachi_i_novih_pob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1" y="620688"/>
            <a:ext cx="5721052" cy="572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6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9713" y="919923"/>
            <a:ext cx="10287862" cy="550627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Слово урока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Герой урока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Девиз урока</a:t>
            </a:r>
          </a:p>
        </p:txBody>
      </p:sp>
    </p:spTree>
    <p:extLst>
      <p:ext uri="{BB962C8B-B14F-4D97-AF65-F5344CB8AC3E}">
        <p14:creationId xmlns:p14="http://schemas.microsoft.com/office/powerpoint/2010/main" val="14991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№142,147,151,155</a:t>
            </a:r>
          </a:p>
          <a:p>
            <a:r>
              <a:rPr lang="ru-RU" smtClean="0"/>
              <a:t>Правило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9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531" y="2058467"/>
            <a:ext cx="109728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Что мы знаем о десятичных дробях?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3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5631" y="4874622"/>
            <a:ext cx="10018713" cy="3124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AutoShape 2" descr="https://im2-tub-ru.yandex.net/i?id=35aff57128a52b4bca814eca2e77f3e9&amp;n=33&amp;h=215&amp;w=32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3697219" y="-13959976"/>
            <a:ext cx="2326060" cy="1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058" y="551407"/>
            <a:ext cx="2052048" cy="2052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8269" y="2822574"/>
            <a:ext cx="2052048" cy="2052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26496" y="2713015"/>
            <a:ext cx="2052048" cy="2052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34783" y="551407"/>
            <a:ext cx="2052048" cy="2052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nastolnyy_kolokol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0699544" y="591219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3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103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7900" y="1"/>
            <a:ext cx="8886824" cy="11176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Проверяем: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7166939"/>
              </p:ext>
            </p:extLst>
          </p:nvPr>
        </p:nvGraphicFramePr>
        <p:xfrm>
          <a:off x="2366712" y="1788410"/>
          <a:ext cx="8546125" cy="5069590"/>
        </p:xfrm>
        <a:graphic>
          <a:graphicData uri="http://schemas.openxmlformats.org/drawingml/2006/table">
            <a:tbl>
              <a:tblPr firstRow="1" lastCol="1" bandRow="1">
                <a:tableStyleId>{E8B1032C-EA38-4F05-BA0D-38AFFFC7BED3}</a:tableStyleId>
              </a:tblPr>
              <a:tblGrid>
                <a:gridCol w="935288"/>
                <a:gridCol w="1008152"/>
                <a:gridCol w="971720"/>
                <a:gridCol w="598228"/>
                <a:gridCol w="889000"/>
                <a:gridCol w="774700"/>
                <a:gridCol w="812800"/>
                <a:gridCol w="1130300"/>
                <a:gridCol w="1425937"/>
              </a:tblGrid>
              <a:tr h="8357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marL="100605" marR="10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 marL="100605" marR="10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</a:t>
                      </a:r>
                      <a:endParaRPr lang="ru-RU" sz="2400" dirty="0"/>
                    </a:p>
                  </a:txBody>
                  <a:tcPr marL="100605" marR="10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,</a:t>
                      </a:r>
                      <a:endParaRPr lang="ru-RU" sz="2400" dirty="0"/>
                    </a:p>
                  </a:txBody>
                  <a:tcPr marL="100605" marR="10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marL="100605" marR="10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marL="100605" marR="10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100605" marR="10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 marL="100605" marR="10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 marL="100605" marR="100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33793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omic Sans MS" panose="030F0702030302020204" pitchFamily="66" charset="0"/>
                        </a:rPr>
                        <a:t>Сотни</a:t>
                      </a:r>
                      <a:endParaRPr lang="ru-RU" sz="2800" b="1" dirty="0">
                        <a:latin typeface="Comic Sans MS" panose="030F0702030302020204" pitchFamily="66" charset="0"/>
                      </a:endParaRPr>
                    </a:p>
                  </a:txBody>
                  <a:tcPr marL="100605" marR="100605"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omic Sans MS" panose="030F0702030302020204" pitchFamily="66" charset="0"/>
                        </a:rPr>
                        <a:t>десятки</a:t>
                      </a:r>
                      <a:endParaRPr lang="ru-RU" sz="2800" b="1" dirty="0">
                        <a:latin typeface="Comic Sans MS" panose="030F0702030302020204" pitchFamily="66" charset="0"/>
                      </a:endParaRPr>
                    </a:p>
                  </a:txBody>
                  <a:tcPr marL="100605" marR="100605"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omic Sans MS" panose="030F0702030302020204" pitchFamily="66" charset="0"/>
                        </a:rPr>
                        <a:t>единицы</a:t>
                      </a:r>
                      <a:endParaRPr lang="ru-RU" sz="2800" b="1" dirty="0">
                        <a:latin typeface="Comic Sans MS" panose="030F0702030302020204" pitchFamily="66" charset="0"/>
                      </a:endParaRPr>
                    </a:p>
                  </a:txBody>
                  <a:tcPr marL="100605" marR="100605"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anose="030F0702030302020204" pitchFamily="66" charset="0"/>
                      </a:endParaRPr>
                    </a:p>
                  </a:txBody>
                  <a:tcPr marL="100605" marR="100605"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omic Sans MS" panose="030F0702030302020204" pitchFamily="66" charset="0"/>
                        </a:rPr>
                        <a:t>десятые</a:t>
                      </a:r>
                      <a:endParaRPr lang="ru-RU" sz="2800" b="1" dirty="0">
                        <a:latin typeface="Comic Sans MS" panose="030F0702030302020204" pitchFamily="66" charset="0"/>
                      </a:endParaRPr>
                    </a:p>
                  </a:txBody>
                  <a:tcPr marL="100605" marR="100605"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omic Sans MS" panose="030F0702030302020204" pitchFamily="66" charset="0"/>
                        </a:rPr>
                        <a:t>сотые</a:t>
                      </a:r>
                      <a:endParaRPr lang="ru-RU" sz="2800" b="1" dirty="0">
                        <a:latin typeface="Comic Sans MS" panose="030F0702030302020204" pitchFamily="66" charset="0"/>
                      </a:endParaRPr>
                    </a:p>
                  </a:txBody>
                  <a:tcPr marL="100605" marR="100605"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anose="030F0702030302020204" pitchFamily="66" charset="0"/>
                        </a:rPr>
                        <a:t>тысячные</a:t>
                      </a:r>
                      <a:endParaRPr lang="ru-RU" sz="2400" b="1" dirty="0">
                        <a:latin typeface="Comic Sans MS" panose="030F0702030302020204" pitchFamily="66" charset="0"/>
                      </a:endParaRPr>
                    </a:p>
                  </a:txBody>
                  <a:tcPr marL="100605" marR="100605"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anose="030F0702030302020204" pitchFamily="66" charset="0"/>
                        </a:rPr>
                        <a:t>десятитысячные</a:t>
                      </a:r>
                      <a:endParaRPr lang="ru-RU" sz="2400" b="1" dirty="0">
                        <a:latin typeface="Comic Sans MS" panose="030F0702030302020204" pitchFamily="66" charset="0"/>
                      </a:endParaRPr>
                    </a:p>
                  </a:txBody>
                  <a:tcPr marL="100605" marR="100605"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anose="030F0702030302020204" pitchFamily="66" charset="0"/>
                        </a:rPr>
                        <a:t>стотысячные</a:t>
                      </a:r>
                      <a:endParaRPr lang="ru-RU" sz="2400" b="1" dirty="0">
                        <a:latin typeface="Comic Sans MS" panose="030F0702030302020204" pitchFamily="66" charset="0"/>
                      </a:endParaRPr>
                    </a:p>
                  </a:txBody>
                  <a:tcPr marL="100605" marR="100605" vert="wordArt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6426" y="670811"/>
            <a:ext cx="11825574" cy="815090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1. </a:t>
            </a:r>
            <a:r>
              <a:rPr lang="ru-RU" sz="2800" dirty="0" smtClean="0">
                <a:latin typeface="Comic Sans MS" panose="030F0702030302020204" pitchFamily="66" charset="0"/>
              </a:rPr>
              <a:t>Под  </a:t>
            </a:r>
            <a:r>
              <a:rPr lang="ru-RU" sz="2800" dirty="0">
                <a:latin typeface="Comic Sans MS" panose="030F0702030302020204" pitchFamily="66" charset="0"/>
              </a:rPr>
              <a:t>каждой цифрой десятичной дроби 178,32049.запиши разряд , в котором она содержится:</a:t>
            </a:r>
          </a:p>
          <a:p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246505" y="2852946"/>
                <a:ext cx="10972800" cy="1143000"/>
              </a:xfrm>
            </p:spPr>
            <p:txBody>
              <a:bodyPr/>
              <a:lstStyle/>
              <a:p>
                <a:pPr lvl="0"/>
                <a:r>
                  <a:rPr lang="ru-RU" sz="3200" dirty="0" smtClean="0">
                    <a:latin typeface="Comic Sans MS" panose="030F0702030302020204" pitchFamily="66" charset="0"/>
                  </a:rPr>
                  <a:t>2. Запишите </a:t>
                </a:r>
                <a:r>
                  <a:rPr lang="ru-RU" sz="3200" dirty="0">
                    <a:latin typeface="Comic Sans MS" panose="030F0702030302020204" pitchFamily="66" charset="0"/>
                  </a:rPr>
                  <a:t>в виде десятичной дроби: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ru-RU" sz="3200" dirty="0">
                    <a:latin typeface="Comic Sans MS" panose="030F0702030302020204" pitchFamily="66" charset="0"/>
                  </a:rPr>
                  <a:t/>
                </a:r>
                <a:br>
                  <a:rPr lang="ru-RU" sz="3200" dirty="0">
                    <a:latin typeface="Comic Sans MS" panose="030F0702030302020204" pitchFamily="66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ru-RU" sz="32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sz="3200" i="1">
                          <a:latin typeface="Cambria Math" panose="02040503050406030204" pitchFamily="18" charset="0"/>
                        </a:rPr>
                        <m:t>                                  </m:t>
                      </m:r>
                      <m:f>
                        <m:fPr>
                          <m:ctrlPr>
                            <a:rPr lang="ru-RU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8075</m:t>
                          </m:r>
                        </m:num>
                        <m:den>
                          <m:r>
                            <a:rPr lang="ru-RU" sz="3200" i="1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ru-RU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𝟎𝟕𝟓</m:t>
                      </m:r>
                    </m:oMath>
                  </m:oMathPara>
                </a14:m>
                <a:r>
                  <a:rPr lang="ru-RU" sz="3200" dirty="0">
                    <a:latin typeface="Comic Sans MS" panose="030F0702030302020204" pitchFamily="66" charset="0"/>
                  </a:rPr>
                  <a:t/>
                </a:r>
                <a:br>
                  <a:rPr lang="ru-RU" sz="3200" dirty="0">
                    <a:latin typeface="Comic Sans MS" panose="030F0702030302020204" pitchFamily="66" charset="0"/>
                  </a:rPr>
                </a:br>
                <a:r>
                  <a:rPr lang="ru-RU" sz="3200" dirty="0" smtClean="0">
                    <a:latin typeface="Comic Sans MS" panose="030F0702030302020204" pitchFamily="66" charset="0"/>
                  </a:rPr>
                  <a:t>3</a:t>
                </a:r>
                <a:r>
                  <a:rPr lang="ru-RU" sz="2000" dirty="0" smtClean="0">
                    <a:latin typeface="Comic Sans MS" panose="030F0702030302020204" pitchFamily="66" charset="0"/>
                  </a:rPr>
                  <a:t>.</a:t>
                </a:r>
                <a:r>
                  <a:rPr lang="ru-RU" sz="3200" dirty="0" smtClean="0">
                    <a:latin typeface="Comic Sans MS" panose="030F0702030302020204" pitchFamily="66" charset="0"/>
                  </a:rPr>
                  <a:t>Используя </a:t>
                </a:r>
                <a:r>
                  <a:rPr lang="ru-RU" sz="3200" dirty="0">
                    <a:latin typeface="Comic Sans MS" panose="030F0702030302020204" pitchFamily="66" charset="0"/>
                  </a:rPr>
                  <a:t>десятичные дроби, </a:t>
                </a:r>
                <a:r>
                  <a:rPr lang="ru-RU" sz="3200" dirty="0" smtClean="0">
                    <a:latin typeface="Comic Sans MS" panose="030F0702030302020204" pitchFamily="66" charset="0"/>
                  </a:rPr>
                  <a:t>выразите:</a:t>
                </a:r>
                <a:br>
                  <a:rPr lang="ru-RU" sz="3200" dirty="0" smtClean="0">
                    <a:latin typeface="Comic Sans MS" panose="030F0702030302020204" pitchFamily="66" charset="0"/>
                  </a:rPr>
                </a:br>
                <a:r>
                  <a:rPr lang="ru-RU" sz="3200" dirty="0" smtClean="0">
                    <a:latin typeface="Comic Sans MS" panose="030F0702030302020204" pitchFamily="66" charset="0"/>
                  </a:rPr>
                  <a:t>В </a:t>
                </a:r>
                <a:r>
                  <a:rPr lang="ru-RU" sz="3200" dirty="0">
                    <a:latin typeface="Comic Sans MS" panose="030F0702030302020204" pitchFamily="66" charset="0"/>
                  </a:rPr>
                  <a:t>метрах:   </a:t>
                </a:r>
                <a:r>
                  <a:rPr lang="ru-RU" sz="3200" dirty="0" smtClean="0">
                    <a:latin typeface="Comic Sans MS" panose="030F0702030302020204" pitchFamily="66" charset="0"/>
                  </a:rPr>
                  <a:t>36 </a:t>
                </a:r>
                <a:r>
                  <a:rPr lang="ru-RU" sz="3200" dirty="0">
                    <a:latin typeface="Comic Sans MS" panose="030F0702030302020204" pitchFamily="66" charset="0"/>
                  </a:rPr>
                  <a:t>мм </a:t>
                </a:r>
                <a:r>
                  <a:rPr lang="ru-RU" sz="3200" dirty="0" smtClean="0">
                    <a:latin typeface="Comic Sans MS" panose="030F0702030302020204" pitchFamily="66" charset="0"/>
                  </a:rPr>
                  <a:t>= 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0,036 м</a:t>
                </a:r>
                <a:r>
                  <a:rPr lang="ru-RU" sz="3200" dirty="0" smtClean="0">
                    <a:latin typeface="Comic Sans MS" panose="030F0702030302020204" pitchFamily="66" charset="0"/>
                  </a:rPr>
                  <a:t>      696 см= 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6,96 м</a:t>
                </a:r>
                <a:r>
                  <a:rPr lang="ru-RU" sz="3200" b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/>
                </a:r>
                <a:br>
                  <a:rPr lang="ru-RU" sz="3200" b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</a:br>
                <a:r>
                  <a:rPr lang="ru-RU" sz="32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4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. </a:t>
                </a:r>
                <a:r>
                  <a:rPr lang="ru-RU" sz="3200" dirty="0" smtClean="0">
                    <a:latin typeface="Comic Sans MS" panose="030F0702030302020204" pitchFamily="66" charset="0"/>
                  </a:rPr>
                  <a:t>Сравните</a:t>
                </a:r>
                <a:r>
                  <a:rPr lang="ru-RU" sz="3200" dirty="0">
                    <a:latin typeface="Comic Sans MS" panose="030F0702030302020204" pitchFamily="66" charset="0"/>
                  </a:rPr>
                  <a:t>: </a:t>
                </a:r>
                <a:br>
                  <a:rPr lang="ru-RU" sz="3200" dirty="0">
                    <a:latin typeface="Comic Sans MS" panose="030F0702030302020204" pitchFamily="66" charset="0"/>
                  </a:rPr>
                </a:br>
                <a:r>
                  <a:rPr lang="ru-RU" sz="3200" dirty="0">
                    <a:latin typeface="Comic Sans MS" panose="030F0702030302020204" pitchFamily="66" charset="0"/>
                  </a:rPr>
                  <a:t>а)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ru-RU" sz="3200" i="1">
                            <a:latin typeface="Cambria Math"/>
                          </a:rPr>
                        </m:ctrlPr>
                      </m:borderBox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</m:e>
                    </m:borderBox>
                  </m:oMath>
                </a14:m>
                <a:r>
                  <a:rPr lang="ru-RU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3200" dirty="0">
                    <a:latin typeface="Comic Sans MS" panose="030F0702030302020204" pitchFamily="66" charset="0"/>
                  </a:rPr>
                  <a:t>        б)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ru-RU" sz="3200" i="1">
                            <a:latin typeface="Cambria Math"/>
                          </a:rPr>
                        </m:ctrlPr>
                      </m:borderBox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</m:e>
                    </m:borderBox>
                  </m:oMath>
                </a14:m>
                <a:r>
                  <a:rPr lang="ru-RU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3200" dirty="0">
                    <a:latin typeface="Comic Sans MS" panose="030F0702030302020204" pitchFamily="66" charset="0"/>
                  </a:rPr>
                  <a:t/>
                </a:r>
                <a:br>
                  <a:rPr lang="ru-RU" sz="3200" dirty="0">
                    <a:latin typeface="Comic Sans MS" panose="030F0702030302020204" pitchFamily="66" charset="0"/>
                  </a:rPr>
                </a:br>
                <a:r>
                  <a:rPr lang="ru-RU" sz="3200" dirty="0">
                    <a:latin typeface="Comic Sans MS" panose="030F0702030302020204" pitchFamily="66" charset="0"/>
                  </a:rPr>
                  <a:t> </a:t>
                </a:r>
                <a:br>
                  <a:rPr lang="ru-RU" sz="3200" dirty="0">
                    <a:latin typeface="Comic Sans MS" panose="030F0702030302020204" pitchFamily="66" charset="0"/>
                  </a:rPr>
                </a:br>
                <a:r>
                  <a:rPr lang="ru-RU" sz="3200" dirty="0">
                    <a:latin typeface="Comic Sans MS" panose="030F0702030302020204" pitchFamily="66" charset="0"/>
                  </a:rPr>
                  <a:t>в) 65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ru-RU" sz="3200" i="1">
                            <a:latin typeface="Cambria Math"/>
                          </a:rPr>
                        </m:ctrlPr>
                      </m:borderBox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</m:e>
                    </m:borderBox>
                  </m:oMath>
                </a14:m>
                <a:r>
                  <a:rPr lang="ru-RU" sz="3200" dirty="0">
                    <a:latin typeface="Comic Sans MS" panose="030F0702030302020204" pitchFamily="66" charset="0"/>
                  </a:rPr>
                  <a:t>  69         г) 807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ru-RU" sz="3200" i="1">
                            <a:latin typeface="Cambria Math"/>
                          </a:rPr>
                        </m:ctrlPr>
                      </m:borderBox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</m:e>
                    </m:borderBox>
                  </m:oMath>
                </a14:m>
                <a:r>
                  <a:rPr lang="ru-RU" sz="3200" dirty="0">
                    <a:latin typeface="Comic Sans MS" panose="030F0702030302020204" pitchFamily="66" charset="0"/>
                  </a:rPr>
                  <a:t> 810</a:t>
                </a:r>
                <a:r>
                  <a:rPr lang="ru-RU" dirty="0"/>
                  <a:t/>
                </a:r>
                <a:br>
                  <a:rPr lang="ru-RU" dirty="0"/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6505" y="2852946"/>
                <a:ext cx="10972800" cy="1143000"/>
              </a:xfrm>
              <a:blipFill rotWithShape="0">
                <a:blip r:embed="rId2"/>
                <a:stretch>
                  <a:fillRect t="-189362" b="-141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Критерии оценивания: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Comic Sans MS" panose="030F0702030302020204" pitchFamily="66" charset="0"/>
              </a:rPr>
              <a:t>Каждое выполненное верно задание - + плюс</a:t>
            </a:r>
          </a:p>
          <a:p>
            <a:r>
              <a:rPr lang="ru-RU" sz="3600" dirty="0" smtClean="0">
                <a:latin typeface="Comic Sans MS" panose="030F0702030302020204" pitchFamily="66" charset="0"/>
              </a:rPr>
              <a:t>9 плюсов – оценка 5</a:t>
            </a:r>
          </a:p>
          <a:p>
            <a:r>
              <a:rPr lang="ru-RU" sz="3600" dirty="0" smtClean="0">
                <a:latin typeface="Comic Sans MS" panose="030F0702030302020204" pitchFamily="66" charset="0"/>
              </a:rPr>
              <a:t>7-8 плюсов –оценка 4</a:t>
            </a:r>
          </a:p>
          <a:p>
            <a:r>
              <a:rPr lang="ru-RU" sz="3600" dirty="0" smtClean="0">
                <a:latin typeface="Comic Sans MS" panose="030F0702030302020204" pitchFamily="66" charset="0"/>
              </a:rPr>
              <a:t>6-5 плюсов – оценка 3</a:t>
            </a:r>
            <a:endParaRPr lang="ru-R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2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103" y="-169817"/>
            <a:ext cx="9674224" cy="1341119"/>
          </a:xfrm>
        </p:spPr>
        <p:txBody>
          <a:bodyPr/>
          <a:lstStyle/>
          <a:p>
            <a:r>
              <a:rPr lang="ru-RU" sz="3200" b="1" dirty="0">
                <a:latin typeface="Comic Sans MS" panose="030F0702030302020204" pitchFamily="66" charset="0"/>
              </a:rPr>
              <a:t>Прыжки  в длину с места (</a:t>
            </a:r>
            <a:r>
              <a:rPr lang="ru-RU" sz="3200" b="1" dirty="0" smtClean="0">
                <a:latin typeface="Comic Sans MS" panose="030F0702030302020204" pitchFamily="66" charset="0"/>
              </a:rPr>
              <a:t>девочки)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266118"/>
              </p:ext>
            </p:extLst>
          </p:nvPr>
        </p:nvGraphicFramePr>
        <p:xfrm>
          <a:off x="3095896" y="820293"/>
          <a:ext cx="6081940" cy="2609215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3040970"/>
                <a:gridCol w="3040970"/>
              </a:tblGrid>
              <a:tr h="17465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  Участник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Результат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063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Полина С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Лида В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Катя М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Оля П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1,55 м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1,65 м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1,67 м</a:t>
                      </a:r>
                      <a:endParaRPr lang="ru-RU" sz="2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1,6 м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16183" y="3714597"/>
            <a:ext cx="99733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Метание мяча 150 г с разбега (мальчики)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330698"/>
              </p:ext>
            </p:extLst>
          </p:nvPr>
        </p:nvGraphicFramePr>
        <p:xfrm>
          <a:off x="3226525" y="4360928"/>
          <a:ext cx="6134192" cy="22828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67096"/>
                <a:gridCol w="3067096"/>
              </a:tblGrid>
              <a:tr h="20516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 Участник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Результат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907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Коля П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Вова Т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Саша Р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Паша Г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32,5 м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30,4 м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33,35 м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33,4 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914400"/>
            <a:ext cx="10018713" cy="34544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Тема урока: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Сравнение десятичных дробей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708400"/>
            <a:ext cx="10018713" cy="20828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9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_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Шаблон_1</Template>
  <TotalTime>444</TotalTime>
  <Words>365</Words>
  <Application>Microsoft Office PowerPoint</Application>
  <PresentationFormat>Произвольный</PresentationFormat>
  <Paragraphs>119</Paragraphs>
  <Slides>23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Шаблон_1</vt:lpstr>
      <vt:lpstr>Презентация PowerPoint</vt:lpstr>
      <vt:lpstr>Презентация PowerPoint</vt:lpstr>
      <vt:lpstr>Что мы знаем о десятичных дробях?</vt:lpstr>
      <vt:lpstr>Презентация PowerPoint</vt:lpstr>
      <vt:lpstr>Проверяем:</vt:lpstr>
      <vt:lpstr>2. Запишите в виде десятичной дроби:       7/10=0,7                                     8075/1000=8,075 3.Используя десятичные дроби, выразите: В метрах:   36 мм = 0,036 м      696 см= 6,96 м 4. Сравните:  а)6/10 ▭(&lt;) 9/10        б)7/100 ▭(&lt;) 7/10   в) 65  ▭(&lt;)  69         г) 807   ▭(&lt;) 810 </vt:lpstr>
      <vt:lpstr>Критерии оценивания:</vt:lpstr>
      <vt:lpstr>Прыжки  в длину с места (девочки)</vt:lpstr>
      <vt:lpstr>Тема урока: Сравнение десятичных дробей</vt:lpstr>
      <vt:lpstr>Презентация PowerPoint</vt:lpstr>
      <vt:lpstr>Прыжки  в длину с места (девочки)</vt:lpstr>
      <vt:lpstr>Презентация PowerPoint</vt:lpstr>
      <vt:lpstr>Прыжки  в длину с места (девочки)</vt:lpstr>
      <vt:lpstr>Презентация PowerPoint</vt:lpstr>
      <vt:lpstr>Найдите ошибку.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</dc:creator>
  <cp:lastModifiedBy>Константин</cp:lastModifiedBy>
  <cp:revision>29</cp:revision>
  <dcterms:created xsi:type="dcterms:W3CDTF">2018-09-30T15:41:07Z</dcterms:created>
  <dcterms:modified xsi:type="dcterms:W3CDTF">2020-10-07T14:03:56Z</dcterms:modified>
</cp:coreProperties>
</file>