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1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71" r:id="rId6"/>
    <p:sldId id="272" r:id="rId7"/>
    <p:sldId id="261" r:id="rId8"/>
    <p:sldId id="269" r:id="rId9"/>
    <p:sldId id="270" r:id="rId10"/>
    <p:sldId id="268" r:id="rId11"/>
    <p:sldId id="263" r:id="rId12"/>
    <p:sldId id="262" r:id="rId13"/>
    <p:sldId id="264" r:id="rId14"/>
    <p:sldId id="265" r:id="rId15"/>
    <p:sldId id="266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ий Нечепуренко" initials="ВН" lastIdx="2" clrIdx="0">
    <p:extLst>
      <p:ext uri="{19B8F6BF-5375-455C-9EA6-DF929625EA0E}">
        <p15:presenceInfo xmlns:p15="http://schemas.microsoft.com/office/powerpoint/2012/main" userId="76f3a365f3dbef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Лист1!$J$1:$J$2</c:f>
              <c:numCache>
                <c:formatCode>General</c:formatCode>
                <c:ptCount val="2"/>
                <c:pt idx="0">
                  <c:v>24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4-A34A-887E-8B28C05AC5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4861023"/>
        <c:axId val="738034895"/>
        <c:axId val="0"/>
      </c:bar3DChart>
      <c:catAx>
        <c:axId val="76486102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738034895"/>
        <c:crosses val="autoZero"/>
        <c:auto val="1"/>
        <c:lblAlgn val="ctr"/>
        <c:lblOffset val="100"/>
        <c:noMultiLvlLbl val="0"/>
      </c:catAx>
      <c:valAx>
        <c:axId val="73803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764861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012588535750715E-3"/>
          <c:y val="0.15427163715575865"/>
          <c:w val="0.99158371998125938"/>
          <c:h val="0.7143606017610936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43B-2144-9FAF-768CE34A79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43B-2144-9FAF-768CE34A794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Лист1!$J$1:$J$2</c:f>
              <c:numCache>
                <c:formatCode>General</c:formatCode>
                <c:ptCount val="2"/>
                <c:pt idx="0">
                  <c:v>24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3B-2144-9FAF-768CE34A794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K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val>
            <c:numRef>
              <c:f>Лист1!$A$1:$A$2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0-7046-A6A9-C70CD69E9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3244832"/>
        <c:axId val="1493246560"/>
        <c:axId val="0"/>
      </c:bar3DChart>
      <c:catAx>
        <c:axId val="1493244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1493246560"/>
        <c:crosses val="autoZero"/>
        <c:auto val="1"/>
        <c:lblAlgn val="ctr"/>
        <c:lblOffset val="100"/>
        <c:noMultiLvlLbl val="0"/>
      </c:catAx>
      <c:valAx>
        <c:axId val="149324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149324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54C-1346-A0B1-17713046B0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54C-1346-A0B1-17713046B0C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Лист1!$A$1:$A$2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4C-1346-A0B1-17713046B0C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K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K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Лист1!$A$1:$A$5</c:f>
              <c:numCache>
                <c:formatCode>0%</c:formatCode>
                <c:ptCount val="5"/>
                <c:pt idx="0">
                  <c:v>0.72</c:v>
                </c:pt>
                <c:pt idx="1">
                  <c:v>0.85</c:v>
                </c:pt>
                <c:pt idx="2">
                  <c:v>0.93</c:v>
                </c:pt>
                <c:pt idx="3">
                  <c:v>0.8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C-ED41-BA2B-D153D37A13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93483920"/>
        <c:axId val="1493490864"/>
      </c:barChart>
      <c:catAx>
        <c:axId val="149348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1493490864"/>
        <c:crosses val="autoZero"/>
        <c:auto val="1"/>
        <c:lblAlgn val="ctr"/>
        <c:lblOffset val="100"/>
        <c:noMultiLvlLbl val="0"/>
      </c:catAx>
      <c:valAx>
        <c:axId val="149349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149348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C3982-0861-CF46-AF79-EEF2CB75CDDF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G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36E2C-9960-0C43-A652-60D9CB7141D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17436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36E2C-9960-0C43-A652-60D9CB7141DE}" type="slidenum">
              <a:rPr lang="ru-KG" smtClean="0"/>
              <a:t>8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42030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36E2C-9960-0C43-A652-60D9CB7141DE}" type="slidenum">
              <a:rPr lang="ru-KG" smtClean="0"/>
              <a:t>10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530658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36E2C-9960-0C43-A652-60D9CB7141DE}" type="slidenum">
              <a:rPr lang="ru-KG" smtClean="0"/>
              <a:t>12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19561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36E2C-9960-0C43-A652-60D9CB7141DE}" type="slidenum">
              <a:rPr lang="ru-KG" smtClean="0"/>
              <a:t>15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59752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36E2C-9960-0C43-A652-60D9CB7141DE}" type="slidenum">
              <a:rPr lang="ru-KG" smtClean="0"/>
              <a:t>20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44695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81385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84095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23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658903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09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474079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399917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65434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6023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23834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31123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36473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20340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6943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80515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72645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352C6-8965-3B44-814A-DAC39D4F85F3}" type="datetimeFigureOut">
              <a:rPr lang="ru-KG" smtClean="0"/>
              <a:t>16.04.2024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8D4146A-2940-9F49-8FA3-EBE126FE38EE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77947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prosv.ru/s/Ttc2jijFyqW56s6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0D35D3-769B-9C8C-0689-3AA7E46F7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5" y="2389357"/>
            <a:ext cx="3923818" cy="266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8BD00F-1A64-0E5F-E7A1-3E1549785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5" y="4734046"/>
            <a:ext cx="3209827" cy="21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6F028E7-AECD-3D19-6743-D5566300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4" y="2395587"/>
            <a:ext cx="2815780" cy="246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D1B8112-19C6-4DCD-372C-8FC67262A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98" y="4733332"/>
            <a:ext cx="3696548" cy="21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FB5B50-79AE-C057-E252-41F6A157C891}"/>
              </a:ext>
            </a:extLst>
          </p:cNvPr>
          <p:cNvSpPr txBox="1"/>
          <p:nvPr/>
        </p:nvSpPr>
        <p:spPr>
          <a:xfrm>
            <a:off x="1851949" y="198091"/>
            <a:ext cx="7755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G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МОУ «Средняя общеобразовательная школа  им. Е.Р. Дашковой с углубленным изучением отдельных предметов» г. Кременки</a:t>
            </a:r>
            <a:endParaRPr lang="ru-KG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59D0E-90C5-CEF5-5479-C81AF49B03AF}"/>
              </a:ext>
            </a:extLst>
          </p:cNvPr>
          <p:cNvSpPr txBox="1"/>
          <p:nvPr/>
        </p:nvSpPr>
        <p:spPr>
          <a:xfrm>
            <a:off x="7352780" y="6210955"/>
            <a:ext cx="4695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Автор: </a:t>
            </a:r>
            <a:r>
              <a:rPr lang="ru-KG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Нечепуренко Ольга Васильевна,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G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учитель английского языка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endParaRPr lang="ru-KG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86FD6-4424-D8F4-A8AA-99D9EFB07BD3}"/>
              </a:ext>
            </a:extLst>
          </p:cNvPr>
          <p:cNvSpPr txBox="1"/>
          <p:nvPr/>
        </p:nvSpPr>
        <p:spPr>
          <a:xfrm>
            <a:off x="0" y="1086125"/>
            <a:ext cx="10243595" cy="1125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spcAft>
                <a:spcPts val="750"/>
              </a:spcAft>
            </a:pP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Мои педагогические находки</a:t>
            </a:r>
          </a:p>
          <a:p>
            <a:pPr algn="ctr">
              <a:spcBef>
                <a:spcPts val="1500"/>
              </a:spcBef>
              <a:spcAft>
                <a:spcPts val="750"/>
              </a:spcAft>
            </a:pP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обучении детей английскому языку</a:t>
            </a:r>
            <a:endParaRPr lang="ru-KG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2EE789-B357-5C5D-60FF-6CF48BD7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54" y="2381926"/>
            <a:ext cx="1688392" cy="24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870090F-58CD-F9E0-69E4-3B3D834A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52" y="4734046"/>
            <a:ext cx="1859556" cy="212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85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61CEAF21-BBC6-1C8B-71D7-7C5288EFE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36" y="1212828"/>
            <a:ext cx="6099858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3-4 классов я  решила усложнить задачу. Я составила более сложную книгу с картинками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работы использую прием «Комплексный анализ текста».                             Очень продуктивная вариативная форма контроля предметных знаний и умений учащихся. Она позволяет максимально индивидуализировать этот процесс, отследить осознанность усвоенных знаний и умений. </a:t>
            </a:r>
            <a:endParaRPr kumimoji="0" lang="ru-RU" altLang="ru-KG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G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G" sz="2400" dirty="0"/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G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G" dirty="0"/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430D2C-41F3-8044-2E66-28EED7633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64" y="2288597"/>
            <a:ext cx="4469734" cy="219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Рисунок 16">
            <a:extLst>
              <a:ext uri="{FF2B5EF4-FFF2-40B4-BE49-F238E27FC236}">
                <a16:creationId xmlns:a16="http://schemas.microsoft.com/office/drawing/2014/main" id="{08798EBC-8B92-4163-D8B1-D8792DF8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49" y="4404261"/>
            <a:ext cx="1884779" cy="244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28">
            <a:extLst>
              <a:ext uri="{FF2B5EF4-FFF2-40B4-BE49-F238E27FC236}">
                <a16:creationId xmlns:a16="http://schemas.microsoft.com/office/drawing/2014/main" id="{8AC029E6-EB4A-AA4F-A98C-75CBD6A7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63" y="4438462"/>
            <a:ext cx="2582359" cy="24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2EB48C-6B4E-E4F6-E7CC-8E52AB429763}"/>
              </a:ext>
            </a:extLst>
          </p:cNvPr>
          <p:cNvSpPr txBox="1"/>
          <p:nvPr/>
        </p:nvSpPr>
        <p:spPr>
          <a:xfrm>
            <a:off x="1406720" y="26732"/>
            <a:ext cx="9378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G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английского через книжк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KG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картинками</a:t>
            </a:r>
            <a:r>
              <a:rPr lang="ru-KG" sz="2800" dirty="0">
                <a:solidFill>
                  <a:srgbClr val="C00000"/>
                </a:solidFill>
                <a:effectLst/>
              </a:rPr>
              <a:t> </a:t>
            </a:r>
            <a:endParaRPr lang="ru-KG" sz="28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FAF6D-0D48-C315-52D3-98F1E021FBAF}"/>
              </a:ext>
            </a:extLst>
          </p:cNvPr>
          <p:cNvSpPr txBox="1"/>
          <p:nvPr/>
        </p:nvSpPr>
        <p:spPr>
          <a:xfrm>
            <a:off x="2405768" y="435114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KG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Learning English through picture book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KG" dirty="0">
                <a:solidFill>
                  <a:srgbClr val="002060"/>
                </a:solidFill>
                <a:effectLst/>
              </a:rPr>
              <a:t> </a:t>
            </a:r>
            <a:endParaRPr lang="ru-KG" dirty="0">
              <a:solidFill>
                <a:srgbClr val="002060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153AD10-477E-379E-C69B-024F8A4E1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61" y="535148"/>
            <a:ext cx="2338087" cy="194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EE044D5-C6DD-3571-7375-77D0E8D1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149" y="549952"/>
            <a:ext cx="2131648" cy="191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5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B93106-0BFD-DC5C-8136-048F1B44FAF9}"/>
              </a:ext>
            </a:extLst>
          </p:cNvPr>
          <p:cNvSpPr txBox="1"/>
          <p:nvPr/>
        </p:nvSpPr>
        <p:spPr>
          <a:xfrm>
            <a:off x="1920586" y="105933"/>
            <a:ext cx="7228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G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Сборник тестовых заданий в форме ОГЭ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KG" sz="2800" b="1" dirty="0">
                <a:solidFill>
                  <a:srgbClr val="C00000"/>
                </a:solidFill>
                <a:effectLst/>
              </a:rPr>
              <a:t> </a:t>
            </a:r>
            <a:endParaRPr lang="ru-KG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9C97A-37FA-2108-77D1-CB86722B5B2B}"/>
              </a:ext>
            </a:extLst>
          </p:cNvPr>
          <p:cNvSpPr txBox="1"/>
          <p:nvPr/>
        </p:nvSpPr>
        <p:spPr>
          <a:xfrm>
            <a:off x="2483427" y="713331"/>
            <a:ext cx="610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 workbook of test tasks in the form of BSE)</a:t>
            </a:r>
            <a:r>
              <a:rPr lang="ru-KG" dirty="0">
                <a:solidFill>
                  <a:srgbClr val="002060"/>
                </a:solidFill>
                <a:effectLst/>
              </a:rPr>
              <a:t> </a:t>
            </a:r>
            <a:endParaRPr lang="ru-KG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C7DB2-ACDE-4C82-3DED-A7F8076A75B3}"/>
              </a:ext>
            </a:extLst>
          </p:cNvPr>
          <p:cNvSpPr txBox="1"/>
          <p:nvPr/>
        </p:nvSpPr>
        <p:spPr>
          <a:xfrm>
            <a:off x="595745" y="1164134"/>
            <a:ext cx="610292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Сборник тестовых заданий в форме ОГЭ по  английскоиу языку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7-9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классов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Он составлен на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основе текста «Алиса в зазеркалье» Льюиса Кэрролла, чтобы через чтение с удовольствием мотивировать   каждого ученика к успешной подготовке сдачи экзамена по английскому языку в форме ОГЭ. В сборник  включены 4 главы по 10 заданий в каждой, а также ключи.  Все задания составлены по аналогии заданий, которые чаще всего встречаются в ОГЭ. Ребята с большим желанием выполняют задания, тем самым повышая свои навыки и умения чтения. 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86B7C77-30FB-AE73-A73E-E328F4FE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20" y="1326180"/>
            <a:ext cx="3203865" cy="466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8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05AD2-077B-E22B-DB93-E9687A1B260E}"/>
              </a:ext>
            </a:extLst>
          </p:cNvPr>
          <p:cNvSpPr txBox="1"/>
          <p:nvPr/>
        </p:nvSpPr>
        <p:spPr>
          <a:xfrm>
            <a:off x="665019" y="390390"/>
            <a:ext cx="989214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KG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Места боевой славы Калужской области Жуковского района.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(Книга-</a:t>
            </a:r>
            <a:r>
              <a:rPr lang="ru-KG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гид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places of military glory of Kaluga region of Zhukov district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G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</a:t>
            </a:r>
            <a:r>
              <a:rPr lang="ru-KG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guide book</a:t>
            </a:r>
            <a:r>
              <a:rPr lang="ru-KG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8B277-AD1E-C845-CA44-966AEA8EDA1E}"/>
              </a:ext>
            </a:extLst>
          </p:cNvPr>
          <p:cNvSpPr txBox="1"/>
          <p:nvPr/>
        </p:nvSpPr>
        <p:spPr>
          <a:xfrm>
            <a:off x="415637" y="1725362"/>
            <a:ext cx="449202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/>
            <a:r>
              <a:rPr lang="ru-KG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книге представлен актуальный  познавательный материал о местах боевой славы Калужской области  Жуковского района. Пособие состоит из 6  частей. Каждая часть имеет свое название:  Кременки, Троицкое, Стрелковка,  Екатериновка, Боровна, Малеево. Все эти места имеют свою историю.  На основе этого материала я составила англо-русский словарь.    	К каждому тексту подобраны разнообразные упражнения, позволяющие не только провести контроль знаний по теме, но и расширить  кругозор по ней.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3A783-78BB-CABE-7CC5-2269F8F4D7B1}"/>
              </a:ext>
            </a:extLst>
          </p:cNvPr>
          <p:cNvSpPr txBox="1"/>
          <p:nvPr/>
        </p:nvSpPr>
        <p:spPr>
          <a:xfrm>
            <a:off x="4846899" y="1634111"/>
            <a:ext cx="420161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KG" altLang="ru-KG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KG" altLang="ru-KG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 из самых распространенных заданий</a:t>
            </a:r>
            <a:r>
              <a:rPr kumimoji="0" lang="ru-RU" altLang="ru-KG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пособия  – прием  </a:t>
            </a:r>
            <a:r>
              <a:rPr kumimoji="0" lang="ru-RU" altLang="ru-KG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KG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True/</a:t>
            </a:r>
            <a:r>
              <a:rPr kumimoji="0" lang="ru-RU" altLang="ru-KG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KG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kumimoji="0" lang="ru-KG" altLang="ru-KG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ru-KG" altLang="ru-KG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KG" altLang="ru-KG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kumimoji="0" lang="ru-KG" altLang="ru-KG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KG" altLang="ru-KG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Stated</a:t>
            </a:r>
            <a:r>
              <a:rPr kumimoji="0" lang="ru-RU" altLang="ru-KG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(«Верно/ Неверно/ Не указано»).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KG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KG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 направлено на поиск конкретной информации в тексте. Задания могут быть сформулированы по-разному, но смысл в том, что после прочтения текста (а не опираясь на собственные знания и кругозор), учащиеся определяют, какие предложения верны/неверны и какая информация в тексте отсутствует.</a:t>
            </a:r>
            <a:endParaRPr kumimoji="0" lang="ru-RU" altLang="ru-KG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1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G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E15F94E-5B2A-F1E9-F884-53E642CC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65" y="4774873"/>
            <a:ext cx="1634836" cy="20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4936490B-8A1C-F72D-B2C6-05DE2DEF3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452" y="2401549"/>
            <a:ext cx="3113092" cy="246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15BFAEAD-EC1D-71AC-8B83-15596B0E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757" y="2408162"/>
            <a:ext cx="1625243" cy="246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1">
            <a:extLst>
              <a:ext uri="{FF2B5EF4-FFF2-40B4-BE49-F238E27FC236}">
                <a16:creationId xmlns:a16="http://schemas.microsoft.com/office/drawing/2014/main" id="{CC2B8E46-0C7B-0DB9-A05F-CCAD87565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2448" y="4862928"/>
            <a:ext cx="1574715" cy="199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9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2E373E-FB39-F38E-723C-B1A7B0A06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813447"/>
            <a:ext cx="613766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KG" altLang="ru-KG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altLang="ru-KG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kumimoji="0" lang="ru-RU" altLang="ru-KG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               </a:t>
            </a:r>
            <a:endParaRPr kumimoji="0" lang="ru-RU" altLang="ru-KG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3EA6CE9-B515-B65C-D61F-C19327908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15" y="797510"/>
            <a:ext cx="5822066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Я протестировала обучающихся 9-х классов. В результате проверки по заданной теме из 29 обучающихся моих групп успешно выполнили задания 24 обучающихся, что составило 83%, только 5 обучающихся допустили ошибки, что составило 17%.</a:t>
            </a: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EBF3C5F-10C4-C779-D135-F6554C0E2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67627"/>
              </p:ext>
            </p:extLst>
          </p:nvPr>
        </p:nvGraphicFramePr>
        <p:xfrm>
          <a:off x="405115" y="3576577"/>
          <a:ext cx="5669281" cy="1142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224">
                  <a:extLst>
                    <a:ext uri="{9D8B030D-6E8A-4147-A177-3AD203B41FA5}">
                      <a16:colId xmlns:a16="http://schemas.microsoft.com/office/drawing/2014/main" val="3383762219"/>
                    </a:ext>
                  </a:extLst>
                </a:gridCol>
                <a:gridCol w="1918145">
                  <a:extLst>
                    <a:ext uri="{9D8B030D-6E8A-4147-A177-3AD203B41FA5}">
                      <a16:colId xmlns:a16="http://schemas.microsoft.com/office/drawing/2014/main" val="2666025017"/>
                    </a:ext>
                  </a:extLst>
                </a:gridCol>
                <a:gridCol w="1933912">
                  <a:extLst>
                    <a:ext uri="{9D8B030D-6E8A-4147-A177-3AD203B41FA5}">
                      <a16:colId xmlns:a16="http://schemas.microsoft.com/office/drawing/2014/main" val="4121136645"/>
                    </a:ext>
                  </a:extLst>
                </a:gridCol>
              </a:tblGrid>
              <a:tr h="60171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Обучающие </a:t>
                      </a:r>
                      <a:endParaRPr lang="ru-KG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Успешно выполнили задания</a:t>
                      </a:r>
                      <a:endParaRPr lang="ru-KG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Допустили ошибки</a:t>
                      </a:r>
                      <a:endParaRPr lang="ru-KG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0303806"/>
                  </a:ext>
                </a:extLst>
              </a:tr>
              <a:tr h="54091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29</a:t>
                      </a:r>
                      <a:endParaRPr lang="ru-KG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24</a:t>
                      </a:r>
                      <a:endParaRPr lang="ru-KG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KG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391978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579C5E33-14A0-8153-FAA1-02D62F231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764262"/>
              </p:ext>
            </p:extLst>
          </p:nvPr>
        </p:nvGraphicFramePr>
        <p:xfrm>
          <a:off x="6117605" y="902825"/>
          <a:ext cx="3433051" cy="267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4958FB2-B8FC-38D6-4483-81A60DF54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892738"/>
              </p:ext>
            </p:extLst>
          </p:nvPr>
        </p:nvGraphicFramePr>
        <p:xfrm>
          <a:off x="6117605" y="3576577"/>
          <a:ext cx="3454657" cy="282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18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E0714C-2628-FA4A-4B62-42E6FFD779A5}"/>
              </a:ext>
            </a:extLst>
          </p:cNvPr>
          <p:cNvSpPr txBox="1"/>
          <p:nvPr/>
        </p:nvSpPr>
        <p:spPr>
          <a:xfrm>
            <a:off x="1333017" y="93125"/>
            <a:ext cx="9525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Интерактивный словообразовательный словарь</a:t>
            </a:r>
            <a:r>
              <a:rPr lang="ru-KG" sz="2800" dirty="0">
                <a:solidFill>
                  <a:srgbClr val="C00000"/>
                </a:solidFill>
                <a:effectLst/>
              </a:rPr>
              <a:t> </a:t>
            </a:r>
            <a:endParaRPr lang="ru-KG" sz="28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77E6C-FDF4-373E-2B0B-287B2ABB439A}"/>
              </a:ext>
            </a:extLst>
          </p:cNvPr>
          <p:cNvSpPr txBox="1"/>
          <p:nvPr/>
        </p:nvSpPr>
        <p:spPr>
          <a:xfrm>
            <a:off x="2777925" y="51740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 interactive word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GB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building dictionary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KG" dirty="0">
                <a:solidFill>
                  <a:srgbClr val="002060"/>
                </a:solidFill>
                <a:effectLst/>
              </a:rPr>
              <a:t> </a:t>
            </a:r>
            <a:endParaRPr lang="ru-KG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BF31D-4F7F-C2E4-3A28-92B15CFBE7AA}"/>
              </a:ext>
            </a:extLst>
          </p:cNvPr>
          <p:cNvSpPr txBox="1"/>
          <p:nvPr/>
        </p:nvSpPr>
        <p:spPr>
          <a:xfrm>
            <a:off x="295155" y="985677"/>
            <a:ext cx="609985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создала свой интерактивный словарь для учащихся 2-11 классов, учителей и всех, кто хочет грамотно читать, писать и говорить на английском языке.</a:t>
            </a:r>
            <a:endParaRPr lang="ru-KG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Словарь содержит словообразовательное гнездо. В начале каждого гнезда расположены исходные слова в алфавитном порядке. Каждое слово имеет транскрипцию и перевод с английского на русский язык. Словарь содержит слова с транскрипцией, переводом и раскраской для самых маленьких школьников.</a:t>
            </a:r>
            <a:endParaRPr lang="ru-KG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3" name="Рисунок 2">
            <a:extLst>
              <a:ext uri="{FF2B5EF4-FFF2-40B4-BE49-F238E27FC236}">
                <a16:creationId xmlns:a16="http://schemas.microsoft.com/office/drawing/2014/main" id="{BE9E07D2-C1E0-FF90-E952-A354A53B1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48" y="4753204"/>
            <a:ext cx="1850765" cy="18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14">
            <a:extLst>
              <a:ext uri="{FF2B5EF4-FFF2-40B4-BE49-F238E27FC236}">
                <a16:creationId xmlns:a16="http://schemas.microsoft.com/office/drawing/2014/main" id="{643EF028-0AF5-BF86-0B5F-BBF8D9B0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2" y="4754793"/>
            <a:ext cx="1574756" cy="18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38">
            <a:extLst>
              <a:ext uri="{FF2B5EF4-FFF2-40B4-BE49-F238E27FC236}">
                <a16:creationId xmlns:a16="http://schemas.microsoft.com/office/drawing/2014/main" id="{E57AF8D5-A43A-C1F5-1229-B8A17FB9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13" y="4753204"/>
            <a:ext cx="1978328" cy="18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494FC6D0-A5AE-9FC2-255C-CCAFD72F4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96" y="29987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G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A202E8B-7A30-8FAC-4FDB-67A2523DD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441" y="1382286"/>
            <a:ext cx="501386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G" altLang="ru-KG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восстановления/заполнения пропусков «Cloze»</a:t>
            </a:r>
            <a:r>
              <a:rPr kumimoji="0" lang="ru-KG" altLang="ru-KG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KG" altLang="ru-KG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используется для работы со связным текстом, в котором преднамеренно пропущены некоторые слова или информация. Задача учащихся восстановить деформированный текст и подобрать пропущенные по смыслу слова исходя из контекста. Этот прием может быть использован только для развития умения чтения с полным пониманием информации, т.к. заполнение пропусков невозможно без понимания всех перечисленных в тексте деталей.</a:t>
            </a:r>
            <a:r>
              <a:rPr kumimoji="0" lang="ru-RU" altLang="ru-KG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KG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3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268A73-D3DF-38A6-BFA0-BD1444AB9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776"/>
            <a:ext cx="10174147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KG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провела контрольную работу среди обучающихся 10-х классов.           В результате проверки по заданной теме из 16 обучающихся успешно выполнили задания 11 обучающихся, что составило 69%, только 5 обучающихся допустили ошибки, что составило 31%.</a:t>
            </a:r>
            <a:endParaRPr kumimoji="0" lang="ru-RU" altLang="ru-KG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68395-3F54-3F7A-64ED-67A25AA1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659" y="2857569"/>
            <a:ext cx="675189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KG" altLang="ru-KG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KG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</a:t>
            </a:r>
            <a:r>
              <a:rPr kumimoji="0" lang="ru-RU" altLang="ru-KG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K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E85A4DF-A259-7FEE-2320-5EDE94C4E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55134"/>
              </p:ext>
            </p:extLst>
          </p:nvPr>
        </p:nvGraphicFramePr>
        <p:xfrm>
          <a:off x="183231" y="2125582"/>
          <a:ext cx="3152171" cy="339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FFAB591-CD18-F233-15D8-0C90436EEC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210162"/>
              </p:ext>
            </p:extLst>
          </p:nvPr>
        </p:nvGraphicFramePr>
        <p:xfrm>
          <a:off x="3309829" y="2125582"/>
          <a:ext cx="3005558" cy="339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24D32FF9-992A-6C53-19B4-77CAA3828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000" y="2984121"/>
            <a:ext cx="5546769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закрепления изученного материла помогает онлайн-платформа учи. ру и цифровой сервис «Домашние задания».</a:t>
            </a: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endParaRPr kumimoji="0" lang="ru-RU" altLang="ru-KG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48E889-C61F-0FE8-E238-44312A671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442" y="4737428"/>
            <a:ext cx="1663886" cy="21205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553AF1-D7E6-C067-7E6F-C357FF050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7325" y="4736790"/>
            <a:ext cx="1694676" cy="2121209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B045582E-43A0-7945-A0E5-040FF3D07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344" y="4736791"/>
            <a:ext cx="2560550" cy="21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7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6C9B94D-596A-53C0-51C6-1DB6FBB8E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95" y="103857"/>
            <a:ext cx="10081550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Хотелось бы сказать</a:t>
            </a:r>
            <a:r>
              <a:rPr kumimoji="0" lang="ru-RU" altLang="ru-KG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я на своих классах апробировала данные разработки. Результаты показали эффективность применения данного материала на практике. За 5 лет качество знания чтения, его осмысленность повысилась. </a:t>
            </a:r>
            <a:endParaRPr kumimoji="0" lang="ru-RU" altLang="ru-KG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816EFFE-5C78-2E17-6C34-1134737F2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063971"/>
              </p:ext>
            </p:extLst>
          </p:nvPr>
        </p:nvGraphicFramePr>
        <p:xfrm>
          <a:off x="138895" y="1729134"/>
          <a:ext cx="4363655" cy="1948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192">
                  <a:extLst>
                    <a:ext uri="{9D8B030D-6E8A-4147-A177-3AD203B41FA5}">
                      <a16:colId xmlns:a16="http://schemas.microsoft.com/office/drawing/2014/main" val="2229603404"/>
                    </a:ext>
                  </a:extLst>
                </a:gridCol>
                <a:gridCol w="774828">
                  <a:extLst>
                    <a:ext uri="{9D8B030D-6E8A-4147-A177-3AD203B41FA5}">
                      <a16:colId xmlns:a16="http://schemas.microsoft.com/office/drawing/2014/main" val="979997571"/>
                    </a:ext>
                  </a:extLst>
                </a:gridCol>
                <a:gridCol w="778108">
                  <a:extLst>
                    <a:ext uri="{9D8B030D-6E8A-4147-A177-3AD203B41FA5}">
                      <a16:colId xmlns:a16="http://schemas.microsoft.com/office/drawing/2014/main" val="1155835251"/>
                    </a:ext>
                  </a:extLst>
                </a:gridCol>
                <a:gridCol w="772134">
                  <a:extLst>
                    <a:ext uri="{9D8B030D-6E8A-4147-A177-3AD203B41FA5}">
                      <a16:colId xmlns:a16="http://schemas.microsoft.com/office/drawing/2014/main" val="1670924884"/>
                    </a:ext>
                  </a:extLst>
                </a:gridCol>
                <a:gridCol w="922583">
                  <a:extLst>
                    <a:ext uri="{9D8B030D-6E8A-4147-A177-3AD203B41FA5}">
                      <a16:colId xmlns:a16="http://schemas.microsoft.com/office/drawing/2014/main" val="396678851"/>
                    </a:ext>
                  </a:extLst>
                </a:gridCol>
                <a:gridCol w="802810">
                  <a:extLst>
                    <a:ext uri="{9D8B030D-6E8A-4147-A177-3AD203B41FA5}">
                      <a16:colId xmlns:a16="http://schemas.microsoft.com/office/drawing/2014/main" val="668908430"/>
                    </a:ext>
                  </a:extLst>
                </a:gridCol>
              </a:tblGrid>
              <a:tr h="985007"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№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Учебный год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Количество учеников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effectLst/>
                        </a:rPr>
                        <a:t>Количество «5»</a:t>
                      </a:r>
                      <a:endParaRPr lang="ru-K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Количество «4»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Качество знания 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73526824"/>
                  </a:ext>
                </a:extLst>
              </a:tr>
              <a:tr h="162485"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1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2018-2019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47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21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13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72%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544882440"/>
                  </a:ext>
                </a:extLst>
              </a:tr>
              <a:tr h="162485"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2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2019-2020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46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25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14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85%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09377554"/>
                  </a:ext>
                </a:extLst>
              </a:tr>
              <a:tr h="162485"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3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2020-2021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28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16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10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93%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37053852"/>
                  </a:ext>
                </a:extLst>
              </a:tr>
              <a:tr h="162485"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4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2021-2022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19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7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8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80%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73156689"/>
                  </a:ext>
                </a:extLst>
              </a:tr>
              <a:tr h="313196"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5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2022-2023(1 полугодие)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2</a:t>
                      </a:r>
                      <a:r>
                        <a:rPr lang="en-US" sz="800">
                          <a:effectLst/>
                        </a:rPr>
                        <a:t>9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18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>
                          <a:effectLst/>
                        </a:rPr>
                        <a:t>11</a:t>
                      </a:r>
                      <a:endParaRPr lang="ru-K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effectLst/>
                        </a:rPr>
                        <a:t>100%</a:t>
                      </a:r>
                      <a:endParaRPr lang="ru-K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77248789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44420FD-BE8E-2947-5895-95466DB9A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975643"/>
              </p:ext>
            </p:extLst>
          </p:nvPr>
        </p:nvGraphicFramePr>
        <p:xfrm>
          <a:off x="4676172" y="1694681"/>
          <a:ext cx="3889094" cy="194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D849A5-2B02-0AFD-DD96-AAECBC1910B1}"/>
              </a:ext>
            </a:extLst>
          </p:cNvPr>
          <p:cNvSpPr txBox="1"/>
          <p:nvPr/>
        </p:nvSpPr>
        <p:spPr>
          <a:xfrm>
            <a:off x="256573" y="3830266"/>
            <a:ext cx="1017897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/>
            <a:r>
              <a:rPr lang="ru-KG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книжки с картинками не предполагают систематической сплошной проработки. Можно рекомендовать использовать материал периодически, на ряду с основной работой над языком по другим учебникам, для самостоятельного выполнения заданий, а также для проработки и обсуждений заданий в классе. Материал рекомендую в помощь учителям английского языка и родителям учащихся, которые проявляют огромный интерес к изучению языка.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Данным материалом можно пользоваться как на бумажном, так и на электронном носители.</a:t>
            </a:r>
            <a:r>
              <a:rPr lang="ru-KG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ru-KG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 код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личного сайта.  На сайте размещен весь материал. </a:t>
            </a:r>
            <a:r>
              <a:rPr lang="e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https://cloud.prosv.ru/s/Ttc2jijFyqW56s6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(Символы победы с.138)</a:t>
            </a:r>
          </a:p>
          <a:p>
            <a:pPr indent="449580"/>
            <a:endParaRPr lang="ru-KG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E6F8AA-D3F7-8EBD-5271-D2608C641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88" y="1396056"/>
            <a:ext cx="3314217" cy="22467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CE5A46-C89D-DD8C-6744-32E76D860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1858" y="4780344"/>
            <a:ext cx="1381247" cy="20776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B90A64-6F6E-CACC-8EA7-50A4880C02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88" y="5833641"/>
            <a:ext cx="1006996" cy="9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46">
            <a:extLst>
              <a:ext uri="{FF2B5EF4-FFF2-40B4-BE49-F238E27FC236}">
                <a16:creationId xmlns:a16="http://schemas.microsoft.com/office/drawing/2014/main" id="{D471A76C-D283-607E-2584-AC454965844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9" y="3352118"/>
            <a:ext cx="3235124" cy="322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A94A08A-7CA7-9BE9-D551-4A540E76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92" y="643335"/>
            <a:ext cx="1107697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G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мои уроки проходили эффективно, качественно, интересно я разработала для самоконтроля таблицу результатов самооценки. На каждом уроке учащиеся после каждого этапа урока оценивают свою деятельность.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риём «Инсерт»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обучающимся все было понятно они ставит знак «+», если не понятно знак «-», если были вопросы знак «?». Таблицу результатов самооценки ребята используют и при работе с текстом. В конце урока ребята считают плюсы, характеризует свою работу на уроке, ставят себе отметку. </a:t>
            </a:r>
            <a:endParaRPr kumimoji="0" lang="ru-RU" altLang="ru-KG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0A1BBF8-03F1-324A-2145-72E49E857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39799"/>
              </p:ext>
            </p:extLst>
          </p:nvPr>
        </p:nvGraphicFramePr>
        <p:xfrm>
          <a:off x="3900669" y="3537009"/>
          <a:ext cx="4953963" cy="265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1154">
                  <a:extLst>
                    <a:ext uri="{9D8B030D-6E8A-4147-A177-3AD203B41FA5}">
                      <a16:colId xmlns:a16="http://schemas.microsoft.com/office/drawing/2014/main" val="3940896731"/>
                    </a:ext>
                  </a:extLst>
                </a:gridCol>
                <a:gridCol w="902825">
                  <a:extLst>
                    <a:ext uri="{9D8B030D-6E8A-4147-A177-3AD203B41FA5}">
                      <a16:colId xmlns:a16="http://schemas.microsoft.com/office/drawing/2014/main" val="2459179280"/>
                    </a:ext>
                  </a:extLst>
                </a:gridCol>
                <a:gridCol w="671332">
                  <a:extLst>
                    <a:ext uri="{9D8B030D-6E8A-4147-A177-3AD203B41FA5}">
                      <a16:colId xmlns:a16="http://schemas.microsoft.com/office/drawing/2014/main" val="3606980246"/>
                    </a:ext>
                  </a:extLst>
                </a:gridCol>
                <a:gridCol w="798652">
                  <a:extLst>
                    <a:ext uri="{9D8B030D-6E8A-4147-A177-3AD203B41FA5}">
                      <a16:colId xmlns:a16="http://schemas.microsoft.com/office/drawing/2014/main" val="119690360"/>
                    </a:ext>
                  </a:extLst>
                </a:gridCol>
              </a:tblGrid>
              <a:tr h="422743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Умения 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Выполнил         </a:t>
                      </a:r>
                      <a:endParaRPr lang="ru-KG" sz="700">
                        <a:effectLst/>
                      </a:endParaRPr>
                    </a:p>
                    <a:p>
                      <a:r>
                        <a:rPr lang="ru-RU" sz="700">
                          <a:effectLst/>
                        </a:rPr>
                        <a:t>+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Были вопросы </a:t>
                      </a:r>
                      <a:endParaRPr lang="ru-KG" sz="700">
                        <a:effectLst/>
                      </a:endParaRPr>
                    </a:p>
                    <a:p>
                      <a:r>
                        <a:rPr lang="ru-RU" sz="700">
                          <a:effectLst/>
                        </a:rPr>
                        <a:t>? 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Не выполнил         -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extLst>
                  <a:ext uri="{0D108BD9-81ED-4DB2-BD59-A6C34878D82A}">
                    <a16:rowId xmlns:a16="http://schemas.microsoft.com/office/drawing/2014/main" val="267845138"/>
                  </a:ext>
                </a:extLst>
              </a:tr>
              <a:tr h="20667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700">
                          <a:effectLst/>
                        </a:rPr>
                        <a:t>1. Контроль домашнего задания (</a:t>
                      </a:r>
                      <a:r>
                        <a:rPr lang="en-US" sz="700">
                          <a:effectLst/>
                        </a:rPr>
                        <a:t>Homework</a:t>
                      </a:r>
                      <a:r>
                        <a:rPr lang="ru-RU" sz="700">
                          <a:effectLst/>
                        </a:rPr>
                        <a:t>: учебник </a:t>
                      </a:r>
                      <a:r>
                        <a:rPr lang="ru-KG" sz="700">
                          <a:effectLst/>
                        </a:rPr>
                        <a:t>упражнения № 9 страница №23</a:t>
                      </a:r>
                      <a:r>
                        <a:rPr lang="ru-RU" sz="700">
                          <a:effectLst/>
                        </a:rPr>
                        <a:t>)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extLst>
                  <a:ext uri="{0D108BD9-81ED-4DB2-BD59-A6C34878D82A}">
                    <a16:rowId xmlns:a16="http://schemas.microsoft.com/office/drawing/2014/main" val="3040202280"/>
                  </a:ext>
                </a:extLst>
              </a:tr>
              <a:tr h="206670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2.Фонетическая разминка </a:t>
                      </a:r>
                      <a:endParaRPr lang="ru-KG" sz="700">
                        <a:effectLst/>
                      </a:endParaRPr>
                    </a:p>
                    <a:p>
                      <a:r>
                        <a:rPr lang="ru-RU" sz="700">
                          <a:effectLst/>
                        </a:rPr>
                        <a:t>(На презентации чтение звуков и слов)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extLst>
                  <a:ext uri="{0D108BD9-81ED-4DB2-BD59-A6C34878D82A}">
                    <a16:rowId xmlns:a16="http://schemas.microsoft.com/office/drawing/2014/main" val="1961717864"/>
                  </a:ext>
                </a:extLst>
              </a:tr>
              <a:tr h="344452"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3.  </a:t>
                      </a:r>
                      <a:r>
                        <a:rPr lang="ru-KG" sz="700" dirty="0">
                          <a:effectLst/>
                        </a:rPr>
                        <a:t>Актуализация знаний по теме: «Неопределенный артикль –Indefinite article» </a:t>
                      </a:r>
                      <a:r>
                        <a:rPr lang="ru-RU" sz="700" dirty="0">
                          <a:effectLst/>
                        </a:rPr>
                        <a:t>(</a:t>
                      </a:r>
                      <a:r>
                        <a:rPr lang="ru-KG" sz="700" dirty="0">
                          <a:effectLst/>
                        </a:rPr>
                        <a:t>На доске видеофильм на тему «Неопределенный артикль» </a:t>
                      </a:r>
                      <a:r>
                        <a:rPr lang="ru-RU" sz="700" dirty="0">
                          <a:effectLst/>
                        </a:rPr>
                        <a:t>)</a:t>
                      </a:r>
                      <a:endParaRPr lang="ru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extLst>
                  <a:ext uri="{0D108BD9-81ED-4DB2-BD59-A6C34878D82A}">
                    <a16:rowId xmlns:a16="http://schemas.microsoft.com/office/drawing/2014/main" val="2248568181"/>
                  </a:ext>
                </a:extLst>
              </a:tr>
              <a:tr h="344452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700">
                          <a:effectLst/>
                        </a:rPr>
                        <a:t>4. </a:t>
                      </a:r>
                      <a:r>
                        <a:rPr lang="ru-KG" sz="700">
                          <a:effectLst/>
                        </a:rPr>
                        <a:t>Постановка темы и цели урока</a:t>
                      </a:r>
                      <a:r>
                        <a:rPr lang="ru-RU" sz="700">
                          <a:effectLst/>
                        </a:rPr>
                        <a:t> (На</a:t>
                      </a:r>
                      <a:r>
                        <a:rPr lang="ru-KG" sz="700">
                          <a:effectLst/>
                        </a:rPr>
                        <a:t> доске фотокарточки с изображением предметов, к которым нужно подставить артикль a\an</a:t>
                      </a:r>
                      <a:r>
                        <a:rPr lang="ru-RU" sz="700">
                          <a:effectLst/>
                        </a:rPr>
                        <a:t>)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extLst>
                  <a:ext uri="{0D108BD9-81ED-4DB2-BD59-A6C34878D82A}">
                    <a16:rowId xmlns:a16="http://schemas.microsoft.com/office/drawing/2014/main" val="2866666585"/>
                  </a:ext>
                </a:extLst>
              </a:tr>
              <a:tr h="275561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700">
                          <a:effectLst/>
                        </a:rPr>
                        <a:t>5. </a:t>
                      </a:r>
                      <a:r>
                        <a:rPr lang="ru-KG" sz="700">
                          <a:effectLst/>
                        </a:rPr>
                        <a:t>Осмысление и </a:t>
                      </a:r>
                      <a:r>
                        <a:rPr lang="ru-RU" sz="700">
                          <a:effectLst/>
                        </a:rPr>
                        <a:t>п</a:t>
                      </a:r>
                      <a:r>
                        <a:rPr lang="ru-KG" sz="700">
                          <a:effectLst/>
                        </a:rPr>
                        <a:t>ервичное закрепление</a:t>
                      </a:r>
                      <a:r>
                        <a:rPr lang="ru-RU" sz="700">
                          <a:effectLst/>
                        </a:rPr>
                        <a:t> (правило, с</a:t>
                      </a:r>
                      <a:r>
                        <a:rPr lang="ru-KG" sz="700">
                          <a:effectLst/>
                        </a:rPr>
                        <a:t>траница №25 упражнение № 5</a:t>
                      </a:r>
                      <a:r>
                        <a:rPr lang="ru-RU" sz="700">
                          <a:effectLst/>
                        </a:rPr>
                        <a:t>) работа в парах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extLst>
                  <a:ext uri="{0D108BD9-81ED-4DB2-BD59-A6C34878D82A}">
                    <a16:rowId xmlns:a16="http://schemas.microsoft.com/office/drawing/2014/main" val="1509285640"/>
                  </a:ext>
                </a:extLst>
              </a:tr>
              <a:tr h="91353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6. Физкультминутка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extLst>
                  <a:ext uri="{0D108BD9-81ED-4DB2-BD59-A6C34878D82A}">
                    <a16:rowId xmlns:a16="http://schemas.microsoft.com/office/drawing/2014/main" val="1413795952"/>
                  </a:ext>
                </a:extLst>
              </a:tr>
              <a:tr h="275561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700">
                          <a:effectLst/>
                        </a:rPr>
                        <a:t>7. </a:t>
                      </a:r>
                      <a:r>
                        <a:rPr lang="ru-KG" sz="700">
                          <a:effectLst/>
                        </a:rPr>
                        <a:t>Вторичное закрепление</a:t>
                      </a:r>
                      <a:r>
                        <a:rPr lang="ru-RU" sz="700">
                          <a:effectLst/>
                        </a:rPr>
                        <a:t>. </a:t>
                      </a:r>
                      <a:r>
                        <a:rPr lang="ru-KG" sz="700">
                          <a:effectLst/>
                        </a:rPr>
                        <a:t>Аудирование </a:t>
                      </a:r>
                      <a:r>
                        <a:rPr lang="ru-RU" sz="700">
                          <a:effectLst/>
                        </a:rPr>
                        <a:t>(</a:t>
                      </a:r>
                      <a:r>
                        <a:rPr lang="ru-KG" sz="700">
                          <a:effectLst/>
                        </a:rPr>
                        <a:t>упр</a:t>
                      </a:r>
                      <a:r>
                        <a:rPr lang="ru-RU" sz="700">
                          <a:effectLst/>
                        </a:rPr>
                        <a:t>ажнение </a:t>
                      </a:r>
                      <a:r>
                        <a:rPr lang="ru-KG" sz="700">
                          <a:effectLst/>
                        </a:rPr>
                        <a:t> в учебние № 1 стр. №24</a:t>
                      </a:r>
                      <a:r>
                        <a:rPr lang="ru-RU" sz="700">
                          <a:effectLst/>
                        </a:rPr>
                        <a:t>, карточка с заданием) работа в группах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extLst>
                  <a:ext uri="{0D108BD9-81ED-4DB2-BD59-A6C34878D82A}">
                    <a16:rowId xmlns:a16="http://schemas.microsoft.com/office/drawing/2014/main" val="3389864551"/>
                  </a:ext>
                </a:extLst>
              </a:tr>
              <a:tr h="196829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8. Домашнее задание (</a:t>
                      </a:r>
                      <a:r>
                        <a:rPr lang="en-US" sz="700">
                          <a:effectLst/>
                        </a:rPr>
                        <a:t>Homework</a:t>
                      </a:r>
                      <a:r>
                        <a:rPr lang="ru-RU" sz="700">
                          <a:effectLst/>
                        </a:rPr>
                        <a:t>: Шаг </a:t>
                      </a:r>
                      <a:r>
                        <a:rPr lang="ru-RU" sz="600">
                          <a:effectLst/>
                        </a:rPr>
                        <a:t>35 в р.т. с. 65-66 упр.1-4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extLst>
                  <a:ext uri="{0D108BD9-81ED-4DB2-BD59-A6C34878D82A}">
                    <a16:rowId xmlns:a16="http://schemas.microsoft.com/office/drawing/2014/main" val="3898217607"/>
                  </a:ext>
                </a:extLst>
              </a:tr>
              <a:tr h="91353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9. Самооценка, рефлексия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extLst>
                  <a:ext uri="{0D108BD9-81ED-4DB2-BD59-A6C34878D82A}">
                    <a16:rowId xmlns:a16="http://schemas.microsoft.com/office/drawing/2014/main" val="1449373528"/>
                  </a:ext>
                </a:extLst>
              </a:tr>
              <a:tr h="91353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10. Итог урока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K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K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extLst>
                  <a:ext uri="{0D108BD9-81ED-4DB2-BD59-A6C34878D82A}">
                    <a16:rowId xmlns:a16="http://schemas.microsoft.com/office/drawing/2014/main" val="832310320"/>
                  </a:ext>
                </a:extLst>
              </a:tr>
            </a:tbl>
          </a:graphicData>
        </a:graphic>
      </p:graphicFrame>
      <p:sp>
        <p:nvSpPr>
          <p:cNvPr id="9" name="Rectangle 5">
            <a:extLst>
              <a:ext uri="{FF2B5EF4-FFF2-40B4-BE49-F238E27FC236}">
                <a16:creationId xmlns:a16="http://schemas.microsoft.com/office/drawing/2014/main" id="{C816574E-24E5-FBDD-2755-D53C33DF1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669" y="3306177"/>
            <a:ext cx="7018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результатов самооценки</a:t>
            </a:r>
            <a:endParaRPr kumimoji="0" lang="ru-RU" altLang="ru-KG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KG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3A4FE6-F929-81E7-3211-13C7358F0D87}"/>
              </a:ext>
            </a:extLst>
          </p:cNvPr>
          <p:cNvSpPr txBox="1"/>
          <p:nvPr/>
        </p:nvSpPr>
        <p:spPr>
          <a:xfrm>
            <a:off x="7043193" y="5323138"/>
            <a:ext cx="31888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5-«от 9-8 +»</a:t>
            </a:r>
            <a:endParaRPr kumimoji="0" lang="ru-RU" altLang="ru-K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 «от 7-6 +»</a:t>
            </a:r>
            <a:endParaRPr kumimoji="0" lang="ru-RU" altLang="ru-K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 «от 5-4 +»</a:t>
            </a:r>
            <a:endParaRPr kumimoji="0" lang="ru-RU" altLang="ru-K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«от 3-0 +»</a:t>
            </a:r>
            <a:endParaRPr kumimoji="0" lang="ru-RU" altLang="ru-K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17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C1814-4BCA-0C89-0B04-90D763618999}"/>
              </a:ext>
            </a:extLst>
          </p:cNvPr>
          <p:cNvSpPr txBox="1"/>
          <p:nvPr/>
        </p:nvSpPr>
        <p:spPr>
          <a:xfrm>
            <a:off x="173620" y="333215"/>
            <a:ext cx="669016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/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своих уроках я использую рефлексивный экран, который разработала сама. Учащиеся выбирают стикер того цвета, который соответствует результату их деятельности на уроке. Они выходят к доске приклеивают стикер и проговаривают вслух свой результат. </a:t>
            </a:r>
          </a:p>
          <a:p>
            <a:pPr indent="449580"/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Другой вид рефлексивного экрана – это раскраска. Обучающиеся выходят к стенду с любимыми сказочными героями, предметами, растениями и раскрашивают картинк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 цветом, который соответствует результату их деятельности на уроке. </a:t>
            </a:r>
            <a:r>
              <a:rPr lang="ru-KG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ебята очень трепетно подходят к оцениванию своей деятельности. В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моменты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аю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хорошее настроение, вдохновение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G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FD9FE7-746B-B8E2-6FED-0D1830056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58" y="324092"/>
            <a:ext cx="3275635" cy="33566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EF848-4856-EEE3-3E2F-EF340E9ABF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58" y="3680750"/>
            <a:ext cx="3275635" cy="317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666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E207B5-7EC5-8C88-58C9-CB6384D4F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0367" y="4643624"/>
            <a:ext cx="2179402" cy="2249349"/>
          </a:xfrm>
          <a:prstGeom prst="rect">
            <a:avLst/>
          </a:prstGeom>
        </p:spPr>
      </p:pic>
      <p:pic>
        <p:nvPicPr>
          <p:cNvPr id="2050" name="Рисунок 34">
            <a:extLst>
              <a:ext uri="{FF2B5EF4-FFF2-40B4-BE49-F238E27FC236}">
                <a16:creationId xmlns:a16="http://schemas.microsoft.com/office/drawing/2014/main" id="{669043E6-3F02-05F9-2DC0-3FF37ACE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557" y="202396"/>
            <a:ext cx="2816506" cy="21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8A58E-EC26-967A-E1BB-843634E4A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6412" y="1993337"/>
            <a:ext cx="2132796" cy="28165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E3FE36-6B31-EAAF-48F8-AA42C0E0F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30974" y="4643625"/>
            <a:ext cx="2179401" cy="22493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7FDF161-5927-79A6-7392-DC69C0BDE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387" y="2106592"/>
            <a:ext cx="51430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G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DCD9B14-C125-41C0-60EA-E85EF7A1A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11" y="184666"/>
            <a:ext cx="828844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G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Комфортная среда, в которой ученики доверяют учителю и друг другу, способствует проявлению их лучших положительных качеств. Кроме того, поведение учителя, его взаимодействие с учениками служит для них определенной моделью, которую большинство из них копируют.</a:t>
            </a: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	     	Все это меня очень вдохновляет, поднимает настроение и стимул продолжать свое любимое дело. Любовь к предмету и учителю ребята проявляют своими методами и способами. Очень приятно осознавать, что обучающие тебя любят, ценят и с удовольствием изучают твой предмет, а также достигают желаемых результатов.</a:t>
            </a:r>
            <a:endParaRPr kumimoji="0" lang="ru-RU" altLang="ru-KG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9AE74ECB-9D33-95A7-8945-CCB243EE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555" y="5860704"/>
            <a:ext cx="2816508" cy="9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7B1DA53-1FA2-9A3A-40E3-E801747D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556" y="5092098"/>
            <a:ext cx="2816508" cy="77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98DBE6FB-29D4-D67E-0E45-F7CDD46F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556" y="4441784"/>
            <a:ext cx="2816507" cy="6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6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E55513-B4B9-559F-15E3-699684A6161C}"/>
              </a:ext>
            </a:extLst>
          </p:cNvPr>
          <p:cNvSpPr txBox="1"/>
          <p:nvPr/>
        </p:nvSpPr>
        <p:spPr>
          <a:xfrm>
            <a:off x="-53600" y="131586"/>
            <a:ext cx="8351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ru-K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Велики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 К. Д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Ушинский говорил: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«Нельзя человека научить на всю жизнь,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 надо научить учиться всю жизнь!»</a:t>
            </a:r>
          </a:p>
        </p:txBody>
      </p:sp>
      <p:pic>
        <p:nvPicPr>
          <p:cNvPr id="2050" name="Picture 2" descr="Краткая биография: Константин Дмитриевич Ушинский">
            <a:extLst>
              <a:ext uri="{FF2B5EF4-FFF2-40B4-BE49-F238E27FC236}">
                <a16:creationId xmlns:a16="http://schemas.microsoft.com/office/drawing/2014/main" id="{2450A7DC-CF39-9CD9-0FB6-80FABE74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73" y="1397410"/>
            <a:ext cx="3679936" cy="34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65ADF4-3C84-C20E-6185-41FA6E2F470F}"/>
              </a:ext>
            </a:extLst>
          </p:cNvPr>
          <p:cNvSpPr txBox="1"/>
          <p:nvPr/>
        </p:nvSpPr>
        <p:spPr>
          <a:xfrm>
            <a:off x="1348102" y="4510423"/>
            <a:ext cx="817172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сегодняшний день, путь педагога является очень сложным. Ведь педагог должен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заниматься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самообразованием, так как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очень важно узнавать новое и стремиться к новым открытиям.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Такой учитель покоряет и овладевает всеми новшествами и новинками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KG" sz="2400" b="1" dirty="0">
                <a:solidFill>
                  <a:srgbClr val="002060"/>
                </a:solidFill>
                <a:effectLst/>
              </a:rPr>
              <a:t> </a:t>
            </a:r>
            <a:endParaRPr lang="ru-KG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Год педагога и наставника | ГПОАУ АО">
            <a:extLst>
              <a:ext uri="{FF2B5EF4-FFF2-40B4-BE49-F238E27FC236}">
                <a16:creationId xmlns:a16="http://schemas.microsoft.com/office/drawing/2014/main" id="{EF54EFE9-89A2-EF58-4B51-B23552C1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99" y="1397410"/>
            <a:ext cx="4179274" cy="34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9090BA50-8D21-9EE6-9348-3AD304B70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231" y="1397674"/>
            <a:ext cx="9355214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Подводя итоги, следует сказать, что задачи решены в полном объёме, цель достигнута. Дети с огромным удовольствием посещают мои уроки английского языка и выполняют все задания. Обучающие применяют свои знания на практике, участвуют в научно-практических конференциях, во всероссийских олимпиадах, достигают отличных результатов.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 Д. Ушинский сказал, что «Ребенок устает не от деятельности, а от односторонности и однообразия…", поэтому нужно не останавливаться создавать новое и применять на практике. </a:t>
            </a:r>
            <a:endParaRPr kumimoji="0" lang="ru-RU" altLang="ru-KG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34E504F-A029-207A-78AE-E8490636F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253" y="3559215"/>
            <a:ext cx="502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451172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 картинок «Спасибо за внимание» для ваших презентаций">
            <a:extLst>
              <a:ext uri="{FF2B5EF4-FFF2-40B4-BE49-F238E27FC236}">
                <a16:creationId xmlns:a16="http://schemas.microsoft.com/office/drawing/2014/main" id="{988DF263-63EA-68BA-57A0-E69113A0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0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1CF914-6CBC-159C-CF85-5576487A15C0}"/>
              </a:ext>
            </a:extLst>
          </p:cNvPr>
          <p:cNvSpPr txBox="1"/>
          <p:nvPr/>
        </p:nvSpPr>
        <p:spPr>
          <a:xfrm>
            <a:off x="612774" y="228601"/>
            <a:ext cx="8937625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KG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функциональной читательской грамотности у обучающихся на уроках английского языка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это тема, над которой я работаю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так как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дним из показателей успешности образовательного процесса является выполнение государственных образовательных стандартов, в которых формирование функциональной грамотности регламентируется как одна из приоритетных задач.</a:t>
            </a:r>
          </a:p>
        </p:txBody>
      </p:sp>
      <p:pic>
        <p:nvPicPr>
          <p:cNvPr id="1028" name="Picture 4" descr="ФГОС 2022-2023">
            <a:extLst>
              <a:ext uri="{FF2B5EF4-FFF2-40B4-BE49-F238E27FC236}">
                <a16:creationId xmlns:a16="http://schemas.microsoft.com/office/drawing/2014/main" id="{F852A790-03F6-2E2B-D4A6-A607F04D2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40" y="3093333"/>
            <a:ext cx="6144870" cy="376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B692C8-E5EE-3121-AA02-AB20207AF8EA}"/>
              </a:ext>
            </a:extLst>
          </p:cNvPr>
          <p:cNvSpPr txBox="1"/>
          <p:nvPr/>
        </p:nvSpPr>
        <p:spPr>
          <a:xfrm>
            <a:off x="277080" y="1322253"/>
            <a:ext cx="6099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KG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0ED7D1-53F0-8C3A-E670-066E470A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FE5C59-C44D-DC58-5804-D9AF81AA0BD7}"/>
              </a:ext>
            </a:extLst>
          </p:cNvPr>
          <p:cNvSpPr txBox="1"/>
          <p:nvPr/>
        </p:nvSpPr>
        <p:spPr>
          <a:xfrm>
            <a:off x="277079" y="856357"/>
            <a:ext cx="117258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считаю, что тема актуальна, так как ф</a:t>
            </a:r>
            <a:r>
              <a:rPr lang="ru-KG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ункциональная грамотность</a:t>
            </a:r>
            <a:r>
              <a:rPr lang="ru-KG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 тот уровень грамотности, который дает человеку возможность вступать в отношения с внешней средой и максимально быстро адаптироваться и функционировать в ней. </a:t>
            </a:r>
            <a:endParaRPr lang="ru-KG" sz="2400" dirty="0"/>
          </a:p>
        </p:txBody>
      </p:sp>
    </p:spTree>
    <p:extLst>
      <p:ext uri="{BB962C8B-B14F-4D97-AF65-F5344CB8AC3E}">
        <p14:creationId xmlns:p14="http://schemas.microsoft.com/office/powerpoint/2010/main" val="359503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BC395E-B5B0-A51B-4ADB-7BABB709EACF}"/>
              </a:ext>
            </a:extLst>
          </p:cNvPr>
          <p:cNvSpPr txBox="1"/>
          <p:nvPr/>
        </p:nvSpPr>
        <p:spPr>
          <a:xfrm>
            <a:off x="538222" y="138899"/>
            <a:ext cx="910349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Отличительной частью языкового урока является развитие четырех видов речевой деятельности: чтение, аудирование, письмо и говорение. Особенно хотелось бы отметить чтение с целью поиска информации для решения конкретной задачи или выполнения определенного задания, иными словами функциональное чтение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KG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2D7D66-FBE3-60C2-7796-084CAF419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3" y="2685327"/>
            <a:ext cx="4259483" cy="412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72CF38-04E5-5DE3-C992-B84BF8FA5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66" y="2685327"/>
            <a:ext cx="4437203" cy="4120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70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639093-919B-7DDE-73A7-0B502BD8DA94}"/>
              </a:ext>
            </a:extLst>
          </p:cNvPr>
          <p:cNvSpPr txBox="1"/>
          <p:nvPr/>
        </p:nvSpPr>
        <p:spPr>
          <a:xfrm>
            <a:off x="219919" y="753836"/>
            <a:ext cx="10567686" cy="49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ходе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своей практик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и,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столкнулась с многочисленными проблемами и трудностями  обучающихся при работе с текстом, а именно: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-обучающиеся не проявляют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особого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интереса к чтению текстов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УМК О. В. Афанасьевой, И. В. Михеевой «Rainbow English» (2-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-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знают значений многих слов;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-не умеют озаглавить текст;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-не понимают смысла написанного;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-не могут выделить ключевые слова;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-не в состоянии сформулировать вопрос.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ru-KG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Исходя из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сказанного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обозначи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 для себя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следующую проблему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,Italic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эффективно организовать работу на уроке английского языка, чтобы в процессе обучения была сформирована функциональная читательская  грамотность у обучающихся. </a:t>
            </a:r>
            <a:endParaRPr lang="ru-KG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0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оединительная линия уступом 2">
            <a:extLst>
              <a:ext uri="{FF2B5EF4-FFF2-40B4-BE49-F238E27FC236}">
                <a16:creationId xmlns:a16="http://schemas.microsoft.com/office/drawing/2014/main" id="{119E1D1C-C313-6E68-A3EE-BE0F66734A71}"/>
              </a:ext>
            </a:extLst>
          </p:cNvPr>
          <p:cNvCxnSpPr>
            <a:cxnSpLocks/>
          </p:cNvCxnSpPr>
          <p:nvPr/>
        </p:nvCxnSpPr>
        <p:spPr>
          <a:xfrm flipV="1">
            <a:off x="114299" y="936989"/>
            <a:ext cx="8051800" cy="1500508"/>
          </a:xfrm>
          <a:prstGeom prst="bentConnector3">
            <a:avLst>
              <a:gd name="adj1" fmla="val 50000"/>
            </a:avLst>
          </a:prstGeom>
          <a:ln w="517525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E9A56A-FDCB-50CB-3BEF-F4B4CE121C35}"/>
              </a:ext>
            </a:extLst>
          </p:cNvPr>
          <p:cNvSpPr txBox="1"/>
          <p:nvPr/>
        </p:nvSpPr>
        <p:spPr>
          <a:xfrm>
            <a:off x="719136" y="2145109"/>
            <a:ext cx="6842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работы: </a:t>
            </a:r>
            <a:endParaRPr lang="ru-KG" sz="32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BCB18-36D9-1F02-5BDD-AF65399F01EA}"/>
              </a:ext>
            </a:extLst>
          </p:cNvPr>
          <p:cNvSpPr txBox="1"/>
          <p:nvPr/>
        </p:nvSpPr>
        <p:spPr>
          <a:xfrm>
            <a:off x="114299" y="3116284"/>
            <a:ext cx="4062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создать условия для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функциональной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читательской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 у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уроках английского языка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KG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6DFD31-2542-06D5-1F56-21A56821F402}"/>
              </a:ext>
            </a:extLst>
          </p:cNvPr>
          <p:cNvSpPr txBox="1"/>
          <p:nvPr/>
        </p:nvSpPr>
        <p:spPr>
          <a:xfrm>
            <a:off x="5384799" y="-521858"/>
            <a:ext cx="680720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    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устранить 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трудност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при работе с текстом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уроках английского языка с использованием текстов с заданиями  из  серии собственных книг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чтения»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                                                                                                                                           - активизировать  познавательную и практическую деятельность учащихся;                                                                                                                     - применить  м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етод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прием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формирования текстовых умений у детей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                                                                                                                                          -прививать любовь к Родине через чтение текстов по краеведению на уроках английского языка.</a:t>
            </a:r>
            <a:endParaRPr lang="ru-KG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2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6AD302-3DF4-0E43-2FD0-5B5639A67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935" y="4806791"/>
            <a:ext cx="2319226" cy="2051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Рисунок 13">
            <a:extLst>
              <a:ext uri="{FF2B5EF4-FFF2-40B4-BE49-F238E27FC236}">
                <a16:creationId xmlns:a16="http://schemas.microsoft.com/office/drawing/2014/main" id="{1E1BBB42-97FE-FC68-E43D-08952889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934" y="3001385"/>
            <a:ext cx="2319226" cy="206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73">
            <a:extLst>
              <a:ext uri="{FF2B5EF4-FFF2-40B4-BE49-F238E27FC236}">
                <a16:creationId xmlns:a16="http://schemas.microsoft.com/office/drawing/2014/main" id="{BD0DE4D6-CD28-0747-DA39-A9ABA678B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71" y="2984385"/>
            <a:ext cx="1908215" cy="13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75">
            <a:extLst>
              <a:ext uri="{FF2B5EF4-FFF2-40B4-BE49-F238E27FC236}">
                <a16:creationId xmlns:a16="http://schemas.microsoft.com/office/drawing/2014/main" id="{E411B798-C651-C9C3-2BDA-3221F481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63" y="2984385"/>
            <a:ext cx="1737808" cy="13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44">
            <a:extLst>
              <a:ext uri="{FF2B5EF4-FFF2-40B4-BE49-F238E27FC236}">
                <a16:creationId xmlns:a16="http://schemas.microsoft.com/office/drawing/2014/main" id="{11BFB14B-0DC5-6C6A-AD30-6F5921F5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161" y="3692324"/>
            <a:ext cx="1978840" cy="252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48E61F5F-CAD0-8CAF-32D2-24FAD4CB9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092"/>
            <a:ext cx="1165571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33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333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KG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 АВС книжка- раскраска </a:t>
            </a:r>
          </a:p>
          <a:p>
            <a:pPr marL="0" marR="0" lvl="0" indent="3333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KG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 ABC colouring book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kumimoji="0" lang="en-US" altLang="ru-KG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KG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KG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данной книжке- раскраске представлены следующие формы: </a:t>
            </a:r>
          </a:p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Буква английского алфавита.</a:t>
            </a:r>
          </a:p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Правила чтения согласных и гласных букв.</a:t>
            </a:r>
          </a:p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Рисунок и слово на изучаемую букву.</a:t>
            </a:r>
          </a:p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Цветная фотография формата А4 для образца раскрашивания рисунка.</a:t>
            </a:r>
          </a:p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K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E290E32-DB16-4CD6-4EF8-D5D999374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52" y="4222472"/>
            <a:ext cx="759882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этой книги в процессе обучения алфавита английского языка каждому ученику вклеиваю в тетрадь карточку с буквой для раскрашивания. </a:t>
            </a:r>
            <a:r>
              <a:rPr kumimoji="0" lang="en-US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работы использую прием </a:t>
            </a:r>
            <a:r>
              <a:rPr kumimoji="0" lang="ru-RU" altLang="ru-KG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«Дефиниции».</a:t>
            </a:r>
            <a:r>
              <a:rPr kumimoji="0" lang="ru-RU" altLang="ru-KG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Учащиеся соотносят черно-белые картинки и слова, начинающиеся с каждой отдельной буквы алфавита, и раскрашивают.</a:t>
            </a:r>
            <a:endParaRPr kumimoji="0" lang="ru-RU" altLang="ru-KG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1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EAE4C3-B28F-CABD-AD21-F1515C1F2FBC}"/>
              </a:ext>
            </a:extLst>
          </p:cNvPr>
          <p:cNvSpPr txBox="1"/>
          <p:nvPr/>
        </p:nvSpPr>
        <p:spPr>
          <a:xfrm>
            <a:off x="243069" y="201663"/>
            <a:ext cx="907321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/>
            <a:r>
              <a:rPr lang="ru-KG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Книжка-раскраска для чтения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/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English colouring book)</a:t>
            </a:r>
            <a:r>
              <a:rPr lang="ru-KG" b="1" dirty="0">
                <a:solidFill>
                  <a:srgbClr val="002060"/>
                </a:solidFill>
                <a:effectLst/>
              </a:rPr>
              <a:t> </a:t>
            </a:r>
            <a:endParaRPr lang="ru-KG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/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Книга содержит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тексты </a:t>
            </a:r>
            <a:r>
              <a:rPr lang="ru-KG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чтения.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ходе работы ребятам в тетрадь вклеиваю маленькие тексты с картинками для раскрашивания. Чтобы правильно подобрать цвета, нужно прочитать предложения, перевести их на русский язык и раскрасить по смыслу картинку, а также выполнить дополнительные задания к тексту. </a:t>
            </a:r>
            <a:endParaRPr lang="ru-KG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00F6CD-7133-E8FA-AD03-012161F3C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87" y="3217873"/>
            <a:ext cx="5868365" cy="364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A393F40C-DB4A-C533-CCB4-A765A8BE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78" y="3217870"/>
            <a:ext cx="3300127" cy="364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3778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{A41B1D06-A81D-1B4A-9A08-1A0A995A33F1}tf10001060</Template>
  <TotalTime>2726</TotalTime>
  <Words>1994</Words>
  <Application>Microsoft Macintosh PowerPoint</Application>
  <PresentationFormat>Широкоэкранный</PresentationFormat>
  <Paragraphs>166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Times New Roman</vt:lpstr>
      <vt:lpstr>Times New Roman,Italic</vt:lpstr>
      <vt:lpstr>Trebuchet MS</vt:lpstr>
      <vt:lpstr>Verdana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Нечепуренко</dc:creator>
  <cp:lastModifiedBy>Василий Нечепуренко</cp:lastModifiedBy>
  <cp:revision>35</cp:revision>
  <dcterms:created xsi:type="dcterms:W3CDTF">2023-03-11T08:22:42Z</dcterms:created>
  <dcterms:modified xsi:type="dcterms:W3CDTF">2024-04-16T17:23:01Z</dcterms:modified>
</cp:coreProperties>
</file>