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96" r:id="rId2"/>
    <p:sldId id="273" r:id="rId3"/>
    <p:sldId id="307" r:id="rId4"/>
    <p:sldId id="263" r:id="rId5"/>
    <p:sldId id="264" r:id="rId6"/>
    <p:sldId id="258" r:id="rId7"/>
    <p:sldId id="297" r:id="rId8"/>
    <p:sldId id="298" r:id="rId9"/>
    <p:sldId id="300" r:id="rId10"/>
    <p:sldId id="301" r:id="rId11"/>
    <p:sldId id="259" r:id="rId12"/>
    <p:sldId id="302" r:id="rId13"/>
    <p:sldId id="316" r:id="rId14"/>
    <p:sldId id="318" r:id="rId15"/>
    <p:sldId id="303" r:id="rId16"/>
    <p:sldId id="317" r:id="rId17"/>
    <p:sldId id="260" r:id="rId18"/>
    <p:sldId id="305" r:id="rId19"/>
    <p:sldId id="308" r:id="rId20"/>
    <p:sldId id="306" r:id="rId21"/>
    <p:sldId id="309" r:id="rId22"/>
    <p:sldId id="261" r:id="rId23"/>
    <p:sldId id="310" r:id="rId24"/>
    <p:sldId id="270" r:id="rId25"/>
    <p:sldId id="28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CC"/>
    <a:srgbClr val="FF0000"/>
    <a:srgbClr val="FFFF00"/>
    <a:srgbClr val="990099"/>
    <a:srgbClr val="FFFF99"/>
    <a:srgbClr val="FFCCCC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7" autoAdjust="0"/>
    <p:restoredTop sz="94660"/>
  </p:normalViewPr>
  <p:slideViewPr>
    <p:cSldViewPr>
      <p:cViewPr varScale="1">
        <p:scale>
          <a:sx n="68" d="100"/>
          <a:sy n="68" d="100"/>
        </p:scale>
        <p:origin x="-133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ED94-B7FC-4B0E-8B8E-B69A07DE9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CC07C-52E4-4432-82E7-79C6BF330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C38AA-4491-4003-88F2-E87695859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093FB-7C39-489C-9267-3499CFB4A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4080D-62A5-4993-804C-674A4C2FD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8623B-F7D5-46F6-B69A-278F8B402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60480-106B-4EA5-A60F-ACA153FCA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A0899-442C-4258-A9F8-130A6F55A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1ACF-52CE-4824-9760-0F26D1B0A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EFB56-EBCA-497D-A218-E9FAA5607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D4147-BC31-4256-A7CA-8D810B5AC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CCECFF"/>
          </a:fgClr>
          <a:bgClr>
            <a:srgbClr val="99C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731762-823E-4327-8695-25308B350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2" name="Group 12"/>
          <p:cNvGrpSpPr>
            <a:grpSpLocks noGrp="1"/>
          </p:cNvGrpSpPr>
          <p:nvPr>
            <p:ph idx="1"/>
          </p:nvPr>
        </p:nvGrpSpPr>
        <p:grpSpPr bwMode="auto">
          <a:xfrm>
            <a:off x="0" y="0"/>
            <a:ext cx="9144000" cy="6858000"/>
            <a:chOff x="4032" y="3408"/>
            <a:chExt cx="1728" cy="912"/>
          </a:xfrm>
        </p:grpSpPr>
        <p:sp>
          <p:nvSpPr>
            <p:cNvPr id="2052" name="Rectangle 13"/>
            <p:cNvSpPr>
              <a:spLocks noChangeArrowheads="1"/>
            </p:cNvSpPr>
            <p:nvPr/>
          </p:nvSpPr>
          <p:spPr bwMode="auto">
            <a:xfrm flipV="1">
              <a:off x="4032" y="3408"/>
              <a:ext cx="1728" cy="9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387" y="3600"/>
              <a:ext cx="373" cy="3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О</a:t>
              </a:r>
            </a:p>
          </p:txBody>
        </p:sp>
        <p:sp>
          <p:nvSpPr>
            <p:cNvPr id="2054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724" y="3458"/>
              <a:ext cx="346" cy="2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8</a:t>
              </a:r>
            </a:p>
          </p:txBody>
        </p:sp>
        <p:sp>
          <p:nvSpPr>
            <p:cNvPr id="2055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4112" y="4118"/>
              <a:ext cx="1569" cy="1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Кислород</a:t>
              </a:r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2056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128" y="3840"/>
              <a:ext cx="521" cy="1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16,00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72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Горение железа в кислороде</a:t>
            </a:r>
          </a:p>
          <a:p>
            <a:pPr eaLnBrk="1" hangingPunct="1">
              <a:defRPr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3600" b="1" i="1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964612" cy="48244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ru-RU" sz="6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6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3Fе + 2О</a:t>
            </a:r>
            <a:r>
              <a:rPr lang="ru-RU" sz="6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6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= Fе</a:t>
            </a:r>
            <a:r>
              <a:rPr lang="ru-RU" sz="6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ru-RU" sz="6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</a:t>
            </a:r>
            <a:r>
              <a:rPr lang="ru-RU" sz="6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4</a:t>
            </a:r>
            <a:endParaRPr lang="ru-RU" sz="66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i="1" dirty="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5626100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ru-RU" sz="54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Оксиды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– это </a:t>
            </a:r>
          </a:p>
          <a:p>
            <a:pPr algn="just" eaLnBrk="1" hangingPunct="1">
              <a:buFontTx/>
              <a:buNone/>
              <a:defRPr/>
            </a:pP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сложные вещества,</a:t>
            </a:r>
          </a:p>
          <a:p>
            <a:pPr algn="just" eaLnBrk="1" hangingPunct="1">
              <a:buFontTx/>
              <a:buNone/>
              <a:defRPr/>
            </a:pP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состоящие из двух элементов, один из которых </a:t>
            </a:r>
            <a:r>
              <a:rPr lang="ru-RU" sz="54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кислород</a:t>
            </a:r>
            <a:r>
              <a:rPr lang="ru-RU" sz="54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Общая формула:</a:t>
            </a:r>
          </a:p>
          <a:p>
            <a:pPr algn="ctr">
              <a:buFontTx/>
              <a:buNone/>
              <a:defRPr/>
            </a:pPr>
            <a:r>
              <a:rPr lang="ru-RU" sz="12000" b="1" i="1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Э</a:t>
            </a:r>
            <a:r>
              <a:rPr lang="ru-RU" sz="12000" b="1" i="1" baseline="-25000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х</a:t>
            </a:r>
            <a:r>
              <a:rPr lang="ru-RU" sz="12000" b="1" i="1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</a:t>
            </a:r>
            <a:r>
              <a:rPr lang="ru-RU" sz="12000" b="1" i="1" baseline="-25000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у</a:t>
            </a:r>
            <a:endParaRPr lang="ru-RU" sz="12000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Реакции соединения</a:t>
            </a:r>
            <a:endParaRPr lang="ru-RU" sz="6000" b="1" i="1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4213" y="1628775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2428875" y="3643313"/>
            <a:ext cx="685800" cy="685800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00338" y="1628775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995738" y="1844675"/>
            <a:ext cx="609600" cy="48418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3800" y="1628775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929313" y="1643063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57313" y="2714625"/>
            <a:ext cx="550068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А      +     В      =        АВ</a:t>
            </a:r>
          </a:p>
        </p:txBody>
      </p:sp>
      <p:sp>
        <p:nvSpPr>
          <p:cNvPr id="13" name="Овал 12"/>
          <p:cNvSpPr/>
          <p:nvPr/>
        </p:nvSpPr>
        <p:spPr>
          <a:xfrm>
            <a:off x="468313" y="3500438"/>
            <a:ext cx="914400" cy="8763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357313" y="3500438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люс 14"/>
          <p:cNvSpPr/>
          <p:nvPr/>
        </p:nvSpPr>
        <p:spPr>
          <a:xfrm>
            <a:off x="1785938" y="1785938"/>
            <a:ext cx="685800" cy="685800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211513" y="3500438"/>
            <a:ext cx="914400" cy="8763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071938" y="3429000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143500" y="3571875"/>
            <a:ext cx="609600" cy="48418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857875" y="3500438"/>
            <a:ext cx="914400" cy="8763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786563" y="3500438"/>
            <a:ext cx="914400" cy="8763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643813" y="4071938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643813" y="3143250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42938" y="4721225"/>
            <a:ext cx="6572250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АВ     +    СВ      =      АСВ</a:t>
            </a:r>
            <a:r>
              <a:rPr lang="ru-RU" sz="3200" b="1" i="1" baseline="-25000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62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Горение сложных веществ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3"/>
            <a:ext cx="8229600" cy="30543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Горение метана</a:t>
            </a:r>
            <a:endParaRPr lang="ru-RU" sz="5400" b="1" i="1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48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ru-RU" sz="48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CH</a:t>
            </a:r>
            <a:r>
              <a:rPr lang="en-US" sz="48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 + 2O</a:t>
            </a:r>
            <a:r>
              <a:rPr lang="en-US" sz="48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 = CO</a:t>
            </a:r>
            <a:r>
              <a:rPr lang="en-US" sz="48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 + 2H</a:t>
            </a:r>
            <a:r>
              <a:rPr lang="en-US" sz="48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</a:t>
            </a:r>
            <a:endParaRPr lang="ru-RU" sz="48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ХИМИЧЕСКИЕ СВОЙСТВА КИСЛОРОДА</a:t>
            </a:r>
          </a:p>
        </p:txBody>
      </p:sp>
      <p:pic>
        <p:nvPicPr>
          <p:cNvPr id="30724" name="Picture 4" descr="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AFCEA2"/>
              </a:clrFrom>
              <a:clrTo>
                <a:srgbClr val="AFCEA2">
                  <a:alpha val="0"/>
                </a:srgbClr>
              </a:clrTo>
            </a:clrChange>
          </a:blip>
          <a:srcRect l="35834" t="50262" r="3287"/>
          <a:stretch>
            <a:fillRect/>
          </a:stretch>
        </p:blipFill>
        <p:spPr bwMode="auto">
          <a:xfrm>
            <a:off x="0" y="1700213"/>
            <a:ext cx="914400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«Третий лишний»</a:t>
            </a:r>
            <a:endParaRPr lang="ru-RU" sz="6000" u="sng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СаО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СН</a:t>
            </a:r>
            <a:r>
              <a:rPr lang="ru-RU" sz="3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4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N</a:t>
            </a:r>
            <a:r>
              <a:rPr lang="ru-RU" sz="3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</a:t>
            </a:r>
          </a:p>
          <a:p>
            <a:pPr algn="ctr" eaLnBrk="1" hangingPunct="1">
              <a:defRPr/>
            </a:pPr>
            <a:endParaRPr lang="ru-RU" sz="36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SiО</a:t>
            </a:r>
            <a:r>
              <a:rPr lang="ru-RU" sz="3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О</a:t>
            </a:r>
            <a:r>
              <a:rPr lang="ru-RU" sz="3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Н</a:t>
            </a:r>
            <a:r>
              <a:rPr lang="ru-RU" sz="3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</a:t>
            </a:r>
          </a:p>
          <a:p>
            <a:pPr algn="ctr" eaLnBrk="1" hangingPunct="1">
              <a:buFontTx/>
              <a:buNone/>
              <a:defRPr/>
            </a:pPr>
            <a:endParaRPr lang="ru-RU" sz="36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КОН, Р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О, СО</a:t>
            </a:r>
            <a:r>
              <a:rPr lang="ru-RU" sz="3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</a:p>
          <a:p>
            <a:pPr algn="ctr" eaLnBrk="1" hangingPunct="1">
              <a:buFontTx/>
              <a:buNone/>
              <a:defRPr/>
            </a:pPr>
            <a:endParaRPr lang="ru-RU" sz="3600" b="1" i="1" baseline="-250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Al</a:t>
            </a:r>
            <a:r>
              <a:rPr lang="ru-RU" sz="3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</a:t>
            </a:r>
            <a:r>
              <a:rPr lang="ru-RU" sz="36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3600" b="1" i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ZnО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36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</a:t>
            </a:r>
            <a:r>
              <a:rPr lang="ru-RU" sz="3600" b="1" i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ru-RU" sz="3600" b="1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ru-RU" sz="36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ru-RU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endParaRPr lang="ru-RU" u="sng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«Третий лишний»</a:t>
            </a:r>
            <a:endParaRPr lang="ru-RU" sz="6000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СаО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СН</a:t>
            </a:r>
            <a:r>
              <a:rPr lang="ru-RU" sz="4000" b="1" i="1" baseline="-25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4 </a:t>
            </a:r>
            <a:r>
              <a:rPr lang="ru-RU" sz="4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</a:t>
            </a:r>
            <a:r>
              <a:rPr lang="ru-RU" sz="40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</a:t>
            </a:r>
          </a:p>
          <a:p>
            <a:pPr algn="ctr" eaLnBrk="1" hangingPunct="1">
              <a:defRPr/>
            </a:pPr>
            <a:endParaRPr lang="ru-RU" sz="40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SiО</a:t>
            </a:r>
            <a:r>
              <a:rPr lang="ru-RU" sz="40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О</a:t>
            </a:r>
            <a:r>
              <a:rPr lang="ru-RU" sz="4000" b="1" i="1" baseline="-25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4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Н</a:t>
            </a:r>
            <a:r>
              <a:rPr lang="ru-RU" sz="40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</a:t>
            </a:r>
          </a:p>
          <a:p>
            <a:pPr algn="ctr" eaLnBrk="1" hangingPunct="1">
              <a:defRPr/>
            </a:pPr>
            <a:endParaRPr lang="ru-RU" sz="40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ru-RU" sz="4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КОН,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Р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О, СО</a:t>
            </a:r>
            <a:r>
              <a:rPr lang="ru-RU" sz="40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</a:p>
          <a:p>
            <a:pPr algn="ctr" eaLnBrk="1" hangingPunct="1">
              <a:defRPr/>
            </a:pPr>
            <a:endParaRPr lang="ru-RU" sz="4000" b="1" i="1" baseline="-250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Al</a:t>
            </a:r>
            <a:r>
              <a:rPr lang="ru-RU" sz="40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</a:t>
            </a:r>
            <a:r>
              <a:rPr lang="ru-RU" sz="4000" b="1" i="1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ZnО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Н</a:t>
            </a:r>
            <a:r>
              <a:rPr lang="ru-RU" sz="4000" b="1" i="1" baseline="-2500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ru-RU" sz="4000" b="1" i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endParaRPr lang="ru-RU" sz="4000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7"/>
          <p:cNvSpPr>
            <a:spLocks noChangeArrowheads="1"/>
          </p:cNvSpPr>
          <p:nvPr/>
        </p:nvSpPr>
        <p:spPr bwMode="auto">
          <a:xfrm>
            <a:off x="285750" y="428625"/>
            <a:ext cx="86439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i="1" u="sng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«Лови ошибку»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38" y="1643063"/>
            <a:ext cx="80010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200" i="1" dirty="0"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Относительная атомная масса         </a:t>
            </a: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кислорода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равна  8. 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Кислород – это простое вещество.  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Кислород не поддерживает дыхание. 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Кислород входит в состав воздуха.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Кислород получают  реакцией разложения сложных веществ.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Кислород – это газ синего цвета.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«Поле чудес»</a:t>
            </a:r>
            <a:endParaRPr lang="ru-RU" sz="6000" u="sng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914400" y="17145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t">
              <a:spcBef>
                <a:spcPct val="20000"/>
              </a:spcBef>
              <a:buFontTx/>
              <a:buChar char="•"/>
              <a:defRPr/>
            </a:pPr>
            <a:endParaRPr lang="ru-RU" sz="3200" kern="0">
              <a:latin typeface="+mn-lt"/>
            </a:endParaRPr>
          </a:p>
          <a:p>
            <a:pPr marL="342900" indent="-342900" fontAlgn="t">
              <a:spcBef>
                <a:spcPct val="20000"/>
              </a:spcBef>
              <a:buFontTx/>
              <a:buChar char="•"/>
              <a:defRPr/>
            </a:pPr>
            <a:endParaRPr lang="ru-RU" sz="3200" kern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3200" kern="0" dirty="0">
              <a:latin typeface="+mn-lt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762000" y="1905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t">
              <a:spcBef>
                <a:spcPct val="20000"/>
              </a:spcBef>
              <a:buFontTx/>
              <a:buChar char="•"/>
              <a:defRPr/>
            </a:pPr>
            <a:endParaRPr lang="ru-RU" sz="3200" kern="0">
              <a:latin typeface="+mn-lt"/>
            </a:endParaRPr>
          </a:p>
          <a:p>
            <a:pPr marL="342900" indent="-342900" fontAlgn="t">
              <a:spcBef>
                <a:spcPct val="20000"/>
              </a:spcBef>
              <a:buFontTx/>
              <a:buChar char="•"/>
              <a:defRPr/>
            </a:pPr>
            <a:endParaRPr lang="ru-RU" sz="3200" kern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ru-RU" sz="3200" kern="0" dirty="0"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50" y="1285875"/>
          <a:ext cx="7786742" cy="472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473874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Формула оксида </a:t>
                      </a:r>
                      <a:endParaRPr lang="ru-RU" sz="28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Название оксида</a:t>
                      </a:r>
                      <a:endParaRPr lang="ru-RU" sz="28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i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ZnО</a:t>
                      </a:r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i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ru-RU" sz="28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Оксид натрия</a:t>
                      </a:r>
                      <a:endParaRPr lang="ru-RU" sz="28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SО</a:t>
                      </a:r>
                      <a:r>
                        <a:rPr lang="ru-RU" sz="2800" b="1" i="1" kern="12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  <a:r>
                        <a:rPr lang="en-US" sz="2800" b="1" i="1" kern="12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endParaRPr lang="ru-RU" sz="28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О</a:t>
                      </a:r>
                      <a:r>
                        <a:rPr lang="ru-RU" sz="2800" b="1" i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ксид</a:t>
                      </a:r>
                      <a:r>
                        <a:rPr lang="ru-RU" sz="28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азота(IV) </a:t>
                      </a:r>
                      <a:endParaRPr lang="ru-RU" sz="28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«Поле чудес»</a:t>
            </a:r>
            <a:endParaRPr lang="ru-RU" sz="6000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i="1" kern="12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ZnО</a:t>
            </a:r>
            <a:r>
              <a:rPr lang="ru-RU" b="1" i="1" kern="1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               Цинк оксид</a:t>
            </a:r>
          </a:p>
          <a:p>
            <a:pPr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b="1" i="1" kern="1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Na </a:t>
            </a:r>
            <a:r>
              <a:rPr lang="ru-RU" b="1" i="1" kern="1200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b="1" i="1" kern="1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ru-RU" b="1" i="1" kern="1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            </a:t>
            </a:r>
            <a:r>
              <a:rPr lang="uk-UA" b="1" i="1" kern="12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Натрий</a:t>
            </a: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b="1" i="1" kern="1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оксид</a:t>
            </a:r>
          </a:p>
          <a:p>
            <a:pPr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b="1" i="1" kern="1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SО</a:t>
            </a:r>
            <a:r>
              <a:rPr lang="ru-RU" b="1" i="1" kern="1200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b="1" i="1" kern="1200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b="1" i="1" kern="1200" baseline="-25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                        </a:t>
            </a:r>
            <a:r>
              <a:rPr lang="ru-RU" b="1" i="1" kern="12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Сульфур</a:t>
            </a:r>
            <a:r>
              <a:rPr lang="ru-RU" b="1" i="1" kern="1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(IV)  оксид</a:t>
            </a:r>
          </a:p>
          <a:p>
            <a:pPr>
              <a:defRPr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uk-UA" b="1" i="1" kern="1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</a:t>
            </a:r>
            <a:r>
              <a:rPr lang="en-US" b="1" i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en-US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b="1" i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ru-RU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</a:t>
            </a:r>
            <a:r>
              <a:rPr lang="uk-UA" b="1" i="1" kern="12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Нитроген</a:t>
            </a:r>
            <a:r>
              <a:rPr lang="ru-RU" b="1" i="1" kern="12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(V) оксид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«Найди элемент»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1397000"/>
          <a:ext cx="8501121" cy="4461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3810026"/>
                <a:gridCol w="2833707"/>
              </a:tblGrid>
              <a:tr h="1847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Схема реакции</a:t>
                      </a:r>
                    </a:p>
                    <a:p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Соответствующее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уравнение реакции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Сумма коэффициентов</a:t>
                      </a:r>
                    </a:p>
                    <a:p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02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Na+O</a:t>
                      </a:r>
                      <a:r>
                        <a:rPr lang="ru-RU" sz="2400" b="1" kern="12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 </a:t>
                      </a:r>
                      <a:r>
                        <a:rPr lang="ru-RU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→</a:t>
                      </a:r>
                      <a:endParaRPr lang="ru-RU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…Na+…O</a:t>
                      </a:r>
                      <a:r>
                        <a:rPr lang="ru-RU" sz="2400" b="1" kern="12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→ …Na </a:t>
                      </a:r>
                      <a:r>
                        <a:rPr lang="ru-RU" sz="2400" b="1" kern="12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</a:t>
                      </a:r>
                      <a:endParaRPr lang="ru-RU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02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Fe+O</a:t>
                      </a:r>
                      <a:r>
                        <a:rPr lang="ru-RU" sz="2400" b="1" kern="12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→</a:t>
                      </a:r>
                      <a:endParaRPr lang="ru-RU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en-US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+…</a:t>
                      </a:r>
                      <a:r>
                        <a:rPr lang="en-US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ru-RU" sz="2400" b="1" kern="1200" baseline="-25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→   …</a:t>
                      </a:r>
                      <a:r>
                        <a:rPr lang="en-US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Fe </a:t>
                      </a:r>
                      <a:r>
                        <a:rPr lang="ru-RU" sz="2400" b="1" kern="1200" baseline="-25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2400" b="1" kern="1200" baseline="-25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5227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Всего: 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Элемент: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60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«Найди элемент»</a:t>
            </a:r>
            <a:endParaRPr lang="ru-RU" sz="6000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Сумма коэффициентов - </a:t>
            </a:r>
            <a:r>
              <a:rPr lang="ru-RU" sz="4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16</a:t>
            </a:r>
          </a:p>
          <a:p>
            <a:pPr algn="ctr">
              <a:buFontTx/>
              <a:buNone/>
            </a:pPr>
            <a:endParaRPr lang="ru-RU" sz="4400" b="1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Элемент- </a:t>
            </a:r>
            <a:r>
              <a:rPr lang="ru-RU" sz="4400" b="1" i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Кислород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569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ru-RU" sz="3600" b="1" i="1" u="sng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ДОМАШНЕЕ ЗАДАНИЕ:</a:t>
            </a:r>
          </a:p>
        </p:txBody>
      </p:sp>
      <p:pic>
        <p:nvPicPr>
          <p:cNvPr id="28675" name="Picture 11" descr="PICT0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1357313"/>
            <a:ext cx="26638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88" y="1285875"/>
            <a:ext cx="6858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Изучение </a:t>
            </a:r>
          </a:p>
          <a:p>
            <a:pPr algn="ctr" eaLnBrk="0" hangingPunct="0">
              <a:defRPr/>
            </a:pP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3600" b="1" i="1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параграфа  , составление 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кроссворда  по теме «Кислород»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1857375"/>
            <a:ext cx="8215313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Спасибо за урок</a:t>
            </a:r>
          </a:p>
        </p:txBody>
      </p:sp>
      <p:pic>
        <p:nvPicPr>
          <p:cNvPr id="29700" name="Picture 5" descr="bel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6313" y="2928938"/>
            <a:ext cx="3286125" cy="3597275"/>
          </a:xfr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00B05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Относительная атомная масса кислорода равна  16</a:t>
            </a:r>
          </a:p>
          <a:p>
            <a:pPr>
              <a:spcBef>
                <a:spcPct val="0"/>
              </a:spcBef>
            </a:pPr>
            <a:endParaRPr lang="ru-RU" sz="1600" b="1" i="1" dirty="0" smtClean="0">
              <a:solidFill>
                <a:srgbClr val="00B05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26267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Кислород – это простое вещество.</a:t>
            </a:r>
          </a:p>
          <a:p>
            <a:pPr>
              <a:spcBef>
                <a:spcPct val="0"/>
              </a:spcBef>
            </a:pPr>
            <a:endParaRPr lang="ru-RU" sz="1600" b="1" i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008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Кислород поддерживает дыхание. </a:t>
            </a:r>
          </a:p>
          <a:p>
            <a:pPr>
              <a:spcBef>
                <a:spcPct val="0"/>
              </a:spcBef>
            </a:pPr>
            <a:endParaRPr lang="ru-RU" sz="1600" b="1" i="1" dirty="0" smtClean="0">
              <a:solidFill>
                <a:srgbClr val="00B05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26267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Кислород входит в состав воздуха.</a:t>
            </a:r>
          </a:p>
          <a:p>
            <a:pPr>
              <a:spcBef>
                <a:spcPct val="0"/>
              </a:spcBef>
            </a:pPr>
            <a:endParaRPr lang="ru-RU" sz="1600" b="1" i="1" dirty="0" smtClean="0">
              <a:solidFill>
                <a:srgbClr val="262673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26267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Кислород получают  реакцией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b="1" i="1" dirty="0" smtClean="0">
                <a:solidFill>
                  <a:srgbClr val="26267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разложения сложных веществ.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1600" b="1" i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008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Кислород – это газ без цвета. </a:t>
            </a:r>
            <a:endParaRPr lang="ru-RU" sz="4000" b="1" i="1" dirty="0" smtClean="0">
              <a:solidFill>
                <a:srgbClr val="008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endParaRPr lang="ru-RU" dirty="0" smtClean="0"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38" y="642938"/>
            <a:ext cx="7500937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6600" b="1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sz="6000" b="1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Кислород, как Бог- вездесущий, всемогущий, невидимый»</a:t>
            </a:r>
          </a:p>
          <a:p>
            <a:pPr algn="r">
              <a:defRPr/>
            </a:pPr>
            <a:r>
              <a:rPr lang="ru-RU" sz="5400" b="1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Овидий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8" descr="{DF30834D-1B0C-46E4-871A-56A5B8118C3E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143000"/>
            <a:ext cx="8351838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79388" y="765175"/>
            <a:ext cx="8964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0" y="0"/>
            <a:ext cx="698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3200" b="1" i="1">
                <a:solidFill>
                  <a:srgbClr val="6600CC"/>
                </a:solidFill>
              </a:rPr>
              <a:t>В </a:t>
            </a:r>
            <a:r>
              <a:rPr lang="ru-RU" sz="3200" b="1" i="1">
                <a:solidFill>
                  <a:srgbClr val="0066FF"/>
                </a:solidFill>
              </a:rPr>
              <a:t>атмосфере</a:t>
            </a:r>
            <a:r>
              <a:rPr lang="ru-RU" sz="3200" b="1" i="1">
                <a:solidFill>
                  <a:srgbClr val="6600CC"/>
                </a:solidFill>
              </a:rPr>
              <a:t> </a:t>
            </a:r>
            <a:r>
              <a:rPr lang="ru-RU" sz="3200" b="1" i="1">
                <a:solidFill>
                  <a:srgbClr val="FF0000"/>
                </a:solidFill>
              </a:rPr>
              <a:t>23%</a:t>
            </a:r>
            <a:r>
              <a:rPr lang="ru-RU" sz="3200" b="1" i="1">
                <a:solidFill>
                  <a:srgbClr val="6600CC"/>
                </a:solidFill>
              </a:rPr>
              <a:t> по массе и </a:t>
            </a:r>
            <a:r>
              <a:rPr lang="ru-RU" sz="3200" b="1" i="1">
                <a:solidFill>
                  <a:srgbClr val="FF0000"/>
                </a:solidFill>
              </a:rPr>
              <a:t>21%</a:t>
            </a:r>
            <a:r>
              <a:rPr lang="ru-RU" sz="3200" b="1" i="1">
                <a:solidFill>
                  <a:srgbClr val="6600CC"/>
                </a:solidFill>
              </a:rPr>
              <a:t> по объему</a:t>
            </a:r>
            <a:r>
              <a:rPr lang="en-US" sz="3200" b="1" i="1">
                <a:solidFill>
                  <a:srgbClr val="6600CC"/>
                </a:solidFill>
              </a:rPr>
              <a:t>.</a:t>
            </a:r>
            <a:endParaRPr lang="ru-RU" sz="3200" b="1" i="1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625" y="1071563"/>
            <a:ext cx="8286750" cy="5170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Химические свойства кислорода.</a:t>
            </a:r>
          </a:p>
          <a:p>
            <a:pPr algn="ctr">
              <a:defRPr/>
            </a:pPr>
            <a:r>
              <a:rPr lang="ru-RU" sz="6600" b="1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Реакции соединения.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857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Цели урока:</a:t>
            </a:r>
            <a:endParaRPr lang="ru-RU" sz="6600" u="sng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Изучение  химических свойств кислорода</a:t>
            </a:r>
          </a:p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Составление уравнений  химических реакций </a:t>
            </a:r>
          </a:p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Составление названий веществ , которые  при этом образуются.     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6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6600" b="1" i="1" u="sng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Горение серы в кислороде</a:t>
            </a:r>
          </a:p>
          <a:p>
            <a:pPr algn="ctr" eaLnBrk="1" hangingPunct="1">
              <a:buFontTx/>
              <a:buNone/>
              <a:defRPr/>
            </a:pPr>
            <a:endParaRPr lang="ru-RU" sz="6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25" y="1928813"/>
            <a:ext cx="7643813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8000" b="1" i="1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ru-RU" sz="8000" b="1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 + О</a:t>
            </a:r>
            <a:r>
              <a:rPr lang="ru-RU" sz="8000" b="1" i="1" baseline="-25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ru-RU" sz="8000" b="1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= SО</a:t>
            </a:r>
            <a:r>
              <a:rPr lang="ru-RU" sz="8000" b="1" i="1" baseline="-25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  <a:endParaRPr lang="ru-RU" sz="8000" b="1" i="1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366</Words>
  <Application>Microsoft Office PowerPoint</Application>
  <PresentationFormat>Экран (4:3)</PresentationFormat>
  <Paragraphs>107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Цели урока:</vt:lpstr>
      <vt:lpstr>Слайд 8</vt:lpstr>
      <vt:lpstr>Слайд 9</vt:lpstr>
      <vt:lpstr>Слайд 10</vt:lpstr>
      <vt:lpstr>Слайд 11</vt:lpstr>
      <vt:lpstr>Слайд 12</vt:lpstr>
      <vt:lpstr>Слайд 13</vt:lpstr>
      <vt:lpstr>Реакции соединения</vt:lpstr>
      <vt:lpstr>Горение сложных веществ</vt:lpstr>
      <vt:lpstr>Горение метана</vt:lpstr>
      <vt:lpstr> ХИМИЧЕСКИЕ СВОЙСТВА КИСЛОРОДА</vt:lpstr>
      <vt:lpstr>«Третий лишний»</vt:lpstr>
      <vt:lpstr>«Третий лишний»</vt:lpstr>
      <vt:lpstr>«Поле чудес»</vt:lpstr>
      <vt:lpstr>«Поле чудес»</vt:lpstr>
      <vt:lpstr>«Найди элемент»</vt:lpstr>
      <vt:lpstr>«Найди элемент»</vt:lpstr>
      <vt:lpstr>Слайд 24</vt:lpstr>
      <vt:lpstr>Слайд 25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ДЕНИСОВЫ</dc:creator>
  <cp:lastModifiedBy>Admin</cp:lastModifiedBy>
  <cp:revision>33</cp:revision>
  <dcterms:created xsi:type="dcterms:W3CDTF">2006-11-14T13:01:32Z</dcterms:created>
  <dcterms:modified xsi:type="dcterms:W3CDTF">2022-11-05T15:37:27Z</dcterms:modified>
</cp:coreProperties>
</file>