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9" r:id="rId12"/>
    <p:sldId id="265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578"/>
  </p:normalViewPr>
  <p:slideViewPr>
    <p:cSldViewPr snapToGrid="0" snapToObjects="1">
      <p:cViewPr varScale="1">
        <p:scale>
          <a:sx n="79" d="100"/>
          <a:sy n="79" d="100"/>
        </p:scale>
        <p:origin x="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383FB-E432-BE44-B292-9A9C4E88E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FAEB71-6E92-394F-ACB8-05AF19ADE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0866C5-E4D4-D847-948E-A0CCFD0A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78A444-09B2-544E-B80A-2B1A62BD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ECE53-13E1-FA45-9AB9-DED33B2F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39E3A-B971-0F4A-94C3-D6CA09D2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423AC7-F458-A34C-B88A-1F8539E78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1B7347-BFC9-2C4E-BD33-A89544D5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D26CE8-2765-0D4F-B28D-B9414D36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6D4D3-678A-5C46-B5A8-141BAABC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7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72CD07-C466-654B-912E-F8F916F9A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4129AB-611C-4044-9F3D-38613A0EF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6E2DB-07B8-5849-AE6E-FB9FC543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71BEF6-43EF-4240-AC36-5CA7570C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FE3AFC-A4AD-954E-8E88-6A76A0E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068E1-87A5-6647-8DEA-4C9242E3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C5F901-7625-C54B-9E35-DE619E948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A09AC-B641-DD4B-99F4-75FF49E3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CB385-1347-9B4C-AC77-6D5139AA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9E9F11-41CF-0D4C-B63C-81F40975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0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F6B5D-AE51-4545-8C5D-B6CAF195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9E3C4E-6EC6-6340-BCC2-DA8759740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A0946E-627C-804E-849D-031BEC5A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0A8FD-8341-2948-98F5-21CAC012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399244-64FE-9146-9D44-A9DD2E36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7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BA5CC-32B8-B943-BC15-61063352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3399C2-AC35-5E40-B5B5-78D0F97DC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69DC02-094E-5A4E-8CC7-014B88334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727531-EDFB-4247-B477-126181F1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8B1405-1860-3F4B-B9BC-D32A2E28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C95AEA-E6CA-5743-818A-11318081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7F588-3470-054D-BDA2-3966FB1C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5714DE-CFA1-574E-B087-5D9EEF5F8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59EA02-7D97-1A46-955A-3D2CC7694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8532DE-EC85-B246-BF38-B1DBEFD68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AF7387-0304-AD48-AA26-9F97CD25E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EAC40E-0E8C-8940-98FA-516AAC1B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FA2CFC-923D-3342-8449-220C2E16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69A4C8-B662-C24E-82A7-69D8B4AC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F3343-F835-924D-986B-3E812B4B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817F65-445B-0945-B9E9-52B201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E9EBF1-0EA5-9B40-A98E-5D1C9E96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1AB688-BE1A-3643-8611-89C7D479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2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3C30D9-4205-ED4D-8606-A5068CFB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D72B56-141A-784D-B644-4C91AD70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2700DF-AAAF-D849-BBA0-A850D02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7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8607-4DA1-4A43-9F5B-5A47121F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32130-CE14-F345-9115-0352B2DF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185F3C-ACA9-0940-B175-BE0A3856E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93EEFE-90E0-CB43-AE3B-E0FF32E0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76F442-B81F-4B47-9606-6B00C616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0FE58E-C91B-2240-A523-94A6DEA2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35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68ABE-D926-D747-9E47-E55A5007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8FFCE7-4A1A-4B41-92CA-D78B51FD5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B65C4C-A4EA-EE4A-BF88-2F9AEC13E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7E483E-D2CF-444F-B8B8-46B696EF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3C92E-9E34-2146-82E3-D47195ED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9E26D7-E7A2-9F43-BF30-1BCBC438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FC652-0BEE-1D42-A98B-C3CA3AD4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4AF5BE-14FB-1A44-96FB-FA5EB9475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C0855-EFEE-1E4D-A2F1-BD339F001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B16C-67AD-6D44-B36D-2BC76DB6D2B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6A55F0-FE85-7248-8EBF-035F7E596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376F-9D15-234C-95DF-4BF92D8F6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578D-2A80-C845-BCB0-E635ECF73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FBBA9E-9928-AF4F-A50B-D86584B86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E07CF-4C51-9946-B0AE-928A77FD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14" y="1122362"/>
            <a:ext cx="9688286" cy="3400651"/>
          </a:xfrm>
        </p:spPr>
        <p:txBody>
          <a:bodyPr>
            <a:noAutofit/>
          </a:bodyPr>
          <a:lstStyle/>
          <a:p>
            <a:r>
              <a:rPr lang="ru-RU" sz="4400" b="1" dirty="0"/>
              <a:t>Дистанционный урок в 4 классе на тему </a:t>
            </a:r>
            <a:br>
              <a:rPr lang="ru-RU" sz="4400" b="1" dirty="0"/>
            </a:br>
            <a:r>
              <a:rPr lang="ru-RU" sz="4400" b="1" dirty="0"/>
              <a:t>«Правописание безударных окончаний имён существительных во всех падежах»</a:t>
            </a:r>
            <a:br>
              <a:rPr lang="ru-RU" sz="4400" b="1" dirty="0"/>
            </a:br>
            <a:r>
              <a:rPr lang="ru-RU" sz="4400" b="1" dirty="0"/>
              <a:t>(УМК «Школа России»)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5F9F44-0B26-7747-AE99-24834F1D2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1814" y="4751614"/>
            <a:ext cx="5421085" cy="176348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Бадмаева Оксана Юрьевна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/>
              <a:t>ГБОУ «Республиканский центр образования»</a:t>
            </a:r>
          </a:p>
          <a:p>
            <a:r>
              <a:rPr lang="ru-RU" dirty="0"/>
              <a:t>Республика Бурятия, г. Улан-Удэ</a:t>
            </a:r>
          </a:p>
        </p:txBody>
      </p:sp>
    </p:spTree>
    <p:extLst>
      <p:ext uri="{BB962C8B-B14F-4D97-AF65-F5344CB8AC3E}">
        <p14:creationId xmlns:p14="http://schemas.microsoft.com/office/powerpoint/2010/main" val="186281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7158439-CB9A-FD48-B024-C1A29E3402BC}"/>
              </a:ext>
            </a:extLst>
          </p:cNvPr>
          <p:cNvSpPr/>
          <p:nvPr/>
        </p:nvSpPr>
        <p:spPr>
          <a:xfrm>
            <a:off x="1273629" y="1690688"/>
            <a:ext cx="90460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Прочитайте, вставьте пропущенные окончания, определить склонение и падеж.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1вариант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Скачет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лошад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…, скрипучим сне…, зимним покрывал..., на высоком дерев..., смеяться от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радост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..., подъехали 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деревн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2вариант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Бледным неб..., пролетели над чащ.., по знакомой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местност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..., в снежной пыл..., стоят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измороз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..., едет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повозк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21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7158439-CB9A-FD48-B024-C1A29E3402BC}"/>
              </a:ext>
            </a:extLst>
          </p:cNvPr>
          <p:cNvSpPr/>
          <p:nvPr/>
        </p:nvSpPr>
        <p:spPr>
          <a:xfrm>
            <a:off x="1763486" y="365125"/>
            <a:ext cx="9143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1вариант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Скачет на лошади (3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скрипучим снегом (2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зимним покрывалом (2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на высоком дереве (2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смеяться от радости (3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подъехали к деревне (1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2вариант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Бледным небом (2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пролетели над чащей (1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по знакомой местности (3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в снежной пыли (3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стоят в изморози (3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едет в повозке (1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-0   ошибок -   оценка «5»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-1-2 ошибки – оценка «4»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-3 ошибки –оценка «3»</a:t>
            </a:r>
          </a:p>
          <a:p>
            <a:pPr>
              <a:spcAft>
                <a:spcPts val="0"/>
              </a:spcAft>
            </a:pP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6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367D78-451F-CD48-BCC1-27A34F234498}"/>
              </a:ext>
            </a:extLst>
          </p:cNvPr>
          <p:cNvSpPr/>
          <p:nvPr/>
        </p:nvSpPr>
        <p:spPr>
          <a:xfrm>
            <a:off x="3048000" y="1502229"/>
            <a:ext cx="7124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Оцените свою работу на уроке.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1.На уроке я работал...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Своей работой на уроке я...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Урок для меня показался....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 урок я ....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Материал урока мне был...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Моё настроение...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9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98E022-EF7E-4C49-8A3D-880FA0DADB74}"/>
              </a:ext>
            </a:extLst>
          </p:cNvPr>
          <p:cNvSpPr/>
          <p:nvPr/>
        </p:nvSpPr>
        <p:spPr>
          <a:xfrm>
            <a:off x="2971800" y="1551214"/>
            <a:ext cx="6417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задание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Упр. 241, стр. 127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D18742-E0A6-3B47-8C6A-4B6B42D08D86}"/>
              </a:ext>
            </a:extLst>
          </p:cNvPr>
          <p:cNvSpPr/>
          <p:nvPr/>
        </p:nvSpPr>
        <p:spPr>
          <a:xfrm>
            <a:off x="2024743" y="365126"/>
            <a:ext cx="9617527" cy="3668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закрепление знаний о склонении, падежах имён существительных,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навыка написания падежных окончаний имён существительных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развивающие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-развивать орфографическую зоркость; развивать логическое мышление;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речи обучающихся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;самоконтроль, взаимопроверку, самооценку учащихся;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Воспитательные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-умение работать коллективе, в паре; самостоятельность, дисциплинированность, интерес к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изучаемому предмету.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260C74-5AE3-F242-93C0-A850AF61A0C5}"/>
              </a:ext>
            </a:extLst>
          </p:cNvPr>
          <p:cNvSpPr/>
          <p:nvPr/>
        </p:nvSpPr>
        <p:spPr>
          <a:xfrm>
            <a:off x="1730828" y="365125"/>
            <a:ext cx="10107385" cy="5160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результаты: учащиеся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научатся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правила написания безударных окончаний имён существительных во всех падежах; применять алгоритм написания падежных окончаний имен существительных, пользоваться таблицей падежных окончаний, опорными словами, развивать речь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универсальных учебных действий у учащихся на уроке: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Регулятивные УУД: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принимать и сохранять в памяти учебную задачу урока;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решение учебной задачи под руководством учителя;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оценивать результаты своей деятельности.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передавать письменную информацию на онлайн-доске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Познавательные УУД: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осознавать познавательную задачу, воспринимать её на слух, решать её под руководством учителя;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ориентироваться при решении учебной задачи на возможные способы её решения;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устанавливать алгоритм правописания безударных падежных окончаний имен существительных;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составлять под руководством учителя небольшие повествовательный и описательный тексты на близкую жизненному опыту по репродукции картины художника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К.Ф.Юона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«Русская зима.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Лигачёво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пользуясь опорными словами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Коммуникативные УУД: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работать в парах, учитывать мнение партнера , высказывать своё мнение, договариваться и приходить к общему решению в совместной деятельности;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строить речевое высказывание в соответствии с поставленными задачами;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слушать собеседника и понимать речь других.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1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632348A-EE1C-F44D-9E65-4D7BA498DF15}"/>
              </a:ext>
            </a:extLst>
          </p:cNvPr>
          <p:cNvSpPr/>
          <p:nvPr/>
        </p:nvSpPr>
        <p:spPr>
          <a:xfrm>
            <a:off x="1322614" y="1812471"/>
            <a:ext cx="10031186" cy="176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Компьютер, планшет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Bamboo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онлайн-доска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www.notebookcast.com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  «Русский язык» , 4 класс , часть 1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В.П.Канакина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В.Г. Горецкий);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репродукция картины художника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К.Ф.Юона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«Русская зима.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Лигачёво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BC826C-2311-7548-8CB6-95C31B189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070753"/>
            <a:ext cx="5881371" cy="446675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69E958-BE7C-224E-98B2-D286E84EC481}"/>
              </a:ext>
            </a:extLst>
          </p:cNvPr>
          <p:cNvSpPr/>
          <p:nvPr/>
        </p:nvSpPr>
        <p:spPr>
          <a:xfrm>
            <a:off x="2547257" y="365125"/>
            <a:ext cx="7233557" cy="1598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Какое время года изображено на картине?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 каком художественном жанре написана эта картина?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-Что такое пейзаж?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7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40"/>
            <a:ext cx="12192000" cy="687294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172139-2C01-1641-B71A-BD07955299F5}"/>
              </a:ext>
            </a:extLst>
          </p:cNvPr>
          <p:cNvSpPr/>
          <p:nvPr/>
        </p:nvSpPr>
        <p:spPr>
          <a:xfrm>
            <a:off x="1959429" y="1436914"/>
            <a:ext cx="8409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Пейзаж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(французское </a:t>
            </a:r>
            <a:r>
              <a:rPr lang="e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paysage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местность)</a:t>
            </a:r>
            <a:r>
              <a:rPr lang="ru-RU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жанр изобразительного искусства. В пейзажах художники изображают природу, первозданную или измененную человеком: леса, реки и моря, городские и сельские виды. Живописцы передают состояние воздуха и света в разное время дня и ночи.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704199" cy="6872939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CDCF12-F9D8-9049-9AB1-EBA4FF7F30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71" y="1690689"/>
            <a:ext cx="6302829" cy="391001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Чистописание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245901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156" y="375557"/>
            <a:ext cx="10107387" cy="131513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 действия правописания падежных окончаний имён существительных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F65B19-06D9-C74A-9B9B-31B5E3DA36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485"/>
          <a:stretch/>
        </p:blipFill>
        <p:spPr>
          <a:xfrm>
            <a:off x="2032000" y="1690688"/>
            <a:ext cx="8128000" cy="478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4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5909C2-94A7-6148-AEE7-61CC8D54D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38F2F7-D335-2C42-BFB4-E6D5E77B41DB}"/>
              </a:ext>
            </a:extLst>
          </p:cNvPr>
          <p:cNvSpPr/>
          <p:nvPr/>
        </p:nvSpPr>
        <p:spPr>
          <a:xfrm>
            <a:off x="1012370" y="1938408"/>
            <a:ext cx="103414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1D2F3C"/>
                </a:solidFill>
                <a:effectLst/>
                <a:latin typeface="Rubik"/>
              </a:rPr>
              <a:t>«Бег глазами». Следим глазами за движущимся  карандашом </a:t>
            </a:r>
            <a:r>
              <a:rPr lang="ru-RU" b="0" i="0" dirty="0">
                <a:solidFill>
                  <a:srgbClr val="1D2F3C"/>
                </a:solidFill>
                <a:effectLst/>
                <a:latin typeface="Rubik"/>
              </a:rPr>
              <a:t>. Учитель направляет карандаш, а дети следят глазами за движением карандаша </a:t>
            </a:r>
          </a:p>
          <a:p>
            <a:r>
              <a:rPr lang="ru-RU" b="1" i="0" dirty="0">
                <a:solidFill>
                  <a:srgbClr val="1D2F3C"/>
                </a:solidFill>
                <a:effectLst/>
                <a:latin typeface="Rubik"/>
              </a:rPr>
              <a:t>«Филин».</a:t>
            </a:r>
            <a:r>
              <a:rPr lang="ru-RU" b="0" i="0" dirty="0">
                <a:solidFill>
                  <a:srgbClr val="1D2F3C"/>
                </a:solidFill>
                <a:effectLst/>
                <a:latin typeface="Rubik"/>
              </a:rPr>
              <a:t> Закрыть глаза на 3-4 секунды, а затем широко открыть, смотреть прямо и не моргать в течение 5-6 секунд.</a:t>
            </a:r>
          </a:p>
          <a:p>
            <a:r>
              <a:rPr lang="ru-RU" b="1" i="0" dirty="0">
                <a:solidFill>
                  <a:srgbClr val="1D2F3C"/>
                </a:solidFill>
                <a:effectLst/>
                <a:latin typeface="Rubik"/>
              </a:rPr>
              <a:t>«Рисование носом». Учитель называет </a:t>
            </a:r>
            <a:r>
              <a:rPr lang="ru-RU" b="0" i="0" dirty="0">
                <a:solidFill>
                  <a:srgbClr val="1D2F3C"/>
                </a:solidFill>
                <a:effectLst/>
                <a:latin typeface="Rubik"/>
              </a:rPr>
              <a:t> букву или простую фигуру.  Ученики  закрывают глаза и пытаются нарисовать ее контуры своим носом.</a:t>
            </a:r>
          </a:p>
          <a:p>
            <a:r>
              <a:rPr lang="ru-RU" b="1" i="0" dirty="0">
                <a:solidFill>
                  <a:srgbClr val="1D2F3C"/>
                </a:solidFill>
                <a:effectLst/>
                <a:latin typeface="Rubik"/>
              </a:rPr>
              <a:t>«Далеко ― близко».</a:t>
            </a:r>
            <a:r>
              <a:rPr lang="ru-RU" b="0" i="0" dirty="0">
                <a:solidFill>
                  <a:srgbClr val="1D2F3C"/>
                </a:solidFill>
                <a:effectLst/>
                <a:latin typeface="Rubik"/>
              </a:rPr>
              <a:t> Учител</a:t>
            </a:r>
            <a:r>
              <a:rPr lang="ru-RU" dirty="0">
                <a:solidFill>
                  <a:srgbClr val="1D2F3C"/>
                </a:solidFill>
                <a:latin typeface="Rubik"/>
              </a:rPr>
              <a:t>ь предлагает найти глазами самый дальний предмет, зафиксировать </a:t>
            </a:r>
            <a:r>
              <a:rPr lang="ru-RU" dirty="0" err="1">
                <a:solidFill>
                  <a:srgbClr val="1D2F3C"/>
                </a:solidFill>
                <a:latin typeface="Rubik"/>
              </a:rPr>
              <a:t>взгяд</a:t>
            </a:r>
            <a:r>
              <a:rPr lang="ru-RU" dirty="0">
                <a:solidFill>
                  <a:srgbClr val="1D2F3C"/>
                </a:solidFill>
                <a:latin typeface="Rubik"/>
              </a:rPr>
              <a:t> при этом досчитав до 10, затем перевести взгляд на самый близкий предмет и посчитать до 10.</a:t>
            </a:r>
          </a:p>
          <a:p>
            <a:r>
              <a:rPr lang="ru-RU" b="1" dirty="0"/>
              <a:t>«</a:t>
            </a:r>
            <a:r>
              <a:rPr lang="ru-RU" b="1" dirty="0" err="1"/>
              <a:t>Пальминг</a:t>
            </a:r>
            <a:r>
              <a:rPr lang="ru-RU" b="1" dirty="0"/>
              <a:t>».</a:t>
            </a:r>
            <a:r>
              <a:rPr lang="ru-RU" dirty="0"/>
              <a:t> Это расслабляющее упражнение, заключающееся в накрывании глаз ладонями. Выполняется в течение 1-2 минут.</a:t>
            </a:r>
          </a:p>
          <a:p>
            <a:r>
              <a:rPr lang="ru-RU" dirty="0"/>
              <a:t>Необходимо  поставить на стол локти. Шея на одной линии с позвоночником. Согрейте ладони, потерев их друг о друга, закройте глаза. Центр ладони должен находиться напротив центра глазного яблока. Сложите ладони ложечкой. Пальцы плотно соединены, скрещены на лбу, а основания мизинцев соединены в одной точке, размещающейся строго на переносице. Мышцы глаз и тела расслаблены. Так необходимо сидеть какое-то время. После этого убираем ладони, но глаза еще закрыты. Открывайте глаза потихоньку, постепенно, обязательно похвалите себя.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E1630-E377-1B4B-95EE-F7D48B76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Глазодвигательная гимнастика</a:t>
            </a:r>
          </a:p>
        </p:txBody>
      </p:sp>
    </p:spTree>
    <p:extLst>
      <p:ext uri="{BB962C8B-B14F-4D97-AF65-F5344CB8AC3E}">
        <p14:creationId xmlns:p14="http://schemas.microsoft.com/office/powerpoint/2010/main" val="3518462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905</Words>
  <Application>Microsoft Macintosh PowerPoint</Application>
  <PresentationFormat>Широкоэкранный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Rubik</vt:lpstr>
      <vt:lpstr>Times New Roman</vt:lpstr>
      <vt:lpstr>Тема Office</vt:lpstr>
      <vt:lpstr>Дистанционный урок в 4 классе на тему  «Правописание безударных окончаний имён существительных во всех падежах» (УМК «Школа России»)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Чистописание</vt:lpstr>
      <vt:lpstr>Алгоритм действия правописания падежных окончаний имён существительных</vt:lpstr>
      <vt:lpstr>Глазодвигательная 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Дистанционный урок в 4 классе на тему  «Правописание безударных окончаний имён существительных во всех падежах» (УМК «Школа России»)</dc:title>
  <dc:creator>Microsoft Office User</dc:creator>
  <cp:lastModifiedBy>Microsoft Office User</cp:lastModifiedBy>
  <cp:revision>8</cp:revision>
  <dcterms:created xsi:type="dcterms:W3CDTF">2022-10-17T07:28:50Z</dcterms:created>
  <dcterms:modified xsi:type="dcterms:W3CDTF">2022-10-17T08:49:04Z</dcterms:modified>
</cp:coreProperties>
</file>