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</p:sldIdLst>
  <p:sldSz cx="9144000" cy="5143500" type="screen16x9"/>
  <p:notesSz cx="6858000" cy="9144000"/>
  <p:embeddedFontLst>
    <p:embeddedFont>
      <p:font typeface="Oswald" panose="020B0604020202020204" charset="-52"/>
      <p:regular r:id="rId22"/>
      <p:bold r:id="rId23"/>
    </p:embeddedFont>
    <p:embeddedFont>
      <p:font typeface="Lobster" panose="020B0604020202020204" charset="-52"/>
      <p:regular r:id="rId24"/>
    </p:embeddedFont>
    <p:embeddedFont>
      <p:font typeface="Averag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42C3D5-6BF5-4A33-B38B-256AE467B8C7}">
  <a:tblStyle styleId="{4F42C3D5-6BF5-4A33-B38B-256AE467B8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7ff3b7650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7ff3b7650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7ff3b7650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7ff3b7650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7ff3b7650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7ff3b7650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7ff3b7650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7ff3b7650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7ff3b765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7ff3b765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7ff3b7650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7ff3b7650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7ff3b7650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7ff3b7650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7ff3b7650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7ff3b7650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7ff3b7650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7ff3b7650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7ff3b7650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f7ff3b7650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7ff3b76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7ff3b76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7ff3b76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7ff3b76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7ff3b76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7ff3b76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7ff3b76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7ff3b76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7ff3b765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7ff3b765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7ff3b765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7ff3b765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7ff3b765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7ff3b765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7ff3b7650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7ff3b7650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300">
                <a:latin typeface="Times New Roman"/>
                <a:ea typeface="Times New Roman"/>
                <a:cs typeface="Times New Roman"/>
                <a:sym typeface="Times New Roman"/>
              </a:rPr>
              <a:t>Математика 4 класс</a:t>
            </a:r>
            <a:endParaRPr sz="5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Лобанова Алена Алексеевна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latin typeface="Times New Roman"/>
                <a:ea typeface="Times New Roman"/>
                <a:cs typeface="Times New Roman"/>
                <a:sym typeface="Times New Roman"/>
              </a:rPr>
              <a:t>План урока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11700" y="1194525"/>
            <a:ext cx="432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  Изучим…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  Сравним…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   Решим…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   Проверим…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    Подведем итоги по …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2794550" y="1685175"/>
            <a:ext cx="3826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E6913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новую единицу длины</a:t>
            </a:r>
            <a:endParaRPr sz="2500">
              <a:solidFill>
                <a:schemeClr val="dk1"/>
              </a:solidFill>
              <a:highlight>
                <a:srgbClr val="E6913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2401525" y="1194525"/>
            <a:ext cx="668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highlight>
                  <a:srgbClr val="E6913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новую единицу длины с уже известными единицами </a:t>
            </a:r>
            <a:endParaRPr sz="2500">
              <a:solidFill>
                <a:schemeClr val="dk1"/>
              </a:solidFill>
              <a:highlight>
                <a:srgbClr val="E6913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2591000" y="21476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задачу</a:t>
            </a:r>
            <a:endParaRPr sz="2500">
              <a:solidFill>
                <a:schemeClr val="dk1"/>
              </a:solidFill>
              <a:highlight>
                <a:srgbClr val="FF99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2738475" y="2717050"/>
            <a:ext cx="4386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E6913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наши новые знания</a:t>
            </a:r>
            <a:endParaRPr sz="2500">
              <a:solidFill>
                <a:schemeClr val="dk1"/>
              </a:solidFill>
              <a:highlight>
                <a:srgbClr val="E6913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4305700" y="32018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highlight>
                  <a:srgbClr val="E6913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новой теме</a:t>
            </a:r>
            <a:endParaRPr sz="2500">
              <a:solidFill>
                <a:schemeClr val="dk1"/>
              </a:solidFill>
              <a:highlight>
                <a:srgbClr val="E6913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 rotWithShape="1">
          <a:blip r:embed="rId4">
            <a:alphaModFix/>
          </a:blip>
          <a:srcRect l="6392" t="2550" r="4321" b="35097"/>
          <a:stretch/>
        </p:blipFill>
        <p:spPr>
          <a:xfrm>
            <a:off x="1556846" y="0"/>
            <a:ext cx="57432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/>
          <p:cNvPicPr preferRelativeResize="0"/>
          <p:nvPr/>
        </p:nvPicPr>
        <p:blipFill rotWithShape="1">
          <a:blip r:embed="rId4">
            <a:alphaModFix/>
          </a:blip>
          <a:srcRect l="31488" t="65144" b="26982"/>
          <a:stretch/>
        </p:blipFill>
        <p:spPr>
          <a:xfrm>
            <a:off x="619600" y="714775"/>
            <a:ext cx="7904801" cy="124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 rotWithShape="1">
          <a:blip r:embed="rId5">
            <a:alphaModFix/>
          </a:blip>
          <a:srcRect t="4848" b="5369"/>
          <a:stretch/>
        </p:blipFill>
        <p:spPr>
          <a:xfrm flipH="1">
            <a:off x="605575" y="2120638"/>
            <a:ext cx="1728350" cy="246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/>
          <p:nvPr/>
        </p:nvSpPr>
        <p:spPr>
          <a:xfrm>
            <a:off x="584700" y="4583775"/>
            <a:ext cx="7974600" cy="684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1070300" y="4411150"/>
            <a:ext cx="658800" cy="1980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1210400" y="4145150"/>
            <a:ext cx="518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Average"/>
                <a:ea typeface="Average"/>
                <a:cs typeface="Average"/>
                <a:sym typeface="Average"/>
              </a:rPr>
              <a:t>1 м</a:t>
            </a:r>
            <a:endParaRPr sz="1700"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584700" y="4652175"/>
            <a:ext cx="7974600" cy="1980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4065600" y="4497225"/>
            <a:ext cx="1012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dk1"/>
                </a:solidFill>
                <a:highlight>
                  <a:srgbClr val="CC0000"/>
                </a:highlight>
                <a:latin typeface="Average"/>
                <a:ea typeface="Average"/>
                <a:cs typeface="Average"/>
                <a:sym typeface="Average"/>
              </a:rPr>
              <a:t>1 км</a:t>
            </a:r>
            <a:endParaRPr sz="2100" b="1">
              <a:solidFill>
                <a:schemeClr val="dk1"/>
              </a:solidFill>
              <a:highlight>
                <a:srgbClr val="CC0000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426800" y="4583775"/>
            <a:ext cx="178800" cy="266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8538425" y="4497225"/>
            <a:ext cx="178800" cy="3528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 rotWithShape="1">
          <a:blip r:embed="rId4">
            <a:alphaModFix/>
          </a:blip>
          <a:srcRect b="77660"/>
          <a:stretch/>
        </p:blipFill>
        <p:spPr>
          <a:xfrm>
            <a:off x="563324" y="1317388"/>
            <a:ext cx="8017351" cy="225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780" b="1">
                <a:latin typeface="Times New Roman"/>
                <a:ea typeface="Times New Roman"/>
                <a:cs typeface="Times New Roman"/>
                <a:sym typeface="Times New Roman"/>
              </a:rPr>
              <a:t>Таблица единиц длины</a:t>
            </a:r>
            <a:endParaRPr sz="3600"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2774975" y="1208525"/>
            <a:ext cx="4484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D1D1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rgbClr val="1D1D1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км = ___ м</a:t>
            </a:r>
            <a:endParaRPr sz="3200" b="1">
              <a:solidFill>
                <a:srgbClr val="1D1D1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rgbClr val="1D1D1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м = __дм</a:t>
            </a:r>
            <a:endParaRPr sz="3200" b="1">
              <a:solidFill>
                <a:srgbClr val="1D1D1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rgbClr val="1D1D1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дм = __ см</a:t>
            </a:r>
            <a:endParaRPr sz="3200" b="1">
              <a:solidFill>
                <a:srgbClr val="1D1D1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rgbClr val="1D1D1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см = __ мм</a:t>
            </a:r>
            <a:endParaRPr sz="3200" b="1">
              <a:solidFill>
                <a:srgbClr val="1D1D1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2774975" y="1080625"/>
            <a:ext cx="4484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D1D1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1D1D1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км = 1000 м</a:t>
            </a:r>
            <a:endParaRPr sz="3600" b="1">
              <a:solidFill>
                <a:srgbClr val="1D1D1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1D1D1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м = 10 дм</a:t>
            </a:r>
            <a:endParaRPr sz="3600" b="1">
              <a:solidFill>
                <a:srgbClr val="1D1D1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1D1D1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дм = 10 см</a:t>
            </a:r>
            <a:endParaRPr sz="3600" b="1">
              <a:solidFill>
                <a:srgbClr val="1D1D1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rgbClr val="1D1D1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см = 10 мм</a:t>
            </a:r>
            <a:endParaRPr sz="3600" b="1">
              <a:solidFill>
                <a:srgbClr val="1D1D1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/>
        </p:nvSpPr>
        <p:spPr>
          <a:xfrm>
            <a:off x="2438600" y="924975"/>
            <a:ext cx="4083300" cy="29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400" b="1">
                <a:highlight>
                  <a:srgbClr val="CFE2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км</a:t>
            </a:r>
            <a:r>
              <a:rPr lang="ru" sz="3400" b="1"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ru" sz="3400" b="1">
                <a:highlight>
                  <a:srgbClr val="CFE2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 мм</a:t>
            </a:r>
            <a:endParaRPr sz="3400" b="1">
              <a:highlight>
                <a:srgbClr val="CFE2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400" b="1">
                <a:highlight>
                  <a:srgbClr val="CFE2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м </a:t>
            </a:r>
            <a:r>
              <a:rPr lang="ru" sz="3400" b="1"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ru" sz="3400" b="1">
                <a:highlight>
                  <a:srgbClr val="CFE2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10см</a:t>
            </a:r>
            <a:endParaRPr sz="3400" b="1">
              <a:highlight>
                <a:srgbClr val="CFE2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400" b="1">
                <a:highlight>
                  <a:srgbClr val="CFE2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см </a:t>
            </a:r>
            <a:r>
              <a:rPr lang="ru" sz="3400" b="1"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ru" sz="3400" b="1">
                <a:highlight>
                  <a:srgbClr val="CFE2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10 дм</a:t>
            </a:r>
            <a:endParaRPr sz="3400" b="1">
              <a:highlight>
                <a:srgbClr val="CFE2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400" b="1">
                <a:highlight>
                  <a:srgbClr val="CFE2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дм </a:t>
            </a:r>
            <a:r>
              <a:rPr lang="ru" sz="3400" b="1"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ru" sz="3400" b="1">
                <a:highlight>
                  <a:srgbClr val="CFE2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1000 м</a:t>
            </a:r>
            <a:endParaRPr sz="3400" b="1">
              <a:highlight>
                <a:srgbClr val="CFE2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7"/>
          <p:cNvSpPr/>
          <p:nvPr/>
        </p:nvSpPr>
        <p:spPr>
          <a:xfrm rot="3393826">
            <a:off x="2795139" y="2312209"/>
            <a:ext cx="2385262" cy="200942"/>
          </a:xfrm>
          <a:prstGeom prst="leftRightArrow">
            <a:avLst>
              <a:gd name="adj1" fmla="val 0"/>
              <a:gd name="adj2" fmla="val 50000"/>
            </a:avLst>
          </a:prstGeom>
          <a:solidFill>
            <a:srgbClr val="CC0000"/>
          </a:solidFill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7"/>
          <p:cNvSpPr/>
          <p:nvPr/>
        </p:nvSpPr>
        <p:spPr>
          <a:xfrm rot="1744612">
            <a:off x="3191695" y="2266488"/>
            <a:ext cx="1650059" cy="201173"/>
          </a:xfrm>
          <a:prstGeom prst="leftRightArrow">
            <a:avLst>
              <a:gd name="adj1" fmla="val 0"/>
              <a:gd name="adj2" fmla="val 50000"/>
            </a:avLst>
          </a:prstGeom>
          <a:solidFill>
            <a:srgbClr val="00FF00"/>
          </a:solidFill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"/>
          <p:cNvSpPr/>
          <p:nvPr/>
        </p:nvSpPr>
        <p:spPr>
          <a:xfrm rot="-2493174">
            <a:off x="3175447" y="2134745"/>
            <a:ext cx="2018057" cy="5929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/>
          <p:nvPr/>
        </p:nvSpPr>
        <p:spPr>
          <a:xfrm rot="-2699600">
            <a:off x="3178673" y="2852080"/>
            <a:ext cx="1822002" cy="1009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6050" y="937250"/>
            <a:ext cx="5073400" cy="34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175" y="512025"/>
            <a:ext cx="5300525" cy="39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1"/>
          <p:cNvPicPr preferRelativeResize="0"/>
          <p:nvPr/>
        </p:nvPicPr>
        <p:blipFill rotWithShape="1">
          <a:blip r:embed="rId4">
            <a:alphaModFix/>
          </a:blip>
          <a:srcRect t="30219" b="44988"/>
          <a:stretch/>
        </p:blipFill>
        <p:spPr>
          <a:xfrm>
            <a:off x="923225" y="406450"/>
            <a:ext cx="6991974" cy="228442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630675" y="3114575"/>
            <a:ext cx="8061600" cy="1440300"/>
          </a:xfrm>
          <a:prstGeom prst="rect">
            <a:avLst/>
          </a:prstGeom>
          <a:solidFill>
            <a:srgbClr val="0C343D"/>
          </a:solidFill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160+140=300(м). –расстояние, которое прошли оба пешехода.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1000-300= 700(м).- расстояние между пешеходами.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Ответ: 700 м.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630675" y="3114575"/>
            <a:ext cx="8061600" cy="1440300"/>
          </a:xfrm>
          <a:prstGeom prst="rect">
            <a:avLst/>
          </a:prstGeom>
          <a:solidFill>
            <a:srgbClr val="0C343D"/>
          </a:solidFill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160+140=300(м). –расстояние, которое прошли оба пешехода.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1000+300= 1300(м).- расстояние между пешеходами.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Ответ: расстояние между пешеходами 1300 м.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3349" y="727750"/>
            <a:ext cx="4917300" cy="36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l="10139" t="9531" r="15528" b="16748"/>
          <a:stretch/>
        </p:blipFill>
        <p:spPr>
          <a:xfrm>
            <a:off x="902725" y="378375"/>
            <a:ext cx="7141901" cy="452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787325" y="1214235"/>
            <a:ext cx="35037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dirty="0">
                <a:latin typeface="Lobster"/>
                <a:ea typeface="Lobster"/>
                <a:cs typeface="Lobster"/>
                <a:sym typeface="Lobster"/>
              </a:rPr>
              <a:t>       2 0 октября</a:t>
            </a:r>
            <a:endParaRPr sz="27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dirty="0">
                <a:latin typeface="Lobster"/>
                <a:ea typeface="Lobster"/>
                <a:cs typeface="Lobster"/>
                <a:sym typeface="Lobster"/>
              </a:rPr>
              <a:t>   Классная работа.</a:t>
            </a:r>
            <a:endParaRPr sz="27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2259525" y="1611600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10800000" flipH="1">
            <a:off x="1530638" y="1611603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995100" y="1611600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1262863" y="1611600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1773625" y="1611594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 flipH="1">
            <a:off x="2016625" y="1611600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2502413" y="1611600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3438900" y="477750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3438900" y="767850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3438900" y="1057950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3438900" y="1348050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3231125" y="1611600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2745325" y="1611600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2988225" y="1611600"/>
            <a:ext cx="84000" cy="70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462500" y="220800"/>
            <a:ext cx="8409000" cy="247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>
                <a:highlight>
                  <a:srgbClr val="0C343D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1.Сколько единиц сотен в числе 1096? (ЧИ)</a:t>
            </a:r>
            <a:endParaRPr sz="2200" b="1">
              <a:highlight>
                <a:srgbClr val="0C343D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>
                <a:highlight>
                  <a:srgbClr val="0C343D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 На сколько 51 больше 17? (Л)</a:t>
            </a:r>
            <a:endParaRPr sz="2200" b="1">
              <a:highlight>
                <a:srgbClr val="0C343D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>
                <a:highlight>
                  <a:srgbClr val="0C343D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 Во сколько раз 90 больше 6? (Е)</a:t>
            </a:r>
            <a:endParaRPr sz="2200" b="1">
              <a:highlight>
                <a:srgbClr val="0C343D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>
                <a:highlight>
                  <a:srgbClr val="0C343D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 Разность чисел 72 и 63 увеличьте в 3 раза. (И)</a:t>
            </a:r>
            <a:endParaRPr sz="2200" b="1">
              <a:highlight>
                <a:srgbClr val="0C343D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>
                <a:highlight>
                  <a:srgbClr val="0C343D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   Из произведения чисел 5 и 16 вычесть 36. (В)6.  Увеличь 48 в 2 раза. (Н)</a:t>
            </a:r>
            <a:endParaRPr sz="2200" b="1">
              <a:highlight>
                <a:srgbClr val="0C343D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>
                <a:highlight>
                  <a:srgbClr val="0C343D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  Сколько дм в 2 м 5 дм? (Ы)</a:t>
            </a:r>
            <a:endParaRPr sz="2200" b="1">
              <a:highlight>
                <a:srgbClr val="0C343D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</p:txBody>
      </p:sp>
      <p:graphicFrame>
        <p:nvGraphicFramePr>
          <p:cNvPr id="90" name="Google Shape;90;p16"/>
          <p:cNvGraphicFramePr/>
          <p:nvPr/>
        </p:nvGraphicFramePr>
        <p:xfrm>
          <a:off x="3923713" y="3494125"/>
          <a:ext cx="4606525" cy="990540"/>
        </p:xfrm>
        <a:graphic>
          <a:graphicData uri="http://schemas.openxmlformats.org/drawingml/2006/table">
            <a:tbl>
              <a:tblPr>
                <a:noFill/>
                <a:tableStyleId>{4F42C3D5-6BF5-4A33-B38B-256AE467B8C7}</a:tableStyleId>
              </a:tblPr>
              <a:tblGrid>
                <a:gridCol w="65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7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</a:t>
                      </a:r>
                      <a:endParaRPr sz="2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7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2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7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</a:t>
                      </a:r>
                      <a:endParaRPr sz="2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7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</a:t>
                      </a:r>
                      <a:endParaRPr sz="2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7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2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7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</a:t>
                      </a:r>
                      <a:endParaRPr sz="2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7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sz="2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3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675" y="589750"/>
            <a:ext cx="2043950" cy="20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5124" y="379525"/>
            <a:ext cx="2043950" cy="20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8694" y="589738"/>
            <a:ext cx="2233281" cy="2161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7"/>
          <p:cNvGrpSpPr/>
          <p:nvPr/>
        </p:nvGrpSpPr>
        <p:grpSpPr>
          <a:xfrm>
            <a:off x="278525" y="2743887"/>
            <a:ext cx="2242450" cy="2322313"/>
            <a:chOff x="278525" y="2743887"/>
            <a:chExt cx="2242450" cy="2322313"/>
          </a:xfrm>
        </p:grpSpPr>
        <p:pic>
          <p:nvPicPr>
            <p:cNvPr id="99" name="Google Shape;99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82925" y="2743887"/>
              <a:ext cx="1121225" cy="1560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78525" y="3432150"/>
              <a:ext cx="1121225" cy="1560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99750" y="3506150"/>
              <a:ext cx="1121225" cy="1560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7"/>
            <p:cNvSpPr txBox="1"/>
            <p:nvPr/>
          </p:nvSpPr>
          <p:spPr>
            <a:xfrm>
              <a:off x="658700" y="4176475"/>
              <a:ext cx="16986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 b="1">
                  <a:highlight>
                    <a:schemeClr val="accent4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 Ч </a:t>
              </a:r>
              <a:r>
                <a:rPr lang="ru" sz="2100" b="1">
                  <a:latin typeface="Times New Roman"/>
                  <a:ea typeface="Times New Roman"/>
                  <a:cs typeface="Times New Roman"/>
                  <a:sym typeface="Times New Roman"/>
                </a:rPr>
                <a:t>       </a:t>
              </a:r>
              <a:r>
                <a:rPr lang="ru" sz="2100" b="1">
                  <a:highlight>
                    <a:schemeClr val="accent4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Мин</a:t>
              </a:r>
              <a:endParaRPr sz="2100" b="1"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" name="Google Shape;103;p17"/>
            <p:cNvSpPr txBox="1"/>
            <p:nvPr/>
          </p:nvSpPr>
          <p:spPr>
            <a:xfrm>
              <a:off x="1107200" y="3432138"/>
              <a:ext cx="801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 b="1">
                  <a:highlight>
                    <a:schemeClr val="accent4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сек</a:t>
              </a:r>
              <a:endParaRPr sz="1800" b="1"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4" name="Google Shape;104;p17"/>
          <p:cNvGrpSpPr/>
          <p:nvPr/>
        </p:nvGrpSpPr>
        <p:grpSpPr>
          <a:xfrm>
            <a:off x="3343363" y="2845275"/>
            <a:ext cx="2043961" cy="1960901"/>
            <a:chOff x="6446550" y="2887325"/>
            <a:chExt cx="2043961" cy="1960901"/>
          </a:xfrm>
        </p:grpSpPr>
        <p:pic>
          <p:nvPicPr>
            <p:cNvPr id="105" name="Google Shape;105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46562" y="2887325"/>
              <a:ext cx="2043949" cy="19609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7"/>
            <p:cNvSpPr txBox="1"/>
            <p:nvPr/>
          </p:nvSpPr>
          <p:spPr>
            <a:xfrm>
              <a:off x="6446550" y="3756025"/>
              <a:ext cx="1864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 b="1">
                  <a:highlight>
                    <a:srgbClr val="D0E0E3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кг  </a:t>
              </a:r>
              <a:r>
                <a:rPr lang="ru" sz="2200" b="1"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</a:t>
              </a:r>
              <a:r>
                <a:rPr lang="ru" sz="2200" b="1">
                  <a:highlight>
                    <a:srgbClr val="D0E0E3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г     </a:t>
              </a:r>
              <a:endParaRPr sz="2200" b="1"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7" name="Google Shape;107;p17"/>
          <p:cNvGrpSpPr/>
          <p:nvPr/>
        </p:nvGrpSpPr>
        <p:grpSpPr>
          <a:xfrm>
            <a:off x="6209699" y="2451872"/>
            <a:ext cx="2554800" cy="2494462"/>
            <a:chOff x="3321786" y="2571747"/>
            <a:chExt cx="2554800" cy="2494462"/>
          </a:xfrm>
        </p:grpSpPr>
        <p:pic>
          <p:nvPicPr>
            <p:cNvPr id="108" name="Google Shape;108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321786" y="2571747"/>
              <a:ext cx="1039750" cy="190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836836" y="2571747"/>
              <a:ext cx="1039750" cy="190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629674" y="3161885"/>
              <a:ext cx="1039750" cy="190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361524" y="3161885"/>
              <a:ext cx="1039750" cy="1904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7"/>
            <p:cNvSpPr txBox="1"/>
            <p:nvPr/>
          </p:nvSpPr>
          <p:spPr>
            <a:xfrm>
              <a:off x="3845663" y="4092375"/>
              <a:ext cx="12762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 b="1">
                  <a:highlight>
                    <a:srgbClr val="F6B26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см </a:t>
              </a:r>
              <a:r>
                <a:rPr lang="ru" sz="2100" b="1">
                  <a:latin typeface="Times New Roman"/>
                  <a:ea typeface="Times New Roman"/>
                  <a:cs typeface="Times New Roman"/>
                  <a:sym typeface="Times New Roman"/>
                </a:rPr>
                <a:t>      </a:t>
              </a:r>
              <a:r>
                <a:rPr lang="ru" sz="2100" b="1">
                  <a:highlight>
                    <a:srgbClr val="F6B26B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 м</a:t>
              </a:r>
              <a:r>
                <a:rPr lang="ru" sz="2100" b="1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sz="21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17"/>
            <p:cNvSpPr txBox="1"/>
            <p:nvPr/>
          </p:nvSpPr>
          <p:spPr>
            <a:xfrm>
              <a:off x="3450650" y="3447700"/>
              <a:ext cx="2233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 b="1">
                  <a:highlight>
                    <a:srgbClr val="FCE5CD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дм</a:t>
              </a:r>
              <a:r>
                <a:rPr lang="ru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       </a:t>
              </a:r>
              <a:r>
                <a:rPr lang="ru" sz="1800" b="1">
                  <a:highlight>
                    <a:srgbClr val="FCE5CD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мм</a:t>
              </a:r>
              <a:endParaRPr sz="1800" b="1">
                <a:highlight>
                  <a:srgbClr val="FCE5CD"/>
                </a:highlight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1471575" y="1191250"/>
            <a:ext cx="7133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FFFF"/>
                </a:solidFill>
                <a:highlight>
                  <a:srgbClr val="351C7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https://learningapps.org/watch?v=pwaj5ropc21</a:t>
            </a:r>
            <a:endParaRPr sz="2100" b="1">
              <a:solidFill>
                <a:srgbClr val="FFFFFF"/>
              </a:solidFill>
              <a:highlight>
                <a:srgbClr val="351C75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4">
            <a:alphaModFix/>
          </a:blip>
          <a:srcRect l="14824" t="21648" r="51749" b="54924"/>
          <a:stretch/>
        </p:blipFill>
        <p:spPr>
          <a:xfrm>
            <a:off x="1974075" y="2060150"/>
            <a:ext cx="4728226" cy="186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4321" y="457200"/>
            <a:ext cx="2824325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8650" y="348600"/>
            <a:ext cx="2824325" cy="201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5">
            <a:alphaModFix/>
          </a:blip>
          <a:srcRect b="13487"/>
          <a:stretch/>
        </p:blipFill>
        <p:spPr>
          <a:xfrm rot="-543975">
            <a:off x="741525" y="576125"/>
            <a:ext cx="2712875" cy="163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1247325" y="2803000"/>
            <a:ext cx="137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мм</a:t>
            </a:r>
            <a:endParaRPr sz="2800"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4200838" y="4470800"/>
            <a:ext cx="119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</a:t>
            </a: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7329850" y="2466650"/>
            <a:ext cx="1009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</a:t>
            </a: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10030"/>
          <a:stretch/>
        </p:blipFill>
        <p:spPr>
          <a:xfrm>
            <a:off x="1921375" y="168197"/>
            <a:ext cx="4762500" cy="4284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мы  сможем узнать на уроке?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Познакомиться с новой единицей длины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Научиться пользоваться ею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Сопоставим ее с другими единицами длины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302</Words>
  <Application>Microsoft Office PowerPoint</Application>
  <PresentationFormat>Экран (16:9)</PresentationFormat>
  <Paragraphs>64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Oswald</vt:lpstr>
      <vt:lpstr>Lobster</vt:lpstr>
      <vt:lpstr>Arial</vt:lpstr>
      <vt:lpstr>Times New Roman</vt:lpstr>
      <vt:lpstr>Average</vt:lpstr>
      <vt:lpstr>Slate</vt:lpstr>
      <vt:lpstr>Математика 4 класс</vt:lpstr>
      <vt:lpstr>Презентация PowerPoint</vt:lpstr>
      <vt:lpstr>Презентация PowerPoint</vt:lpstr>
      <vt:lpstr>1.Сколько единиц сотен в числе 1096? (ЧИ) 2.  На сколько 51 больше 17? (Л) 3.  Во сколько раз 90 больше 6? (Е) 4.  Разность чисел 72 и 63 увеличьте в 3 раза. (И) 5.    Из произведения чисел 5 и 16 вычесть 36. (В)6.  Увеличь 48 в 2 раза. (Н) 7.  Сколько дм в 2 м 5 дм? (Ы) 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мы  сможем узнать на уроке?</vt:lpstr>
      <vt:lpstr>План урока</vt:lpstr>
      <vt:lpstr>Презентация PowerPoint</vt:lpstr>
      <vt:lpstr>Презентация PowerPoint</vt:lpstr>
      <vt:lpstr>Презентация PowerPoint</vt:lpstr>
      <vt:lpstr>Таблица единиц длины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4 класс</dc:title>
  <cp:lastModifiedBy>Пользователь Windows</cp:lastModifiedBy>
  <cp:revision>3</cp:revision>
  <dcterms:modified xsi:type="dcterms:W3CDTF">2023-11-21T16:22:23Z</dcterms:modified>
</cp:coreProperties>
</file>