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56" r:id="rId3"/>
    <p:sldId id="290" r:id="rId4"/>
    <p:sldId id="282" r:id="rId5"/>
    <p:sldId id="283" r:id="rId6"/>
    <p:sldId id="284" r:id="rId7"/>
    <p:sldId id="258" r:id="rId8"/>
    <p:sldId id="261" r:id="rId9"/>
    <p:sldId id="262" r:id="rId10"/>
    <p:sldId id="267" r:id="rId11"/>
    <p:sldId id="264" r:id="rId12"/>
    <p:sldId id="273" r:id="rId13"/>
    <p:sldId id="265" r:id="rId14"/>
    <p:sldId id="292" r:id="rId15"/>
    <p:sldId id="278" r:id="rId16"/>
    <p:sldId id="279" r:id="rId17"/>
    <p:sldId id="286" r:id="rId18"/>
    <p:sldId id="280" r:id="rId19"/>
    <p:sldId id="281" r:id="rId20"/>
    <p:sldId id="29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33CC33"/>
    <a:srgbClr val="00FF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5FF7AB-5F94-4D55-B4BD-3732712EC20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BE14C6-2CB5-4BE4-85CC-7B85DBEC5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71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D0942-1A14-4BDA-8DAC-0A859B1D32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D0942-1A14-4BDA-8DAC-0A859B1D32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94CE-F90A-459A-ABFA-08D73022EAE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DE4D-C10F-49B8-8711-E19317AF7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ED2B-E55E-4B44-8917-EA569C8CE4C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7A96-BBE7-4343-8693-CBF2F30BC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6441-DA69-4C72-ACD2-243C8D948BD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F3DA-4A56-4DB9-94AB-805C36015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6151-48CF-4A76-9543-2F1E3C0737F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9BCD-352C-487F-AF08-EB10AD698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E10D-30C7-44E3-AB80-E7DEBAE1160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005F-6E9A-4606-A1F1-9C8FED58C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5BCF-977B-4F18-9CD3-8220B9FE70A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7234-0932-4237-928E-901B51719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FE674-39A0-4429-B86E-4A77B7E59A9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8BB4-6E68-4B69-8660-8FEB401E4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0CF1-0207-44B1-BC6F-5B3F0DE3224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3622-2F80-4FE7-B35E-2CA0589D3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5A19-5849-4619-B520-F98B7FEADAF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0119-7714-42A8-9810-CF55F8FEF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537C-2425-4B42-82B0-2F56FEC7B9C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101C-EE42-4549-BA69-E114E6C08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4706-4164-4FBA-8278-59BCE29DD7D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55FC-0842-4012-8CD4-A7D7EC7B2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9F19C-2B04-442F-83F8-A58B1ED1434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D8BB84-5B69-4A77-A143-D70DB4A1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4;&#1091;&#1082;&#1080;\73002969526543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4;&#1091;&#1082;&#1080;\Volshebstvo_prirody-Zvuki_letney_nochi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file:///F:\&#1079;&#1074;&#1091;&#1082;&#1080;\Osen-zvuki_oseni.mp3" TargetMode="External"/><Relationship Id="rId1" Type="http://schemas.openxmlformats.org/officeDocument/2006/relationships/audio" Target="file:///C:\Users\User\Desktop\&#1053;&#1072;&#1090;&#1072;&#1096;&#1072;\&#1059;&#1088;&#1086;&#1082;%20&#1076;&#1083;&#1103;%20&#1091;&#1095;&#1080;&#1090;&#1077;&#1083;&#1103;%20&#1075;&#1086;&#1076;&#1072;\&#1063;&#1072;&#1081;&#1082;&#1086;&#1074;&#1089;\oktyabrj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9;&#1074;&#1091;&#1082;&#1080;\Zvuk_meteli-Metel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1" name="Picture 7" descr="C:\Users\User\Desktop\Урок для учителя года\Рисунки\9010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33375"/>
            <a:ext cx="45370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500" y="357188"/>
            <a:ext cx="79311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Памятка «Второстепенные члены»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786345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Определение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Дополнение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Обстоятельство</a:t>
                      </a:r>
                      <a:endParaRPr lang="ru-RU" sz="2000" dirty="0"/>
                    </a:p>
                  </a:txBody>
                  <a:tcPr anchor="ctr"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обозначает?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признак предмета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какие вопросы отвечает?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какой? чей? 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вопросы косвенных падежей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Чем выражено?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прилагательное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существительное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подчёркивается?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 r="63333"/>
          <a:stretch>
            <a:fillRect/>
          </a:stretch>
        </p:blipFill>
        <p:spPr bwMode="auto">
          <a:xfrm flipV="1">
            <a:off x="2786050" y="5643578"/>
            <a:ext cx="1571636" cy="26194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786313" y="5715000"/>
            <a:ext cx="1571625" cy="1588"/>
          </a:xfrm>
          <a:prstGeom prst="line">
            <a:avLst/>
          </a:prstGeom>
          <a:ln>
            <a:solidFill>
              <a:srgbClr val="009900"/>
            </a:solidFill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7" name="Picture 1" descr="C:\Users\User\Desktop\Урок для учителя года\Рисунки\Алексей Саврасов. Грачи прилете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255713"/>
            <a:ext cx="4143375" cy="539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14875" y="3357563"/>
            <a:ext cx="4286250" cy="2185987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Весна наступает,</a:t>
            </a:r>
            <a:br>
              <a:rPr lang="ru-RU" sz="3200" b="1" i="1" dirty="0"/>
            </a:br>
            <a:r>
              <a:rPr lang="ru-RU" sz="3200" b="1" i="1" dirty="0"/>
              <a:t>Снег быстро тает. </a:t>
            </a:r>
            <a:endParaRPr lang="ru-RU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                                С.А. Есенин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          «Наступление весны»</a:t>
            </a:r>
            <a:endParaRPr lang="ru-RU" sz="2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25" y="214313"/>
            <a:ext cx="6786563" cy="1570037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С горы бежит поток проворный,</a:t>
            </a:r>
            <a:br>
              <a:rPr lang="ru-RU" sz="3200" b="1" i="1" dirty="0"/>
            </a:br>
            <a:r>
              <a:rPr lang="ru-RU" sz="3200" b="1" i="1" dirty="0"/>
              <a:t>В лесу не молкнет птичий гам. </a:t>
            </a:r>
            <a:endParaRPr lang="ru-RU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                          </a:t>
            </a:r>
            <a:r>
              <a:rPr lang="ru-RU" sz="2400" b="1" i="1" dirty="0"/>
              <a:t>Ф.И. Тютчев «Весенняя гроза» 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43125" y="214313"/>
            <a:ext cx="6786563" cy="1570037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dotDash" dirty="0">
                <a:uFill>
                  <a:solidFill>
                    <a:srgbClr val="00FF00"/>
                  </a:solidFill>
                </a:uFill>
              </a:rPr>
              <a:t>С горы</a:t>
            </a:r>
            <a:r>
              <a:rPr lang="ru-RU" sz="3200" b="1" i="1" dirty="0"/>
              <a:t> бежит поток проворный,</a:t>
            </a:r>
            <a:br>
              <a:rPr lang="ru-RU" sz="3200" b="1" i="1" dirty="0"/>
            </a:br>
            <a:r>
              <a:rPr lang="ru-RU" sz="3200" b="1" i="1" u="dotDash" dirty="0">
                <a:uFill>
                  <a:solidFill>
                    <a:srgbClr val="00FF00"/>
                  </a:solidFill>
                </a:uFill>
              </a:rPr>
              <a:t>В лесу</a:t>
            </a:r>
            <a:r>
              <a:rPr lang="ru-RU" sz="3200" b="1" i="1" dirty="0"/>
              <a:t> не молкнет птичий гам. </a:t>
            </a:r>
            <a:endParaRPr lang="ru-RU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                          </a:t>
            </a:r>
            <a:r>
              <a:rPr lang="ru-RU" sz="2400" b="1" i="1" dirty="0"/>
              <a:t>Ф.И. Тютчев «Весенняя гроза» 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14875" y="3357563"/>
            <a:ext cx="4286250" cy="2185987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Весна наступает,</a:t>
            </a:r>
            <a:br>
              <a:rPr lang="ru-RU" sz="3200" b="1" i="1" dirty="0"/>
            </a:br>
            <a:r>
              <a:rPr lang="ru-RU" sz="3200" b="1" i="1" dirty="0"/>
              <a:t>Снег </a:t>
            </a:r>
            <a:r>
              <a:rPr lang="ru-RU" sz="3200" b="1" i="1" u="dotDash" dirty="0">
                <a:uFill>
                  <a:solidFill>
                    <a:srgbClr val="00FF00"/>
                  </a:solidFill>
                </a:uFill>
              </a:rPr>
              <a:t>быстро</a:t>
            </a:r>
            <a:r>
              <a:rPr lang="ru-RU" sz="3200" b="1" i="1" dirty="0"/>
              <a:t> тает. </a:t>
            </a:r>
            <a:endParaRPr lang="ru-RU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                                С.А. Есенин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          «Наступление весны»</a:t>
            </a:r>
            <a:endParaRPr lang="ru-RU" sz="2400" b="1" dirty="0"/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714375" y="62865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А. Саврасов «Грачи прилетели»</a:t>
            </a:r>
          </a:p>
        </p:txBody>
      </p:sp>
      <p:pic>
        <p:nvPicPr>
          <p:cNvPr id="12" name="7300296952654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500" y="357188"/>
            <a:ext cx="79311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Памятка «Второстепенные члены»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786345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Определение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Дополнение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Обстоятельство</a:t>
                      </a:r>
                      <a:endParaRPr lang="ru-RU" sz="2000" dirty="0"/>
                    </a:p>
                  </a:txBody>
                  <a:tcPr anchor="ctr"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обозначает?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признак предмета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место, время,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причина, 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образ действия</a:t>
                      </a:r>
                    </a:p>
                  </a:txBody>
                  <a:tcPr marL="68580" marR="68580" marT="0" marB="0"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какие вопросы отвечает?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какой? чей? 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вопросы косвенных падежей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где?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куда? откуда? когда</a:t>
                      </a: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? почему? как? </a:t>
                      </a:r>
                    </a:p>
                  </a:txBody>
                  <a:tcPr marL="68580" marR="68580" marT="0" marB="0"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Чем выражено?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прилагательное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существительное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существительное с предлогом, наречие</a:t>
                      </a:r>
                    </a:p>
                  </a:txBody>
                  <a:tcPr marL="68580" marR="68580" marT="0" marB="0"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подчёркивается?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 r="63333"/>
          <a:stretch>
            <a:fillRect/>
          </a:stretch>
        </p:blipFill>
        <p:spPr bwMode="auto">
          <a:xfrm flipV="1">
            <a:off x="2786050" y="5643578"/>
            <a:ext cx="1571636" cy="26194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786313" y="5715000"/>
            <a:ext cx="1571625" cy="1588"/>
          </a:xfrm>
          <a:prstGeom prst="line">
            <a:avLst/>
          </a:prstGeom>
          <a:ln>
            <a:solidFill>
              <a:srgbClr val="009900"/>
            </a:solidFill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58000" y="5715000"/>
            <a:ext cx="1571625" cy="1588"/>
          </a:xfrm>
          <a:prstGeom prst="line">
            <a:avLst/>
          </a:prstGeom>
          <a:ln>
            <a:solidFill>
              <a:srgbClr val="009900"/>
            </a:solidFill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77925" y="214313"/>
            <a:ext cx="6788150" cy="1446212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uFill>
                  <a:solidFill>
                    <a:srgbClr val="00FF00"/>
                  </a:solidFill>
                </a:uFill>
              </a:rPr>
              <a:t>Последние </a:t>
            </a:r>
            <a:r>
              <a:rPr lang="ru-RU" sz="3200" b="1" i="1" dirty="0"/>
              <a:t>лучи </a:t>
            </a:r>
            <a:r>
              <a:rPr lang="ru-RU" sz="3200" b="1" i="1" dirty="0">
                <a:uFill>
                  <a:solidFill>
                    <a:srgbClr val="00FF00"/>
                  </a:solidFill>
                </a:uFill>
              </a:rPr>
              <a:t>заката </a:t>
            </a:r>
            <a:br>
              <a:rPr lang="ru-RU" sz="3200" b="1" i="1" dirty="0">
                <a:uFill>
                  <a:solidFill>
                    <a:srgbClr val="00FF00"/>
                  </a:solidFill>
                </a:uFill>
              </a:rPr>
            </a:br>
            <a:r>
              <a:rPr lang="ru-RU" sz="3200" b="1" i="1" dirty="0">
                <a:uFill>
                  <a:solidFill>
                    <a:srgbClr val="00FF00"/>
                  </a:solidFill>
                </a:uFill>
              </a:rPr>
              <a:t>Лежат на поле</a:t>
            </a:r>
            <a:r>
              <a:rPr lang="ru-RU" sz="3200" b="1" i="1" dirty="0"/>
              <a:t> </a:t>
            </a:r>
            <a:r>
              <a:rPr lang="ru-RU" sz="3200" b="1" i="1" dirty="0">
                <a:uFill>
                  <a:solidFill>
                    <a:srgbClr val="00FF00"/>
                  </a:solidFill>
                </a:uFill>
              </a:rPr>
              <a:t>сжатой</a:t>
            </a:r>
            <a:r>
              <a:rPr lang="ru-RU" sz="3200" b="1" i="1" dirty="0"/>
              <a:t> </a:t>
            </a:r>
            <a:r>
              <a:rPr lang="ru-RU" sz="3200" b="1" i="1" dirty="0">
                <a:uFill>
                  <a:solidFill>
                    <a:srgbClr val="00FF00"/>
                  </a:solidFill>
                </a:uFill>
              </a:rPr>
              <a:t>ржи</a:t>
            </a:r>
            <a:r>
              <a:rPr lang="ru-RU" sz="3200" b="1" i="1" dirty="0"/>
              <a:t>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                                           А.А. Блок «Летний вечер»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User\Desktop\Урок для учителя года\Рисунки\Левитан. Ле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1857375"/>
            <a:ext cx="6643688" cy="4784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4357688" y="62865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И.Левитан «Лето»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77925" y="214313"/>
            <a:ext cx="6788150" cy="1446212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wavyHeavy" dirty="0">
                <a:uFill>
                  <a:solidFill>
                    <a:srgbClr val="00FF00"/>
                  </a:solidFill>
                </a:uFill>
              </a:rPr>
              <a:t>Последние</a:t>
            </a:r>
            <a:r>
              <a:rPr lang="ru-RU" sz="3200" b="1" i="1" dirty="0">
                <a:uFill>
                  <a:solidFill>
                    <a:srgbClr val="00FF00"/>
                  </a:solidFill>
                </a:uFill>
              </a:rPr>
              <a:t> </a:t>
            </a:r>
            <a:r>
              <a:rPr lang="ru-RU" sz="3200" b="1" i="1" dirty="0"/>
              <a:t>лучи </a:t>
            </a:r>
            <a:r>
              <a:rPr lang="ru-RU" sz="3200" b="1" i="1" u="dash" dirty="0">
                <a:uFill>
                  <a:solidFill>
                    <a:srgbClr val="00FF00"/>
                  </a:solidFill>
                </a:uFill>
              </a:rPr>
              <a:t>заката</a:t>
            </a:r>
            <a:r>
              <a:rPr lang="ru-RU" sz="3200" b="1" i="1" dirty="0">
                <a:uFill>
                  <a:solidFill>
                    <a:srgbClr val="00FF00"/>
                  </a:solidFill>
                </a:uFill>
              </a:rPr>
              <a:t> </a:t>
            </a:r>
            <a:br>
              <a:rPr lang="ru-RU" sz="3200" b="1" i="1" dirty="0">
                <a:uFill>
                  <a:solidFill>
                    <a:srgbClr val="00FF00"/>
                  </a:solidFill>
                </a:uFill>
              </a:rPr>
            </a:br>
            <a:r>
              <a:rPr lang="ru-RU" sz="3200" b="1" i="1" dirty="0">
                <a:uFill>
                  <a:solidFill>
                    <a:srgbClr val="00FF00"/>
                  </a:solidFill>
                </a:uFill>
              </a:rPr>
              <a:t>Лежат </a:t>
            </a:r>
            <a:r>
              <a:rPr lang="ru-RU" sz="3200" b="1" i="1" u="dotDash" dirty="0">
                <a:uFill>
                  <a:solidFill>
                    <a:srgbClr val="00FF00"/>
                  </a:solidFill>
                </a:uFill>
              </a:rPr>
              <a:t>на поле</a:t>
            </a:r>
            <a:r>
              <a:rPr lang="ru-RU" sz="3200" b="1" i="1" dirty="0"/>
              <a:t> </a:t>
            </a:r>
            <a:r>
              <a:rPr lang="ru-RU" sz="3200" b="1" i="1" u="wavyHeavy" dirty="0">
                <a:uFill>
                  <a:solidFill>
                    <a:srgbClr val="00FF00"/>
                  </a:solidFill>
                </a:uFill>
              </a:rPr>
              <a:t>сжатой</a:t>
            </a:r>
            <a:r>
              <a:rPr lang="ru-RU" sz="3200" b="1" i="1" dirty="0"/>
              <a:t> </a:t>
            </a:r>
            <a:r>
              <a:rPr lang="ru-RU" sz="3200" b="1" i="1" u="dash" dirty="0">
                <a:uFill>
                  <a:solidFill>
                    <a:srgbClr val="00FF00"/>
                  </a:solidFill>
                </a:uFill>
              </a:rPr>
              <a:t>ржи</a:t>
            </a:r>
            <a:r>
              <a:rPr lang="ru-RU" sz="3200" b="1" i="1" dirty="0"/>
              <a:t>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                                           А.А. Блок «Летний вечер»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Volshebstvo_prirody-Zvuki_letney_noc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83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23611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+mj-lt"/>
              </a:rPr>
              <a:t>Задание №1 по группам</a:t>
            </a:r>
            <a:endParaRPr lang="ru-RU" sz="32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80" y="1020945"/>
            <a:ext cx="75608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i="1" u="dotDashHeavy" dirty="0" smtClean="0"/>
              <a:t>От </a:t>
            </a:r>
            <a:r>
              <a:rPr lang="ru-RU" sz="2800" i="1" u="dotDashHeavy" dirty="0"/>
              <a:t>лип</a:t>
            </a:r>
            <a:r>
              <a:rPr lang="ru-RU" sz="2800" i="1" dirty="0"/>
              <a:t> </a:t>
            </a:r>
            <a:r>
              <a:rPr lang="ru-RU" sz="2800" i="1" u="wavy" dirty="0" smtClean="0"/>
              <a:t>душистым</a:t>
            </a:r>
            <a:r>
              <a:rPr lang="ru-RU" sz="2800" i="1" dirty="0" smtClean="0"/>
              <a:t>  </a:t>
            </a:r>
            <a:r>
              <a:rPr lang="ru-RU" sz="2800" i="1" u="dashLong" dirty="0" smtClean="0"/>
              <a:t>медом</a:t>
            </a:r>
            <a:r>
              <a:rPr lang="ru-RU" sz="2800" i="1" u="dash" dirty="0" smtClean="0"/>
              <a:t> </a:t>
            </a:r>
            <a:r>
              <a:rPr lang="ru-RU" sz="2800" i="1" dirty="0"/>
              <a:t>тянет</a:t>
            </a:r>
            <a:r>
              <a:rPr lang="ru-RU" sz="2800" i="1" dirty="0" smtClean="0"/>
              <a:t>…</a:t>
            </a:r>
          </a:p>
          <a:p>
            <a:r>
              <a:rPr lang="ru-RU" sz="2800" i="1" dirty="0" smtClean="0"/>
              <a:t>(</a:t>
            </a:r>
            <a:r>
              <a:rPr lang="ru-RU" sz="2800" i="1" dirty="0"/>
              <a:t>А.А. Фет)</a:t>
            </a:r>
            <a:endParaRPr lang="ru-RU" sz="2800" dirty="0"/>
          </a:p>
          <a:p>
            <a:r>
              <a:rPr lang="ru-RU" sz="2800" b="1" i="1" dirty="0" smtClean="0"/>
              <a:t>2</a:t>
            </a:r>
            <a:r>
              <a:rPr lang="ru-RU" sz="2800" i="1" dirty="0"/>
              <a:t>. Люблю я </a:t>
            </a:r>
            <a:r>
              <a:rPr lang="ru-RU" sz="2800" i="1" u="wavy" dirty="0"/>
              <a:t>пышное</a:t>
            </a:r>
            <a:r>
              <a:rPr lang="ru-RU" sz="2800" i="1" dirty="0"/>
              <a:t> </a:t>
            </a:r>
            <a:r>
              <a:rPr lang="ru-RU" sz="2800" i="1" u="dashLong" dirty="0"/>
              <a:t>природы увяданье</a:t>
            </a:r>
            <a:r>
              <a:rPr lang="ru-RU" sz="2800" i="1" dirty="0"/>
              <a:t>. (А.С. Пушкин)</a:t>
            </a:r>
            <a:endParaRPr lang="ru-RU" sz="2800" dirty="0"/>
          </a:p>
          <a:p>
            <a:r>
              <a:rPr lang="ru-RU" sz="2800" b="1" i="1" dirty="0" smtClean="0"/>
              <a:t>3</a:t>
            </a:r>
            <a:r>
              <a:rPr lang="ru-RU" sz="2800" b="1" i="1" dirty="0"/>
              <a:t>. </a:t>
            </a:r>
            <a:r>
              <a:rPr lang="ru-RU" sz="2800" i="1" dirty="0"/>
              <a:t>Шелестят </a:t>
            </a:r>
            <a:r>
              <a:rPr lang="ru-RU" sz="2800" i="1" u="wavy" dirty="0"/>
              <a:t>зеленые</a:t>
            </a:r>
            <a:r>
              <a:rPr lang="ru-RU" sz="2800" i="1" dirty="0"/>
              <a:t> сережки, и горят </a:t>
            </a:r>
            <a:r>
              <a:rPr lang="ru-RU" sz="2800" i="1" u="wavy" dirty="0"/>
              <a:t>серебряные</a:t>
            </a:r>
            <a:r>
              <a:rPr lang="ru-RU" sz="2800" i="1" dirty="0"/>
              <a:t> росы. (С.А. Есенин)</a:t>
            </a:r>
            <a:endParaRPr lang="ru-RU" sz="2800" dirty="0"/>
          </a:p>
          <a:p>
            <a:r>
              <a:rPr lang="ru-RU" sz="2800" b="1" i="1" dirty="0"/>
              <a:t>4. </a:t>
            </a:r>
            <a:r>
              <a:rPr lang="ru-RU" sz="2800" i="1" dirty="0"/>
              <a:t>Лес </a:t>
            </a:r>
            <a:r>
              <a:rPr lang="ru-RU" sz="2800" i="1" dirty="0" smtClean="0"/>
              <a:t>оживился </a:t>
            </a:r>
            <a:r>
              <a:rPr lang="ru-RU" sz="2800" i="1" u="dashLong" dirty="0" smtClean="0"/>
              <a:t>щебетанием</a:t>
            </a:r>
            <a:r>
              <a:rPr lang="ru-RU" sz="2800" i="1" dirty="0" smtClean="0"/>
              <a:t>, </a:t>
            </a:r>
            <a:r>
              <a:rPr lang="ru-RU" sz="2800" i="1" dirty="0"/>
              <a:t>воздух наполнился </a:t>
            </a:r>
            <a:r>
              <a:rPr lang="ru-RU" sz="2800" i="1" dirty="0" smtClean="0"/>
              <a:t>благоуханием</a:t>
            </a:r>
            <a:r>
              <a:rPr lang="ru-RU" sz="2800" i="1" dirty="0"/>
              <a:t>. (С.А. Есенин)</a:t>
            </a:r>
            <a:endParaRPr lang="ru-RU" sz="2800" dirty="0"/>
          </a:p>
          <a:p>
            <a:r>
              <a:rPr lang="ru-RU" sz="2800" b="1" u="dotDash" dirty="0"/>
              <a:t>5. </a:t>
            </a:r>
            <a:r>
              <a:rPr lang="ru-RU" sz="2800" i="1" u="dotDash" dirty="0"/>
              <a:t>Ночью</a:t>
            </a:r>
            <a:r>
              <a:rPr lang="ru-RU" sz="2800" i="1" dirty="0"/>
              <a:t> ветер злится да стучит </a:t>
            </a:r>
            <a:r>
              <a:rPr lang="ru-RU" sz="2800" i="1" u="dotDash" dirty="0"/>
              <a:t>в окно</a:t>
            </a:r>
            <a:r>
              <a:rPr lang="ru-RU" sz="2800" i="1" dirty="0"/>
              <a:t>.( А.А. Фет)</a:t>
            </a:r>
            <a:endParaRPr lang="ru-RU" sz="2800" dirty="0"/>
          </a:p>
          <a:p>
            <a:r>
              <a:rPr lang="ru-RU" sz="2800" b="1" i="1" u="wavy" dirty="0"/>
              <a:t>6</a:t>
            </a:r>
            <a:r>
              <a:rPr lang="ru-RU" sz="2800" i="1" u="wavy" dirty="0"/>
              <a:t>. Летний</a:t>
            </a:r>
            <a:r>
              <a:rPr lang="ru-RU" sz="2800" i="1" dirty="0"/>
              <a:t> вечер тих и ясен. (А.А. Фет)</a:t>
            </a:r>
            <a:endParaRPr lang="ru-RU" sz="2800" dirty="0"/>
          </a:p>
          <a:p>
            <a:r>
              <a:rPr lang="ru-RU" sz="2800" b="1" i="1" dirty="0"/>
              <a:t>7</a:t>
            </a:r>
            <a:r>
              <a:rPr lang="ru-RU" sz="2800" i="1" dirty="0"/>
              <a:t>. Листья </a:t>
            </a:r>
            <a:r>
              <a:rPr lang="ru-RU" sz="2800" i="1" u="dotDash" dirty="0"/>
              <a:t>в поле</a:t>
            </a:r>
            <a:r>
              <a:rPr lang="ru-RU" sz="2800" i="1" dirty="0"/>
              <a:t> пожелтели. (М.Ю. Лермонтов)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39597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75" y="214313"/>
            <a:ext cx="30876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Задание № 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1196975"/>
            <a:ext cx="44291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Calibri" pitchFamily="34" charset="0"/>
              </a:rPr>
              <a:t>На 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пушистых</a:t>
            </a:r>
            <a:r>
              <a:rPr lang="ru-RU" sz="3200" b="1" i="1">
                <a:latin typeface="Calibri" pitchFamily="34" charset="0"/>
              </a:rPr>
              <a:t> ветках </a:t>
            </a:r>
          </a:p>
          <a:p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Снежною</a:t>
            </a:r>
            <a:r>
              <a:rPr lang="ru-RU" sz="3200" b="1" i="1">
                <a:latin typeface="Calibri" pitchFamily="34" charset="0"/>
              </a:rPr>
              <a:t> каймой </a:t>
            </a:r>
          </a:p>
          <a:p>
            <a:r>
              <a:rPr lang="ru-RU" sz="3200" b="1" i="1">
                <a:latin typeface="Calibri" pitchFamily="34" charset="0"/>
              </a:rPr>
              <a:t>Распустились кисти </a:t>
            </a:r>
          </a:p>
          <a:p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Белой</a:t>
            </a:r>
            <a:r>
              <a:rPr lang="ru-RU" sz="3200" b="1" i="1">
                <a:latin typeface="Calibri" pitchFamily="34" charset="0"/>
              </a:rPr>
              <a:t> бахромой. </a:t>
            </a:r>
          </a:p>
          <a:p>
            <a:r>
              <a:rPr lang="ru-RU" sz="3200" b="1" i="1">
                <a:latin typeface="Calibri" pitchFamily="34" charset="0"/>
              </a:rPr>
              <a:t>И стоит береза </a:t>
            </a:r>
          </a:p>
          <a:p>
            <a:r>
              <a:rPr lang="ru-RU" sz="3200" b="1" i="1">
                <a:latin typeface="Calibri" pitchFamily="34" charset="0"/>
              </a:rPr>
              <a:t>В 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сонной</a:t>
            </a:r>
            <a:r>
              <a:rPr lang="ru-RU" sz="3200" b="1" i="1">
                <a:latin typeface="Calibri" pitchFamily="34" charset="0"/>
              </a:rPr>
              <a:t> тишине, </a:t>
            </a:r>
          </a:p>
          <a:p>
            <a:r>
              <a:rPr lang="ru-RU" sz="3200" b="1" i="1">
                <a:latin typeface="Calibri" pitchFamily="34" charset="0"/>
              </a:rPr>
              <a:t>И горят снежинки </a:t>
            </a:r>
          </a:p>
          <a:p>
            <a:r>
              <a:rPr lang="ru-RU" sz="3200" b="1" i="1">
                <a:latin typeface="Calibri" pitchFamily="34" charset="0"/>
              </a:rPr>
              <a:t>В 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золотом</a:t>
            </a:r>
            <a:r>
              <a:rPr lang="ru-RU" sz="3200" b="1" i="1">
                <a:latin typeface="Calibri" pitchFamily="34" charset="0"/>
              </a:rPr>
              <a:t> огне.</a:t>
            </a:r>
          </a:p>
          <a:p>
            <a:r>
              <a:rPr lang="ru-RU" sz="2000" b="1" i="1">
                <a:latin typeface="Calibri" pitchFamily="34" charset="0"/>
              </a:rPr>
              <a:t>                     </a:t>
            </a:r>
          </a:p>
          <a:p>
            <a:r>
              <a:rPr lang="ru-RU" sz="2000" b="1" i="1">
                <a:latin typeface="Calibri" pitchFamily="34" charset="0"/>
              </a:rPr>
              <a:t>                    С.А. Есенин «Береза»</a:t>
            </a:r>
          </a:p>
        </p:txBody>
      </p:sp>
      <p:pic>
        <p:nvPicPr>
          <p:cNvPr id="38914" name="Picture 2" descr="C:\Users\User\Desktop\Урок для учителя года\Рисунки\bfoto_ru_156.jpg"/>
          <p:cNvPicPr>
            <a:picLocks noChangeAspect="1" noChangeArrowheads="1"/>
          </p:cNvPicPr>
          <p:nvPr/>
        </p:nvPicPr>
        <p:blipFill>
          <a:blip r:embed="rId4" cstate="print"/>
          <a:srcRect l="3307" t="2107" r="3307" b="5196"/>
          <a:stretch>
            <a:fillRect/>
          </a:stretch>
        </p:blipFill>
        <p:spPr bwMode="auto">
          <a:xfrm>
            <a:off x="4643438" y="1196975"/>
            <a:ext cx="3376612" cy="4643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-756592" y="-513713"/>
            <a:ext cx="9900592" cy="73717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75" y="214313"/>
            <a:ext cx="30876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+mn-lt"/>
              </a:rPr>
              <a:t>Задание № 3</a:t>
            </a:r>
          </a:p>
        </p:txBody>
      </p:sp>
      <p:sp>
        <p:nvSpPr>
          <p:cNvPr id="3175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1" name="TextBox 26"/>
          <p:cNvSpPr txBox="1">
            <a:spLocks noChangeArrowheads="1"/>
          </p:cNvSpPr>
          <p:nvPr/>
        </p:nvSpPr>
        <p:spPr bwMode="auto">
          <a:xfrm>
            <a:off x="-612576" y="1785938"/>
            <a:ext cx="18984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Calibri" pitchFamily="34" charset="0"/>
              </a:rPr>
              <a:t>1 ряд </a:t>
            </a:r>
            <a:r>
              <a:rPr lang="ru-RU" sz="4800" b="1" dirty="0" smtClean="0">
                <a:latin typeface="Calibri" pitchFamily="34" charset="0"/>
              </a:rPr>
              <a:t> </a:t>
            </a:r>
            <a:endParaRPr lang="ru-RU" sz="4800" b="1" dirty="0"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14438" y="1571625"/>
            <a:ext cx="5072062" cy="10001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28750" y="2214563"/>
            <a:ext cx="1357313" cy="1587"/>
          </a:xfrm>
          <a:prstGeom prst="line">
            <a:avLst/>
          </a:prstGeom>
          <a:ln w="44450">
            <a:solidFill>
              <a:srgbClr val="0099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071813" y="2071688"/>
            <a:ext cx="1357312" cy="1587"/>
          </a:xfrm>
          <a:prstGeom prst="line">
            <a:avLst/>
          </a:prstGeom>
          <a:ln w="44450">
            <a:solidFill>
              <a:srgbClr val="0099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071813" y="2214563"/>
            <a:ext cx="1357312" cy="1587"/>
          </a:xfrm>
          <a:prstGeom prst="line">
            <a:avLst/>
          </a:prstGeom>
          <a:ln w="44450">
            <a:solidFill>
              <a:srgbClr val="0099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43438" y="2214563"/>
            <a:ext cx="1357312" cy="1587"/>
          </a:xfrm>
          <a:prstGeom prst="line">
            <a:avLst/>
          </a:prstGeom>
          <a:ln w="44450">
            <a:solidFill>
              <a:srgbClr val="009900"/>
            </a:solidFill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758" name="TextBox 42"/>
          <p:cNvSpPr txBox="1">
            <a:spLocks noChangeArrowheads="1"/>
          </p:cNvSpPr>
          <p:nvPr/>
        </p:nvSpPr>
        <p:spPr bwMode="auto">
          <a:xfrm>
            <a:off x="-612576" y="3357563"/>
            <a:ext cx="18984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Calibri" pitchFamily="34" charset="0"/>
              </a:rPr>
              <a:t>2 ряд</a:t>
            </a:r>
            <a:r>
              <a:rPr lang="ru-RU" sz="4800" b="1" dirty="0" smtClean="0">
                <a:latin typeface="Calibri" pitchFamily="34" charset="0"/>
              </a:rPr>
              <a:t> </a:t>
            </a:r>
            <a:endParaRPr lang="ru-RU" sz="4800" b="1" dirty="0"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38" y="3071813"/>
            <a:ext cx="5072062" cy="10001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28750" y="3714750"/>
            <a:ext cx="1357313" cy="1588"/>
          </a:xfrm>
          <a:prstGeom prst="line">
            <a:avLst/>
          </a:prstGeom>
          <a:ln w="44450">
            <a:solidFill>
              <a:srgbClr val="009900"/>
            </a:solidFill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071813" y="3714750"/>
            <a:ext cx="1357312" cy="1588"/>
          </a:xfrm>
          <a:prstGeom prst="line">
            <a:avLst/>
          </a:prstGeom>
          <a:ln w="44450">
            <a:solidFill>
              <a:srgbClr val="0099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071813" y="3571875"/>
            <a:ext cx="1357312" cy="1588"/>
          </a:xfrm>
          <a:prstGeom prst="line">
            <a:avLst/>
          </a:prstGeom>
          <a:ln w="44450">
            <a:solidFill>
              <a:srgbClr val="0099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714875" y="3714750"/>
            <a:ext cx="1357313" cy="1588"/>
          </a:xfrm>
          <a:prstGeom prst="line">
            <a:avLst/>
          </a:prstGeom>
          <a:ln w="44450">
            <a:solidFill>
              <a:srgbClr val="0099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765" name="TextBox 50"/>
          <p:cNvSpPr txBox="1">
            <a:spLocks noChangeArrowheads="1"/>
          </p:cNvSpPr>
          <p:nvPr/>
        </p:nvSpPr>
        <p:spPr bwMode="auto">
          <a:xfrm>
            <a:off x="-756592" y="4857750"/>
            <a:ext cx="2042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Calibri" pitchFamily="34" charset="0"/>
              </a:rPr>
              <a:t>3 ряд</a:t>
            </a:r>
            <a:r>
              <a:rPr lang="ru-RU" sz="4800" b="1" dirty="0" smtClean="0">
                <a:latin typeface="Calibri" pitchFamily="34" charset="0"/>
              </a:rPr>
              <a:t> </a:t>
            </a:r>
            <a:endParaRPr lang="ru-RU" sz="4800" b="1" dirty="0">
              <a:latin typeface="Calibri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14438" y="4640519"/>
            <a:ext cx="5572126" cy="10001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" name="Picture 3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 r="63333"/>
          <a:stretch>
            <a:fillRect/>
          </a:stretch>
        </p:blipFill>
        <p:spPr bwMode="auto">
          <a:xfrm flipV="1">
            <a:off x="1357290" y="5143512"/>
            <a:ext cx="1285884" cy="214315"/>
          </a:xfrm>
          <a:prstGeom prst="rect">
            <a:avLst/>
          </a:prstGeom>
          <a:noFill/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2786063" y="5214938"/>
            <a:ext cx="1214437" cy="1587"/>
          </a:xfrm>
          <a:prstGeom prst="line">
            <a:avLst/>
          </a:prstGeom>
          <a:ln w="44450">
            <a:solidFill>
              <a:srgbClr val="0099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143375" y="5072063"/>
            <a:ext cx="1214438" cy="1587"/>
          </a:xfrm>
          <a:prstGeom prst="line">
            <a:avLst/>
          </a:prstGeom>
          <a:ln w="44450">
            <a:solidFill>
              <a:srgbClr val="0099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43375" y="5214938"/>
            <a:ext cx="1214438" cy="1587"/>
          </a:xfrm>
          <a:prstGeom prst="line">
            <a:avLst/>
          </a:prstGeom>
          <a:ln w="44450">
            <a:solidFill>
              <a:srgbClr val="0099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572125" y="5214938"/>
            <a:ext cx="1214438" cy="1587"/>
          </a:xfrm>
          <a:prstGeom prst="line">
            <a:avLst/>
          </a:prstGeom>
          <a:ln w="44450">
            <a:solidFill>
              <a:srgbClr val="009900"/>
            </a:solidFill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27300" y="214313"/>
            <a:ext cx="45720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1214438"/>
            <a:ext cx="8001000" cy="1216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00000"/>
                </a:solidFill>
                <a:latin typeface="Arial" charset="0"/>
              </a:rPr>
              <a:t>Д/З</a:t>
            </a:r>
            <a:r>
              <a:rPr lang="ru-RU" sz="3600" dirty="0">
                <a:solidFill>
                  <a:schemeClr val="tx1"/>
                </a:solidFill>
                <a:latin typeface="Arial" charset="0"/>
              </a:rPr>
              <a:t>             </a:t>
            </a:r>
            <a:r>
              <a:rPr lang="ru-RU" sz="3600" b="1" i="1" dirty="0">
                <a:solidFill>
                  <a:srgbClr val="000000"/>
                </a:solidFill>
              </a:rPr>
              <a:t>Тест (задание №4)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000000"/>
                </a:solidFill>
              </a:rPr>
              <a:t>                   стр. </a:t>
            </a:r>
            <a:r>
              <a:rPr lang="ru-RU" sz="3600" b="1" i="1" dirty="0" smtClean="0">
                <a:solidFill>
                  <a:srgbClr val="000000"/>
                </a:solidFill>
              </a:rPr>
              <a:t>82</a:t>
            </a:r>
            <a:r>
              <a:rPr lang="ru-RU" sz="3600" b="1" i="1" dirty="0" smtClean="0">
                <a:solidFill>
                  <a:srgbClr val="000000"/>
                </a:solidFill>
              </a:rPr>
              <a:t>, </a:t>
            </a:r>
            <a:r>
              <a:rPr lang="ru-RU" sz="3600" b="1" i="1" dirty="0">
                <a:solidFill>
                  <a:srgbClr val="000000"/>
                </a:solidFill>
              </a:rPr>
              <a:t>упр. </a:t>
            </a:r>
            <a:r>
              <a:rPr lang="ru-RU" sz="3600" b="1" i="1" dirty="0" smtClean="0">
                <a:solidFill>
                  <a:srgbClr val="000000"/>
                </a:solidFill>
              </a:rPr>
              <a:t>177</a:t>
            </a:r>
            <a:r>
              <a:rPr lang="ru-RU" sz="3600" b="1" i="1" dirty="0" smtClean="0">
                <a:solidFill>
                  <a:srgbClr val="000000"/>
                </a:solidFill>
              </a:rPr>
              <a:t> </a:t>
            </a:r>
            <a:endParaRPr lang="ru-RU" sz="3600" b="1" i="1" dirty="0">
              <a:solidFill>
                <a:srgbClr val="000000"/>
              </a:solidFill>
            </a:endParaRPr>
          </a:p>
        </p:txBody>
      </p:sp>
      <p:pic>
        <p:nvPicPr>
          <p:cNvPr id="11" name="Рисунок 10" descr="x_0a92ba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644900"/>
            <a:ext cx="2786063" cy="1912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7" name="Picture 2" descr="C:\Users\User\Pictures\Классный час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71437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User\Desktop\Урок для учителя года\Рисунки\0_1b480_fffb7230_XL.jpg"/>
          <p:cNvPicPr>
            <a:picLocks noChangeAspect="1" noChangeArrowheads="1"/>
          </p:cNvPicPr>
          <p:nvPr/>
        </p:nvPicPr>
        <p:blipFill>
          <a:blip r:embed="rId5" cstate="print"/>
          <a:srcRect b="11765"/>
          <a:stretch>
            <a:fillRect/>
          </a:stretch>
        </p:blipFill>
        <p:spPr bwMode="auto">
          <a:xfrm>
            <a:off x="285750" y="4500563"/>
            <a:ext cx="2932113" cy="207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91" name="Picture 7" descr="C:\Users\User\Desktop\Урок для учителя года\Рисунки\3684788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3071813"/>
            <a:ext cx="28575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9" name="Picture 5" descr="C:\Users\User\Desktop\Урок для учителя года\Рисунки\information_items_property_image_25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1571625"/>
            <a:ext cx="2952750" cy="221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90" name="Picture 6" descr="C:\Users\User\Desktop\Урок для учителя года\Рисунки\42737258768c.jpg"/>
          <p:cNvPicPr>
            <a:picLocks noChangeAspect="1" noChangeArrowheads="1"/>
          </p:cNvPicPr>
          <p:nvPr/>
        </p:nvPicPr>
        <p:blipFill>
          <a:blip r:embed="rId8" cstate="print"/>
          <a:srcRect l="4297" t="4175" r="3125" b="4175"/>
          <a:stretch>
            <a:fillRect/>
          </a:stretch>
        </p:blipFill>
        <p:spPr bwMode="auto">
          <a:xfrm>
            <a:off x="6000750" y="214313"/>
            <a:ext cx="2928938" cy="2224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802" name="Picture 13" descr="9572ae12-af07-4874-8d41-6396718df52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25" y="42926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  <p:pic>
        <p:nvPicPr>
          <p:cNvPr id="40962" name="Picture 2" descr="C:\Users\User\Desktop\Урок для учителя года\Рисунки\55348947bn1.jpg"/>
          <p:cNvPicPr>
            <a:picLocks noChangeAspect="1" noChangeArrowheads="1"/>
          </p:cNvPicPr>
          <p:nvPr/>
        </p:nvPicPr>
        <p:blipFill>
          <a:blip r:embed="rId4" cstate="print"/>
          <a:srcRect l="9951" t="16080" r="14502" b="16080"/>
          <a:stretch>
            <a:fillRect/>
          </a:stretch>
        </p:blipFill>
        <p:spPr bwMode="auto">
          <a:xfrm>
            <a:off x="357188" y="214313"/>
            <a:ext cx="5286375" cy="3440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3929066"/>
            <a:ext cx="3429024" cy="22860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 природы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нет плохой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погоды</a:t>
            </a:r>
          </a:p>
        </p:txBody>
      </p:sp>
      <p:pic>
        <p:nvPicPr>
          <p:cNvPr id="10" name="Содержимое 9" descr="funny-animals-christmas-picture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4062" r="25352" b="12415"/>
          <a:stretch>
            <a:fillRect/>
          </a:stretch>
        </p:blipFill>
        <p:spPr>
          <a:xfrm>
            <a:off x="4857750" y="3000375"/>
            <a:ext cx="3929063" cy="35353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C:\Users\User\Desktop\Урок для учителя года\Фоны\Background-nature\cabg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User\Desktop\Урок для учителя года\Рисунки\39e6e6aba23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500438"/>
            <a:ext cx="3524250" cy="264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00438" y="928688"/>
            <a:ext cx="5081587" cy="2246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2800" b="1" i="1" dirty="0">
                <a:solidFill>
                  <a:schemeClr val="tx1"/>
                </a:solidFill>
                <a:ea typeface="Times New Roman" pitchFamily="18" charset="0"/>
                <a:cs typeface="Calibri" pitchFamily="34" charset="0"/>
              </a:rPr>
              <a:t>Лес, точно терем расписной,</a:t>
            </a:r>
            <a:endParaRPr lang="ru-RU" sz="2800" b="1" i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b="1" i="1" dirty="0">
                <a:solidFill>
                  <a:schemeClr val="tx1"/>
                </a:solidFill>
                <a:ea typeface="Times New Roman" pitchFamily="18" charset="0"/>
                <a:cs typeface="Calibri" pitchFamily="34" charset="0"/>
              </a:rPr>
              <a:t>Лиловый, золотой, багряный,</a:t>
            </a:r>
            <a:endParaRPr lang="ru-RU" sz="2800" b="1" i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b="1" i="1" dirty="0">
                <a:solidFill>
                  <a:schemeClr val="tx1"/>
                </a:solidFill>
                <a:ea typeface="Times New Roman" pitchFamily="18" charset="0"/>
                <a:cs typeface="Calibri" pitchFamily="34" charset="0"/>
              </a:rPr>
              <a:t>Весёлой, пёстрою стеной</a:t>
            </a:r>
            <a:endParaRPr lang="ru-RU" sz="2800" b="1" i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800" b="1" i="1" dirty="0">
                <a:solidFill>
                  <a:schemeClr val="tx1"/>
                </a:solidFill>
                <a:ea typeface="Times New Roman" pitchFamily="18" charset="0"/>
                <a:cs typeface="Calibri" pitchFamily="34" charset="0"/>
              </a:rPr>
              <a:t>Стоит над светлою поляной. </a:t>
            </a:r>
          </a:p>
          <a:p>
            <a:pPr eaLnBrk="0" hangingPunct="0">
              <a:defRPr/>
            </a:pPr>
            <a:r>
              <a:rPr lang="ru-RU" sz="2800" b="1" i="1" dirty="0">
                <a:ea typeface="Times New Roman" pitchFamily="18" charset="0"/>
                <a:cs typeface="Calibri" pitchFamily="34" charset="0"/>
              </a:rPr>
              <a:t>                           </a:t>
            </a:r>
            <a:r>
              <a:rPr lang="ru-RU" sz="2000" b="1" i="1" dirty="0">
                <a:solidFill>
                  <a:schemeClr val="tx1"/>
                </a:solidFill>
                <a:ea typeface="Times New Roman" pitchFamily="18" charset="0"/>
                <a:cs typeface="Calibri" pitchFamily="34" charset="0"/>
              </a:rPr>
              <a:t>И.А. Бунин «Листопад»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5" y="928688"/>
            <a:ext cx="2276475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Лес стоит.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196752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mtClean="0">
                <a:solidFill>
                  <a:schemeClr val="tx2"/>
                </a:solidFill>
              </a:rPr>
              <a:t>Спасибо </a:t>
            </a:r>
            <a:r>
              <a:rPr lang="ru-RU" sz="8000" b="1" dirty="0" smtClean="0">
                <a:solidFill>
                  <a:schemeClr val="tx2"/>
                </a:solidFill>
              </a:rPr>
              <a:t>за урок</a:t>
            </a:r>
            <a:endParaRPr lang="ru-RU" sz="8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9110" y="1576351"/>
            <a:ext cx="800105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Второстепенные члены предложения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714375" y="1214438"/>
            <a:ext cx="7858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Признак предмета или явления</a:t>
            </a:r>
            <a:br>
              <a:rPr lang="ru-RU" sz="4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Обозначает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определение</a:t>
            </a: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. </a:t>
            </a:r>
            <a:br>
              <a:rPr lang="ru-RU" sz="4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 u="sng">
                <a:solidFill>
                  <a:srgbClr val="002060"/>
                </a:solidFill>
                <a:latin typeface="Calibri" pitchFamily="34" charset="0"/>
              </a:rPr>
              <a:t>Чей и какой? </a:t>
            </a: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- ответы просты, </a:t>
            </a:r>
            <a:br>
              <a:rPr lang="ru-RU" sz="4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Лишь не хватает волнистой черты.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714375" y="1214438"/>
            <a:ext cx="785812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u="sng">
                <a:solidFill>
                  <a:srgbClr val="002060"/>
                </a:solidFill>
                <a:latin typeface="Calibri" pitchFamily="34" charset="0"/>
              </a:rPr>
              <a:t>Вопросы косвенных падежей</a:t>
            </a: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4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Ты безошибочно знаешь уже.</a:t>
            </a:r>
            <a:br>
              <a:rPr lang="ru-RU" sz="4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Если задашь их без промедления,</a:t>
            </a:r>
            <a:br>
              <a:rPr lang="ru-RU" sz="4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Тут же отыщутся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дополнения</a:t>
            </a: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1785938" y="1214438"/>
            <a:ext cx="6143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На вопросы: </a:t>
            </a:r>
            <a:r>
              <a:rPr lang="ru-RU" sz="4000" b="1" u="sng">
                <a:solidFill>
                  <a:srgbClr val="002060"/>
                </a:solidFill>
                <a:latin typeface="Calibri" pitchFamily="34" charset="0"/>
              </a:rPr>
              <a:t>где? когда?</a:t>
            </a:r>
            <a:br>
              <a:rPr lang="ru-RU" sz="4000" b="1" u="sng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 u="sng">
                <a:solidFill>
                  <a:srgbClr val="002060"/>
                </a:solidFill>
                <a:latin typeface="Calibri" pitchFamily="34" charset="0"/>
              </a:rPr>
              <a:t>Как? откуда? и куда?</a:t>
            </a: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4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Обстоятельства</a:t>
            </a: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 всегда</a:t>
            </a:r>
            <a:br>
              <a:rPr lang="ru-RU" sz="4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002060"/>
                </a:solidFill>
                <a:latin typeface="Calibri" pitchFamily="34" charset="0"/>
              </a:rPr>
              <a:t>Дадут ответ вам, да-да-да.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Users\User\Desktop\Урок для учителя года\Рисунки\Василий Поленов. Золотая осень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14375" y="1935163"/>
            <a:ext cx="7715250" cy="472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46150" y="142875"/>
            <a:ext cx="7251700" cy="1570038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Есть в светлости </a:t>
            </a:r>
            <a:r>
              <a:rPr lang="ru-RU" sz="3200" b="1" i="1" dirty="0">
                <a:solidFill>
                  <a:schemeClr val="tx1"/>
                </a:solidFill>
                <a:uFill>
                  <a:solidFill>
                    <a:srgbClr val="00FF00"/>
                  </a:solidFill>
                </a:uFill>
                <a:ea typeface="Calibri" pitchFamily="34" charset="0"/>
                <a:cs typeface="Times New Roman" pitchFamily="18" charset="0"/>
              </a:rPr>
              <a:t>осенних </a:t>
            </a: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вечеров</a:t>
            </a:r>
            <a:b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uFill>
                  <a:solidFill>
                    <a:srgbClr val="00FF00"/>
                  </a:solidFill>
                </a:uFill>
                <a:ea typeface="Calibri" pitchFamily="34" charset="0"/>
                <a:cs typeface="Times New Roman" pitchFamily="18" charset="0"/>
              </a:rPr>
              <a:t>Умильная, таинственная </a:t>
            </a: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прелесть!.. </a:t>
            </a:r>
            <a:endParaRPr lang="ru-RU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24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Ф.И.Тютчев «Осенний вечер»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4643438" y="6286500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В. Поленов «Золотая осень»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46150" y="142875"/>
            <a:ext cx="7251700" cy="1570038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Есть в светлости </a:t>
            </a:r>
            <a:r>
              <a:rPr lang="ru-RU" sz="3200" b="1" i="1" u="wavyHeavy" dirty="0">
                <a:solidFill>
                  <a:schemeClr val="tx1"/>
                </a:solidFill>
                <a:uFill>
                  <a:solidFill>
                    <a:srgbClr val="00FF00"/>
                  </a:solidFill>
                </a:uFill>
                <a:ea typeface="Calibri" pitchFamily="34" charset="0"/>
                <a:cs typeface="Times New Roman" pitchFamily="18" charset="0"/>
              </a:rPr>
              <a:t>осенних</a:t>
            </a:r>
            <a:r>
              <a:rPr lang="ru-RU" sz="3200" b="1" i="1" dirty="0">
                <a:solidFill>
                  <a:schemeClr val="tx1"/>
                </a:solidFill>
                <a:uFill>
                  <a:solidFill>
                    <a:srgbClr val="00FF00"/>
                  </a:solidFill>
                </a:u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вечеров</a:t>
            </a:r>
            <a:b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i="1" u="wavyHeavy" dirty="0">
                <a:solidFill>
                  <a:schemeClr val="tx1"/>
                </a:solidFill>
                <a:uFill>
                  <a:solidFill>
                    <a:srgbClr val="00FF00"/>
                  </a:solidFill>
                </a:uFill>
                <a:ea typeface="Calibri" pitchFamily="34" charset="0"/>
                <a:cs typeface="Times New Roman" pitchFamily="18" charset="0"/>
              </a:rPr>
              <a:t>Умильная</a:t>
            </a:r>
            <a:r>
              <a:rPr lang="ru-RU" sz="3200" b="1" i="1" dirty="0">
                <a:solidFill>
                  <a:schemeClr val="tx1"/>
                </a:solidFill>
                <a:uFill>
                  <a:solidFill>
                    <a:srgbClr val="00FF00"/>
                  </a:solidFill>
                </a:u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i="1" u="wavyHeavy" dirty="0">
                <a:solidFill>
                  <a:schemeClr val="tx1"/>
                </a:solidFill>
                <a:uFill>
                  <a:solidFill>
                    <a:srgbClr val="00FF00"/>
                  </a:solidFill>
                </a:uFill>
                <a:ea typeface="Calibri" pitchFamily="34" charset="0"/>
                <a:cs typeface="Times New Roman" pitchFamily="18" charset="0"/>
              </a:rPr>
              <a:t>таинственная</a:t>
            </a:r>
            <a:r>
              <a:rPr lang="ru-RU" sz="3200" b="1" i="1" dirty="0">
                <a:solidFill>
                  <a:schemeClr val="tx1"/>
                </a:solidFill>
                <a:uFill>
                  <a:solidFill>
                    <a:srgbClr val="00FF00"/>
                  </a:solidFill>
                </a:u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прелесть!.. </a:t>
            </a:r>
            <a:endParaRPr lang="ru-RU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24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Ф.И.Тютчев «Осенний вечер»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ktyabr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sen-zvuki_osen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77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07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500" y="357188"/>
            <a:ext cx="79311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Памятка «Второстепенные члены»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428750"/>
          <a:ext cx="8229600" cy="4786345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Определение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Дополнение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Обстоятельство</a:t>
                      </a:r>
                      <a:endParaRPr lang="ru-RU" sz="2000" dirty="0"/>
                    </a:p>
                  </a:txBody>
                  <a:tcPr anchor="ctr"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обозначает?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признак предмета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какие вопросы отвечает?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какой? чей? 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Чем выражено?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прилагательное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26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подчёркивается?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1" name="Picture 3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 r="63333"/>
          <a:stretch>
            <a:fillRect/>
          </a:stretch>
        </p:blipFill>
        <p:spPr bwMode="auto">
          <a:xfrm flipV="1">
            <a:off x="2786050" y="5643578"/>
            <a:ext cx="1571636" cy="2619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 descr="C:\Users\User\Desktop\Урок для учителя года\Фоны\Background-nature\cabg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Pictures\Фоны\1223847918_background-abstract-29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20863" y="142875"/>
            <a:ext cx="5502275" cy="1570038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Вот морозы затрещали </a:t>
            </a:r>
          </a:p>
          <a:p>
            <a:pPr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И сковали все пруды… </a:t>
            </a:r>
            <a:endParaRPr lang="ru-RU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24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С.А. Есенин «Зима»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820863" y="142875"/>
            <a:ext cx="5502275" cy="1570038"/>
          </a:xfrm>
          <a:prstGeom prst="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Вот морозы затрещали </a:t>
            </a:r>
          </a:p>
          <a:p>
            <a:pPr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И сковали все </a:t>
            </a:r>
            <a:r>
              <a:rPr lang="ru-RU" sz="3200" b="1" i="1" u="dash" dirty="0">
                <a:solidFill>
                  <a:schemeClr val="tx1"/>
                </a:solidFill>
                <a:uFill>
                  <a:solidFill>
                    <a:srgbClr val="00FF00"/>
                  </a:solidFill>
                </a:uFill>
                <a:ea typeface="Calibri" pitchFamily="34" charset="0"/>
                <a:cs typeface="Times New Roman" pitchFamily="18" charset="0"/>
              </a:rPr>
              <a:t>пруды</a:t>
            </a: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… </a:t>
            </a:r>
            <a:endParaRPr lang="ru-RU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32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24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С.А. Есенин «Зима»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 descr="C:\Users\User\Desktop\Урок для учителя года\Рисунки\Иван Шишкин. Зи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1928813"/>
            <a:ext cx="7715250" cy="4719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643438" y="6286500"/>
            <a:ext cx="328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И. Шишкин «Зима»</a:t>
            </a:r>
          </a:p>
        </p:txBody>
      </p:sp>
      <p:pic>
        <p:nvPicPr>
          <p:cNvPr id="15" name="Zvuk_meteli-Met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38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5304</TotalTime>
  <Words>428</Words>
  <Application>Microsoft Office PowerPoint</Application>
  <PresentationFormat>Экран (4:3)</PresentationFormat>
  <Paragraphs>119</Paragraphs>
  <Slides>20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18</cp:lastModifiedBy>
  <cp:revision>193</cp:revision>
  <dcterms:created xsi:type="dcterms:W3CDTF">2011-10-11T08:23:58Z</dcterms:created>
  <dcterms:modified xsi:type="dcterms:W3CDTF">2015-10-20T18:35:56Z</dcterms:modified>
</cp:coreProperties>
</file>