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6" r:id="rId3"/>
    <p:sldId id="265" r:id="rId4"/>
    <p:sldId id="263" r:id="rId5"/>
    <p:sldId id="259" r:id="rId6"/>
    <p:sldId id="262" r:id="rId7"/>
    <p:sldId id="257" r:id="rId8"/>
    <p:sldId id="261" r:id="rId9"/>
    <p:sldId id="258" r:id="rId10"/>
    <p:sldId id="260" r:id="rId11"/>
    <p:sldId id="264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20EA4D-0D0A-4D95-B28D-2B03FB45CE4D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E20EAF-C4C8-4052-9231-637C8B5D7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20EAF-C4C8-4052-9231-637C8B5D7AE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998982-570C-4046-8C78-A7B092410CED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BD3806-892A-4163-A1C1-A61CCE24A7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998982-570C-4046-8C78-A7B092410CED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BD3806-892A-4163-A1C1-A61CCE24A7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998982-570C-4046-8C78-A7B092410CED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BD3806-892A-4163-A1C1-A61CCE24A7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998982-570C-4046-8C78-A7B092410CED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BD3806-892A-4163-A1C1-A61CCE24A7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998982-570C-4046-8C78-A7B092410CED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BD3806-892A-4163-A1C1-A61CCE24A7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998982-570C-4046-8C78-A7B092410CED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BD3806-892A-4163-A1C1-A61CCE24A7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998982-570C-4046-8C78-A7B092410CED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BD3806-892A-4163-A1C1-A61CCE24A7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998982-570C-4046-8C78-A7B092410CED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BD3806-892A-4163-A1C1-A61CCE24A7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998982-570C-4046-8C78-A7B092410CED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BD3806-892A-4163-A1C1-A61CCE24A7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998982-570C-4046-8C78-A7B092410CED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BD3806-892A-4163-A1C1-A61CCE24A7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998982-570C-4046-8C78-A7B092410CED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BD3806-892A-4163-A1C1-A61CCE24A7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C998982-570C-4046-8C78-A7B092410CED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DCBD3806-892A-4163-A1C1-A61CCE24A7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msung\Videos\Downloads\barboskiny_[tfile.ru]\barboskiny_1_[tfile.ru]\Saved Games\Desktop\для през триз\14900_html_b94f7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0"/>
            <a:ext cx="2699792" cy="2660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Users\Samsung\Videos\Downloads\barboskiny_[tfile.ru]\barboskiny_1_[tfile.ru]\Saved Games\Desktop\для през триз\e6c1c79a16d07a52aad3cbc1562c18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9688"/>
            <a:ext cx="3563888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Табличка 7"/>
          <p:cNvSpPr/>
          <p:nvPr/>
        </p:nvSpPr>
        <p:spPr>
          <a:xfrm>
            <a:off x="1907704" y="1412776"/>
            <a:ext cx="6624736" cy="3888432"/>
          </a:xfrm>
          <a:prstGeom prst="plaqu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051720" y="980728"/>
            <a:ext cx="6048672" cy="43396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Мастер-класс на тему: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«И</a:t>
            </a:r>
            <a:r>
              <a:rPr lang="ru-RU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ГРЫ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 элементами 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ФОРМИРОВАНИИ БЕЗОПАСНОГО ПОВЕДЕНИЯ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У ДОШКОЛЬНИКОВ»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4294967295"/>
          </p:nvPr>
        </p:nvSpPr>
        <p:spPr>
          <a:xfrm>
            <a:off x="0" y="1773238"/>
            <a:ext cx="8229600" cy="5084762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r">
              <a:buNone/>
            </a:pPr>
            <a:r>
              <a:rPr lang="ru-RU" sz="2400" b="1" dirty="0" smtClean="0"/>
              <a:t>Подготовила: воспитатель</a:t>
            </a:r>
          </a:p>
          <a:p>
            <a:pPr algn="r">
              <a:buNone/>
            </a:pPr>
            <a:r>
              <a:rPr lang="ru-RU" sz="2400" b="1" dirty="0" smtClean="0"/>
              <a:t>МАДОУ «Детский сад №79»</a:t>
            </a:r>
          </a:p>
          <a:p>
            <a:pPr algn="r">
              <a:buNone/>
            </a:pPr>
            <a:r>
              <a:rPr lang="ru-RU" sz="2400" b="1" dirty="0" err="1" smtClean="0"/>
              <a:t>Ишдавлетова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Айгуль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Кутлубаевна</a:t>
            </a:r>
            <a:endParaRPr lang="ru-RU" sz="2400" b="1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7"/>
          <p:cNvSpPr>
            <a:spLocks noGrp="1"/>
          </p:cNvSpPr>
          <p:nvPr>
            <p:ph type="title"/>
          </p:nvPr>
        </p:nvSpPr>
        <p:spPr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ИГРА «Добрый и злой огонь»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4000" dirty="0"/>
          </a:p>
        </p:txBody>
      </p:sp>
      <p:pic>
        <p:nvPicPr>
          <p:cNvPr id="4" name="Содержимое 3" descr="f_vuulyN3RI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0" name="Picture 2" descr="C:\Users\Samsung\Videos\Downloads\barboskiny_[tfile.ru]\barboskiny_1_[tfile.ru]\Saved Games\Desktop\для през триз\hello_html_m1fa2381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10375" y="0"/>
            <a:ext cx="2333625" cy="20478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Игра «Хорошо-плохо»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AFWry9HRdnQ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09018" y="1600200"/>
            <a:ext cx="4525963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2" descr="C:\Users\Samsung\Videos\Downloads\barboskiny_[tfile.ru]\barboskiny_1_[tfile.ru]\Saved Games\Desktop\istock_000009440345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0"/>
            <a:ext cx="1547664" cy="1601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28914" y="2967335"/>
            <a:ext cx="568617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 внимание!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268760"/>
            <a:ext cx="8229600" cy="4752529"/>
          </a:xfrm>
        </p:spPr>
        <p:txBody>
          <a:bodyPr/>
          <a:lstStyle/>
          <a:p>
            <a:pPr algn="ctr">
              <a:buNone/>
            </a:pPr>
            <a:r>
              <a:rPr lang="ru-RU" sz="2400" b="1" i="1" u="sng" dirty="0" smtClean="0">
                <a:solidFill>
                  <a:srgbClr val="C00000"/>
                </a:solidFill>
              </a:rPr>
              <a:t>Цель мастер-класса</a:t>
            </a:r>
            <a:r>
              <a:rPr lang="ru-RU" sz="2400" b="1" i="1" dirty="0" smtClean="0">
                <a:solidFill>
                  <a:srgbClr val="C00000"/>
                </a:solidFill>
              </a:rPr>
              <a:t>:</a:t>
            </a:r>
            <a:r>
              <a:rPr lang="ru-RU" sz="2400" dirty="0" smtClean="0"/>
              <a:t> </a:t>
            </a:r>
          </a:p>
          <a:p>
            <a:pPr algn="ctr">
              <a:buNone/>
            </a:pPr>
            <a:r>
              <a:rPr lang="ru-RU" sz="2400" dirty="0" smtClean="0"/>
              <a:t>     практическое освоение технологии </a:t>
            </a:r>
            <a:r>
              <a:rPr lang="ru-RU" sz="2400" b="1" dirty="0" smtClean="0"/>
              <a:t>ТРИЗ</a:t>
            </a:r>
            <a:r>
              <a:rPr lang="ru-RU" sz="2400" dirty="0" smtClean="0"/>
              <a:t>.</a:t>
            </a:r>
          </a:p>
          <a:p>
            <a:pPr algn="ctr">
              <a:buNone/>
            </a:pPr>
            <a:r>
              <a:rPr lang="ru-RU" sz="2400" b="1" i="1" u="sng" dirty="0" smtClean="0">
                <a:solidFill>
                  <a:srgbClr val="C00000"/>
                </a:solidFill>
              </a:rPr>
              <a:t>Задачи</a:t>
            </a:r>
            <a:r>
              <a:rPr lang="ru-RU" sz="2400" b="1" i="1" dirty="0" smtClean="0">
                <a:solidFill>
                  <a:srgbClr val="C00000"/>
                </a:solidFill>
              </a:rPr>
              <a:t>:</a:t>
            </a:r>
            <a:r>
              <a:rPr lang="ru-RU" sz="2400" dirty="0" smtClean="0"/>
              <a:t> 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/>
              <a:t>Повысить </a:t>
            </a:r>
            <a:r>
              <a:rPr lang="ru-RU" sz="2400" dirty="0" smtClean="0"/>
              <a:t>компетентность в сфере инновационных технологий.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/>
              <a:t>Дать представление о многообразии методов и приемов </a:t>
            </a:r>
            <a:r>
              <a:rPr lang="ru-RU" sz="2400" b="1" dirty="0" smtClean="0"/>
              <a:t>ТРИЗ.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/>
              <a:t>Познакомить с практическим применением игровых приемов</a:t>
            </a:r>
            <a:r>
              <a:rPr lang="ru-RU" sz="2400" b="1" dirty="0" smtClean="0"/>
              <a:t> ТРИЗ</a:t>
            </a:r>
            <a:r>
              <a:rPr lang="ru-RU" sz="2400" dirty="0" smtClean="0"/>
              <a:t>.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/>
              <a:t>Формировать желание развивать творческое мышление у дошкольников.</a:t>
            </a:r>
          </a:p>
          <a:p>
            <a:endParaRPr lang="ru-RU" sz="2000" dirty="0"/>
          </a:p>
        </p:txBody>
      </p:sp>
      <p:pic>
        <p:nvPicPr>
          <p:cNvPr id="4" name="Picture 2" descr="C:\Users\Samsung\Videos\Downloads\barboskiny_[tfile.ru]\barboskiny_1_[tfile.ru]\Saved Games\Desktop\для през триз\c993vPNWOT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0"/>
            <a:ext cx="2339752" cy="1700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412875"/>
            <a:ext cx="9144000" cy="5445125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1.метод мозгового штурма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- </a:t>
            </a:r>
            <a:r>
              <a:rPr lang="ru-RU" sz="2000" b="1" dirty="0" smtClean="0"/>
              <a:t>это поиск нетрадиционных путей решения проблемы. </a:t>
            </a:r>
            <a:r>
              <a:rPr lang="ru-RU" sz="2000" b="1" dirty="0" smtClean="0">
                <a:solidFill>
                  <a:srgbClr val="7030A0"/>
                </a:solidFill>
              </a:rPr>
              <a:t>«Как потушить пожар, если рядом нет воды?»</a:t>
            </a:r>
          </a:p>
          <a:p>
            <a:pPr>
              <a:lnSpc>
                <a:spcPct val="150000"/>
              </a:lnSpc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2. метод морфологического анализа </a:t>
            </a:r>
            <a:r>
              <a:rPr lang="ru-RU" sz="2000" b="1" dirty="0" smtClean="0"/>
              <a:t>– </a:t>
            </a:r>
            <a:r>
              <a:rPr lang="ru-RU" sz="2000" b="1" dirty="0" smtClean="0">
                <a:solidFill>
                  <a:srgbClr val="7030A0"/>
                </a:solidFill>
              </a:rPr>
              <a:t>«Волшебная дорожка»</a:t>
            </a:r>
            <a:endParaRPr lang="en-US" sz="2000" b="1" dirty="0" smtClean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3. метод противоречий </a:t>
            </a:r>
            <a:r>
              <a:rPr lang="ru-RU" sz="2000" b="1" dirty="0" smtClean="0"/>
              <a:t>– выявление противоречий в предметах, явлениях и разрешение этих противоречий: </a:t>
            </a:r>
            <a:r>
              <a:rPr lang="ru-RU" sz="2000" b="1" dirty="0" smtClean="0">
                <a:solidFill>
                  <a:srgbClr val="7030A0"/>
                </a:solidFill>
              </a:rPr>
              <a:t>«Опасно-безопасно», «Злой и добрый огонь»,  «Хорошо-плохо»;</a:t>
            </a:r>
          </a:p>
          <a:p>
            <a:pPr>
              <a:lnSpc>
                <a:spcPct val="150000"/>
              </a:lnSpc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4. Метод системного анализа</a:t>
            </a:r>
            <a:r>
              <a:rPr lang="ru-RU" sz="2000" b="1" dirty="0" smtClean="0"/>
              <a:t>  помогает рассмотреть мир в системе, позволяет рассмотреть объект во времени и пространстве. </a:t>
            </a:r>
            <a:r>
              <a:rPr lang="ru-RU" sz="2000" b="1" dirty="0" smtClean="0">
                <a:solidFill>
                  <a:srgbClr val="7030A0"/>
                </a:solidFill>
              </a:rPr>
              <a:t>«Волшебный телевизор», «</a:t>
            </a:r>
            <a:r>
              <a:rPr lang="ru-RU" sz="2000" b="1" dirty="0" err="1" smtClean="0">
                <a:solidFill>
                  <a:srgbClr val="7030A0"/>
                </a:solidFill>
              </a:rPr>
              <a:t>Раньше-теперь</a:t>
            </a:r>
            <a:r>
              <a:rPr lang="ru-RU" sz="2000" b="1" dirty="0" smtClean="0">
                <a:solidFill>
                  <a:srgbClr val="7030A0"/>
                </a:solidFill>
              </a:rPr>
              <a:t>»,  Ты моя частичка»</a:t>
            </a:r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endParaRPr lang="ru-RU" sz="2800" b="1" dirty="0" smtClean="0">
              <a:solidFill>
                <a:srgbClr val="FF0000"/>
              </a:solidFill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0" y="0"/>
            <a:ext cx="6300192" cy="1484784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0"/>
            <a:ext cx="6438194" cy="14157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Триз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игры </a:t>
            </a:r>
          </a:p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 безопасности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Picture 2" descr="C:\Users\Samsung\Videos\Downloads\barboskiny_[tfile.ru]\barboskiny_1_[tfile.ru]\Saved Games\Desktop\3709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"/>
            <a:ext cx="2843808" cy="1556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0" y="260648"/>
            <a:ext cx="9144000" cy="659735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827584" y="764704"/>
          <a:ext cx="7776865" cy="5191294"/>
        </p:xfrm>
        <a:graphic>
          <a:graphicData uri="http://schemas.openxmlformats.org/drawingml/2006/table">
            <a:tbl>
              <a:tblPr/>
              <a:tblGrid>
                <a:gridCol w="2486515"/>
                <a:gridCol w="2755613"/>
                <a:gridCol w="2534737"/>
              </a:tblGrid>
              <a:tr h="154142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НАДСИСТЕМА</a:t>
                      </a:r>
                    </a:p>
                    <a:p>
                      <a:pPr algn="ctr"/>
                      <a:r>
                        <a:rPr lang="ru-RU" b="1" dirty="0" smtClean="0"/>
                        <a:t>В</a:t>
                      </a:r>
                      <a:r>
                        <a:rPr lang="ru-RU" b="1" baseline="0" dirty="0" smtClean="0"/>
                        <a:t> НАСТОЯЩЕМ</a:t>
                      </a:r>
                    </a:p>
                    <a:p>
                      <a:pPr algn="ctr"/>
                      <a:r>
                        <a:rPr lang="ru-RU" b="1" baseline="0" dirty="0" smtClean="0"/>
                        <a:t>(часть чего-то, т.е. где встречается)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2505">
                <a:tc>
                  <a:txBody>
                    <a:bodyPr/>
                    <a:lstStyle/>
                    <a:p>
                      <a:pPr algn="ctr"/>
                      <a:endParaRPr lang="ru-RU" sz="1800" b="1" dirty="0" smtClean="0"/>
                    </a:p>
                    <a:p>
                      <a:pPr algn="ctr"/>
                      <a:endParaRPr lang="ru-RU" sz="1800" b="1" dirty="0" smtClean="0"/>
                    </a:p>
                    <a:p>
                      <a:pPr algn="ctr"/>
                      <a:r>
                        <a:rPr lang="ru-RU" sz="1800" b="1" dirty="0" smtClean="0"/>
                        <a:t>СИСТЕМА</a:t>
                      </a:r>
                    </a:p>
                    <a:p>
                      <a:pPr algn="ctr"/>
                      <a:r>
                        <a:rPr lang="ru-RU" sz="1800" b="1" baseline="0" dirty="0" smtClean="0"/>
                        <a:t> В ПРОШЛОМ</a:t>
                      </a:r>
                    </a:p>
                    <a:p>
                      <a:pPr algn="ctr"/>
                      <a:r>
                        <a:rPr lang="ru-RU" sz="1800" b="1" baseline="0" dirty="0" smtClean="0"/>
                        <a:t>(было чем-то)</a:t>
                      </a:r>
                      <a:endParaRPr lang="ru-RU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 smtClean="0"/>
                    </a:p>
                    <a:p>
                      <a:pPr algn="ctr"/>
                      <a:endParaRPr lang="ru-RU" sz="1800" b="1" dirty="0" smtClean="0"/>
                    </a:p>
                    <a:p>
                      <a:pPr algn="ctr"/>
                      <a:r>
                        <a:rPr lang="ru-RU" sz="1800" b="1" dirty="0" smtClean="0"/>
                        <a:t>СИСТЕМА</a:t>
                      </a:r>
                    </a:p>
                    <a:p>
                      <a:pPr algn="ctr"/>
                      <a:r>
                        <a:rPr lang="ru-RU" sz="1800" b="1" dirty="0" smtClean="0"/>
                        <a:t>В НАСТОЯЩЕМ</a:t>
                      </a:r>
                    </a:p>
                    <a:p>
                      <a:pPr algn="ctr"/>
                      <a:r>
                        <a:rPr lang="ru-RU" sz="1800" b="1" dirty="0" smtClean="0"/>
                        <a:t>(предмет)</a:t>
                      </a:r>
                      <a:endParaRPr lang="ru-RU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 smtClean="0"/>
                    </a:p>
                    <a:p>
                      <a:pPr algn="ctr"/>
                      <a:endParaRPr lang="ru-RU" sz="1800" b="1" dirty="0" smtClean="0"/>
                    </a:p>
                    <a:p>
                      <a:pPr algn="ctr"/>
                      <a:r>
                        <a:rPr lang="ru-RU" sz="1800" b="1" dirty="0" smtClean="0"/>
                        <a:t>СИСТЕМА</a:t>
                      </a:r>
                    </a:p>
                    <a:p>
                      <a:pPr algn="ctr"/>
                      <a:r>
                        <a:rPr lang="ru-RU" sz="1800" b="1" baseline="0" dirty="0" smtClean="0"/>
                        <a:t> В БУДУЩЕМ</a:t>
                      </a:r>
                    </a:p>
                    <a:p>
                      <a:pPr algn="ctr"/>
                      <a:r>
                        <a:rPr lang="ru-RU" sz="1800" b="1" baseline="0" dirty="0" smtClean="0"/>
                        <a:t>(будет чем-то)</a:t>
                      </a:r>
                      <a:endParaRPr lang="ru-RU" sz="1800" b="1" dirty="0" smtClean="0"/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62212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  </a:t>
                      </a:r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ПОДСИСТЕМА</a:t>
                      </a:r>
                    </a:p>
                    <a:p>
                      <a:pPr algn="ctr"/>
                      <a:r>
                        <a:rPr lang="ru-RU" b="1" dirty="0" smtClean="0"/>
                        <a:t>В НАСТОЯЩЕМ</a:t>
                      </a:r>
                    </a:p>
                    <a:p>
                      <a:pPr algn="ctr"/>
                      <a:r>
                        <a:rPr lang="ru-RU" b="1" dirty="0" smtClean="0"/>
                        <a:t>(из чего-то,</a:t>
                      </a:r>
                      <a:r>
                        <a:rPr lang="ru-RU" b="1" baseline="0" dirty="0" smtClean="0"/>
                        <a:t> т.е части предмета)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829994" y="5936566"/>
          <a:ext cx="2574388" cy="379828"/>
        </p:xfrm>
        <a:graphic>
          <a:graphicData uri="http://schemas.openxmlformats.org/drawingml/2006/table">
            <a:tbl>
              <a:tblPr/>
              <a:tblGrid>
                <a:gridCol w="2574388"/>
              </a:tblGrid>
              <a:tr h="37982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Прошлое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002060"/>
                      </a:solidFill>
                      <a:prstDash val="solid"/>
                    </a:lnL>
                    <a:lnR w="12700" cmpd="sng">
                      <a:solidFill>
                        <a:srgbClr val="002060"/>
                      </a:solidFill>
                      <a:prstDash val="solid"/>
                    </a:lnR>
                    <a:lnT w="12700" cmpd="sng">
                      <a:solidFill>
                        <a:srgbClr val="002060"/>
                      </a:solidFill>
                      <a:prstDash val="solid"/>
                    </a:lnT>
                    <a:lnB w="12700" cmpd="sng">
                      <a:solidFill>
                        <a:srgbClr val="00206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3419872" y="5949280"/>
          <a:ext cx="2574388" cy="379828"/>
        </p:xfrm>
        <a:graphic>
          <a:graphicData uri="http://schemas.openxmlformats.org/drawingml/2006/table">
            <a:tbl>
              <a:tblPr/>
              <a:tblGrid>
                <a:gridCol w="2574388"/>
              </a:tblGrid>
              <a:tr h="37982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Настоящее</a:t>
                      </a:r>
                      <a:endParaRPr lang="ru-RU" b="1" dirty="0"/>
                    </a:p>
                  </a:txBody>
                  <a:tcPr>
                    <a:lnL w="12700" cmpd="sng">
                      <a:solidFill>
                        <a:srgbClr val="002060"/>
                      </a:solidFill>
                      <a:prstDash val="solid"/>
                    </a:lnL>
                    <a:lnR w="12700" cmpd="sng">
                      <a:solidFill>
                        <a:srgbClr val="002060"/>
                      </a:solidFill>
                      <a:prstDash val="solid"/>
                    </a:lnR>
                    <a:lnT w="12700" cmpd="sng">
                      <a:solidFill>
                        <a:srgbClr val="002060"/>
                      </a:solidFill>
                      <a:prstDash val="solid"/>
                    </a:lnT>
                    <a:lnB w="12700" cmpd="sng">
                      <a:solidFill>
                        <a:srgbClr val="00206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5940152" y="5949280"/>
          <a:ext cx="2736304" cy="365760"/>
        </p:xfrm>
        <a:graphic>
          <a:graphicData uri="http://schemas.openxmlformats.org/drawingml/2006/table">
            <a:tbl>
              <a:tblPr/>
              <a:tblGrid>
                <a:gridCol w="2736304"/>
              </a:tblGrid>
              <a:tr h="30782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Будущее</a:t>
                      </a:r>
                      <a:endParaRPr lang="ru-RU" b="1" dirty="0"/>
                    </a:p>
                  </a:txBody>
                  <a:tcPr>
                    <a:lnL w="12700" cmpd="sng">
                      <a:solidFill>
                        <a:srgbClr val="002060"/>
                      </a:solidFill>
                      <a:prstDash val="solid"/>
                    </a:lnL>
                    <a:lnR w="12700" cmpd="sng">
                      <a:solidFill>
                        <a:srgbClr val="002060"/>
                      </a:solidFill>
                      <a:prstDash val="solid"/>
                    </a:lnR>
                    <a:lnT w="12700" cmpd="sng">
                      <a:solidFill>
                        <a:srgbClr val="002060"/>
                      </a:solidFill>
                      <a:prstDash val="solid"/>
                    </a:lnT>
                    <a:lnB w="12700" cmpd="sng">
                      <a:solidFill>
                        <a:srgbClr val="00206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23554" name="Picture 2" descr="C:\Users\Samsung\Videos\Downloads\barboskiny_[tfile.ru]\barboskiny_1_[tfile.ru]\Saved Games\Desktop\mukhomor_bolshoj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348880"/>
            <a:ext cx="2736305" cy="1872209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555" name="Picture 3" descr="C:\Users\Samsung\Videos\Downloads\barboskiny_[tfile.ru]\barboskiny_1_[tfile.ru]\Saved Games\Desktop\57225b5f377b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4293096"/>
            <a:ext cx="1656184" cy="7920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4293096"/>
            <a:ext cx="1080120" cy="15841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5157192"/>
            <a:ext cx="1584176" cy="7200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559" name="Picture 7" descr="C:\Users\Samsung\Videos\Downloads\barboskiny_[tfile.ru]\barboskiny_1_[tfile.ru]\Saved Games\Desktop\sporgr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2348880"/>
            <a:ext cx="2304256" cy="18722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560" name="Picture 8" descr="C:\Users\Samsung\Videos\Downloads\barboskiny_[tfile.ru]\barboskiny_1_[tfile.ru]\Saved Games\Desktop\nastol.com.ua-20480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764704"/>
            <a:ext cx="2808312" cy="15121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561" name="Picture 9" descr="C:\Users\Samsung\Videos\Downloads\barboskiny_[tfile.ru]\barboskiny_1_[tfile.ru]\Saved Games\Desktop\DmQGedNX0AAkd7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6176" y="2348880"/>
            <a:ext cx="1368152" cy="18722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562" name="Picture 10" descr="C:\Users\Samsung\Videos\Downloads\barboskiny_[tfile.ru]\barboskiny_1_[tfile.ru]\Saved Games\Desktop\nastojka-iz-muhomor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52320" y="2348880"/>
            <a:ext cx="1224135" cy="18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8" name="TextBox 27"/>
          <p:cNvSpPr txBox="1"/>
          <p:nvPr/>
        </p:nvSpPr>
        <p:spPr>
          <a:xfrm rot="10800000" flipV="1">
            <a:off x="1691680" y="332656"/>
            <a:ext cx="64807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«ВОЛШЕБНЫЙ ЭКРАН»  (СИСТЕМНЫЙ ОПЕРАТОР)</a:t>
            </a:r>
            <a:endParaRPr lang="ru-RU" b="1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7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835696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Игра «ВОЛШЕБНЫЙ экран»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latin typeface="Arial Black" pitchFamily="34" charset="0"/>
              </a:rPr>
              <a:t>(Системный оператор)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5" name="Picture 2" descr="C:\Users\Samsung\Videos\Downloads\barboskiny_[tfile.ru]\barboskiny_1_[tfile.ru]\Saved Games\Desktop\для през триз\hello_html_m1fa2381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0375" y="0"/>
            <a:ext cx="2333625" cy="20478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1" name="Picture 1" descr="C:\Users\Samsung\Videos\Downloads\barboskiny_[tfile.ru]\barboskiny_1_[tfile.ru]\Saved Games\Desktop\dGIv6SmGl5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348880"/>
            <a:ext cx="6840760" cy="4320480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0l_iYcnSS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988840"/>
            <a:ext cx="6034617" cy="43204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" name="Заголовок 7"/>
          <p:cNvSpPr>
            <a:spLocks noGrp="1"/>
          </p:cNvSpPr>
          <p:nvPr>
            <p:ph type="title"/>
          </p:nvPr>
        </p:nvSpPr>
        <p:spPr>
          <a:xfrm>
            <a:off x="457200" y="0"/>
            <a:ext cx="6707088" cy="2060848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Игра «ВОЛШЕБНЫЙ экран»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4000" dirty="0"/>
          </a:p>
        </p:txBody>
      </p:sp>
      <p:pic>
        <p:nvPicPr>
          <p:cNvPr id="22530" name="Picture 2" descr="C:\Users\Samsung\Videos\Downloads\barboskiny_[tfile.ru]\barboskiny_1_[tfile.ru]\Saved Games\Desktop\для през триз\depositphotos_4265176-stock-photo-gear-whe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188640"/>
            <a:ext cx="1907704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D:\Айгуль садик\Новая папка (7)\IMG-20181010-WA0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Выноска-облако 7"/>
          <p:cNvSpPr/>
          <p:nvPr/>
        </p:nvSpPr>
        <p:spPr>
          <a:xfrm>
            <a:off x="0" y="188640"/>
            <a:ext cx="7164288" cy="1800200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260648"/>
            <a:ext cx="5976664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Игра 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«Опасно-безопасно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»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" name="Picture 3" descr="C:\Users\Samsung\Videos\Downloads\barboskiny_[tfile.ru]\barboskiny_1_[tfile.ru]\Saved Games\Desktop\d565a9ef32ac77499844fc0c76ee61e2.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0"/>
            <a:ext cx="2627784" cy="2447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Айгуль садик\Новая папка (7)\IMG-20181010-WA0017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4248472" cy="37490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099" name="Picture 3" descr="D:\Айгуль садик\Новая папка (7)\IMG-20181010-WA0020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700808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9" name="Picture 2" descr="C:\Users\Samsung\Videos\Downloads\barboskiny_[tfile.ru]\barboskiny_1_[tfile.ru]\Saved Games\Desktop\для през триз\hello_html_m1fa2381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10375" y="0"/>
            <a:ext cx="2333625" cy="20478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354162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ИГРА «Добрый и злой огонь»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4000" dirty="0"/>
          </a:p>
        </p:txBody>
      </p:sp>
      <p:pic>
        <p:nvPicPr>
          <p:cNvPr id="11" name="Содержимое 10" descr="Ey_eALSL_P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700808"/>
            <a:ext cx="6984775" cy="4525963"/>
          </a:xfrm>
          <a:prstGeom prst="rect">
            <a:avLst/>
          </a:prstGeom>
          <a:ln w="1270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tsiya_opyta_raboty_ch.1_a.l.dunaeva_tekhnologiya_razvitiya_kriticheskogo_myshleniya_-_kopiya_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prezentatsiya_opyta_raboty_ch.1_a.l.dunaeva_tekhnologiya_razvitiya_kriticheskogo_myshleniya_-_kopiya_2</Template>
  <TotalTime>1803</TotalTime>
  <Words>206</Words>
  <Application>Microsoft Office PowerPoint</Application>
  <PresentationFormat>Экран (4:3)</PresentationFormat>
  <Paragraphs>68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prezentatsiya_opyta_raboty_ch.1_a.l.dunaeva_tekhnologiya_razvitiya_kriticheskogo_myshleniya_-_kopiya_2</vt:lpstr>
      <vt:lpstr>Слайд 1</vt:lpstr>
      <vt:lpstr>Слайд 2</vt:lpstr>
      <vt:lpstr>Слайд 3</vt:lpstr>
      <vt:lpstr>Слайд 4</vt:lpstr>
      <vt:lpstr> Игра «ВОЛШЕБНЫЙ экран» </vt:lpstr>
      <vt:lpstr> Игра «ВОЛШЕБНЫЙ экран» </vt:lpstr>
      <vt:lpstr>Слайд 7</vt:lpstr>
      <vt:lpstr>Слайд 8</vt:lpstr>
      <vt:lpstr> ИГРА «Добрый и злой огонь» </vt:lpstr>
      <vt:lpstr> ИГРА «Добрый и злой огонь» </vt:lpstr>
      <vt:lpstr>Игра «Хорошо-плохо»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Samsung</dc:creator>
  <cp:lastModifiedBy>Samsung</cp:lastModifiedBy>
  <cp:revision>153</cp:revision>
  <dcterms:created xsi:type="dcterms:W3CDTF">2018-12-03T16:27:42Z</dcterms:created>
  <dcterms:modified xsi:type="dcterms:W3CDTF">2018-12-12T06:32:21Z</dcterms:modified>
</cp:coreProperties>
</file>