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9" r:id="rId6"/>
    <p:sldId id="278" r:id="rId7"/>
    <p:sldId id="280" r:id="rId8"/>
    <p:sldId id="257" r:id="rId9"/>
    <p:sldId id="259" r:id="rId10"/>
    <p:sldId id="260" r:id="rId11"/>
    <p:sldId id="262" r:id="rId12"/>
    <p:sldId id="269" r:id="rId13"/>
    <p:sldId id="27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CE9-3BBD-4FCD-8825-95117012AEB5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FF1-DC47-468B-8254-72A021A3EC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CE9-3BBD-4FCD-8825-95117012AEB5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FF1-DC47-468B-8254-72A021A3EC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CE9-3BBD-4FCD-8825-95117012AEB5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FF1-DC47-468B-8254-72A021A3EC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CE9-3BBD-4FCD-8825-95117012AEB5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FF1-DC47-468B-8254-72A021A3EC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CE9-3BBD-4FCD-8825-95117012AEB5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FF1-DC47-468B-8254-72A021A3EC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CE9-3BBD-4FCD-8825-95117012AEB5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FF1-DC47-468B-8254-72A021A3EC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CE9-3BBD-4FCD-8825-95117012AEB5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FF1-DC47-468B-8254-72A021A3EC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CE9-3BBD-4FCD-8825-95117012AEB5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FF1-DC47-468B-8254-72A021A3EC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CE9-3BBD-4FCD-8825-95117012AEB5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FF1-DC47-468B-8254-72A021A3EC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CE9-3BBD-4FCD-8825-95117012AEB5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FF1-DC47-468B-8254-72A021A3EC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63CE9-3BBD-4FCD-8825-95117012AEB5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6FF1-DC47-468B-8254-72A021A3EC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E63CE9-3BBD-4FCD-8825-95117012AEB5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9E6FF1-DC47-468B-8254-72A021A3EC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20688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dirty="0"/>
              <a:t>Консультативный центр 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Педагогическое просвещение родителей»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3600" b="1" dirty="0">
                <a:solidFill>
                  <a:srgbClr val="7030A0"/>
                </a:solidFill>
              </a:rPr>
              <a:t>РОДИТЕЛЬСКОЕ СОБРАНИЕ </a:t>
            </a:r>
            <a:endParaRPr lang="ru-RU" sz="3600" dirty="0">
              <a:solidFill>
                <a:srgbClr val="7030A0"/>
              </a:solidFill>
            </a:endParaRPr>
          </a:p>
          <a:p>
            <a:pPr algn="ctr"/>
            <a:r>
              <a:rPr lang="ru-RU" sz="3600" b="1" dirty="0">
                <a:solidFill>
                  <a:srgbClr val="7030A0"/>
                </a:solidFill>
              </a:rPr>
              <a:t>«ДЕТИ - НЕ ДЛЯ НАСИЛИЯ!»</a:t>
            </a:r>
            <a:endParaRPr lang="ru-RU" sz="3600" dirty="0">
              <a:solidFill>
                <a:srgbClr val="7030A0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9" name="Рисунок 8" descr="https://novosibirsk.er.ru/media/news/November2020/ZkHld3O8rqMcDlYEozJR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" y="7936"/>
            <a:ext cx="1608113" cy="1620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10" descr="https://shareslide.ru/img/thumbs/b5ba98788a673a7c192eecc45ae2ceb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adm-leninskiy.ru/media/project_mo_187/61/82/1d/f5/f9/8f/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44" y="3409358"/>
            <a:ext cx="4667820" cy="3438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7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326338"/>
              </p:ext>
            </p:extLst>
          </p:nvPr>
        </p:nvGraphicFramePr>
        <p:xfrm>
          <a:off x="323528" y="980728"/>
          <a:ext cx="8496945" cy="475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2315"/>
                <a:gridCol w="3354056"/>
                <a:gridCol w="2310574"/>
              </a:tblGrid>
              <a:tr h="2232248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"Плакса-вакса, нытик, пискля"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2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Сдерживание эмоций, внутренняя озлобленность, тревожность, глубокое переживание даже незначительных проблем, страхи, повышенное эмоциональное напряжение.</a:t>
                      </a:r>
                    </a:p>
                    <a:p>
                      <a:pPr marL="0" indent="0"/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24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Поплачь, будет легче…".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68760">
                <a:tc>
                  <a:txBody>
                    <a:bodyPr/>
                    <a:lstStyle/>
                    <a:p>
                      <a:endParaRPr lang="ru-RU" sz="2400" b="1" kern="1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"Не твоего ума дело!".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самооценка, задержки в психическом развитии, отсутствие своего мнения, робость, отчуждённость, конфликты с родителями.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"А ты как думаешь?".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313340"/>
              </p:ext>
            </p:extLst>
          </p:nvPr>
        </p:nvGraphicFramePr>
        <p:xfrm>
          <a:off x="323528" y="188640"/>
          <a:ext cx="842493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3384376"/>
                <a:gridCol w="2232248"/>
              </a:tblGrid>
              <a:tr h="62903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Сказав так: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/>
                        <a:t>         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Подумайте о</a:t>
                      </a:r>
                    </a:p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последствиях…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 вовремя исправьтесь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17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02153"/>
              </p:ext>
            </p:extLst>
          </p:nvPr>
        </p:nvGraphicFramePr>
        <p:xfrm>
          <a:off x="395536" y="188640"/>
          <a:ext cx="849694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312368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Сказав так: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/>
                        <a:t>         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Подумайте о</a:t>
                      </a:r>
                    </a:p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последствиях…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 вовремя исправьтесь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165844"/>
              </p:ext>
            </p:extLst>
          </p:nvPr>
        </p:nvGraphicFramePr>
        <p:xfrm>
          <a:off x="395536" y="1196752"/>
          <a:ext cx="8496942" cy="4511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3312368"/>
                <a:gridCol w="2520278"/>
              </a:tblGrid>
              <a:tr h="1593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"Ты совсем, как твой папа (мама)…".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 в общении с родителями, неадекватная самооценка, упрямство, повторение поведения родителя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"Папа у нас замечательный человек!" "Мама у нас умница!"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"Ничего не умеешь делать, неумейка!".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Неуверенность в своих силах, низкая самооценка, страхи, задержки психического развития, безынициативность, низкая мотивация к достижению.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"Попробуй ещё, у тебя обязательно получится!".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9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639516"/>
              </p:ext>
            </p:extLst>
          </p:nvPr>
        </p:nvGraphicFramePr>
        <p:xfrm>
          <a:off x="395536" y="188640"/>
          <a:ext cx="849694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312368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Сказав так: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/>
                        <a:t>         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Подумайте о</a:t>
                      </a:r>
                    </a:p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последствиях…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 вовремя исправьтесь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57698"/>
              </p:ext>
            </p:extLst>
          </p:nvPr>
        </p:nvGraphicFramePr>
        <p:xfrm>
          <a:off x="395536" y="1124744"/>
          <a:ext cx="8496942" cy="50371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3312368"/>
                <a:gridCol w="2520278"/>
              </a:tblGrid>
              <a:tr h="159334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 ты, гадкий утёнок! И в кого ты такой некрасивый!".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88" marR="68888" marT="34444" marB="34444"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Недовольство своей внешностью, застенчивость, нарушения в общении, чувство беззащитности, проблемы с родителями, низкая самооценка, неуверенность в своих силах и возможностях</a:t>
                      </a: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888" marR="68888" marT="34444" marB="3444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"Как ты мне нравишься!"</a:t>
                      </a:r>
                      <a:endParaRPr lang="ru-RU" sz="2400" b="1" i="0" u="none" strike="noStrike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 eaLnBrk="1" latinLnBrk="0" hangingPunct="1"/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"Уйди с глаз моих, встань в угол!"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Нарушения взаимоотношений с родителями, "уход" от них, скрытность, недоверие, озлобленность, агрессивность.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Иди ко мне, давай во всём разберёмся вместе!"</a:t>
                      </a:r>
                      <a:endParaRPr lang="ru-RU" sz="2400" b="1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930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76146"/>
              </p:ext>
            </p:extLst>
          </p:nvPr>
        </p:nvGraphicFramePr>
        <p:xfrm>
          <a:off x="395536" y="188640"/>
          <a:ext cx="849694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3312368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Сказав так: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/>
                        <a:t>         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Подумайте о</a:t>
                      </a:r>
                    </a:p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последствиях…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 вовремя исправьтесь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63927"/>
              </p:ext>
            </p:extLst>
          </p:nvPr>
        </p:nvGraphicFramePr>
        <p:xfrm>
          <a:off x="395536" y="1124744"/>
          <a:ext cx="8496942" cy="4511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3312368"/>
                <a:gridCol w="2520278"/>
              </a:tblGrid>
              <a:tr h="159334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24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Неряха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грязнуля!".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Чувство вины, страхи, рассеянность, невнимание к себе и своей внешности, неразборчивость в выборе друзей.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"Как приятно на тебя смотреть, когда ты чист и аккуратен</a:t>
                      </a:r>
                      <a:r>
                        <a:rPr lang="ru-RU" sz="20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!"</a:t>
                      </a:r>
                      <a:endParaRPr lang="ru-RU" sz="2400" b="1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 eaLnBrk="1" latinLnBrk="0" hangingPunct="1"/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"Ты плохой, обижаешь маму, я уйду от тебя к другому ребёнку!".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Чувство вины, страхи, тревожность, ощущение одиночества, нарушение сна, отчуждение от родителей, "уход" в себя или "уход" от родителей.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"Я никогда тебя не оставлю, ты самый любимый!"</a:t>
                      </a:r>
                      <a:endParaRPr lang="ru-RU" sz="24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59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9858" y="332656"/>
            <a:ext cx="68243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Берегите и любите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своих детей!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65" y="2171750"/>
            <a:ext cx="7031089" cy="46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50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635414"/>
            <a:ext cx="7992888" cy="55446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9572" y="714677"/>
            <a:ext cx="752483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определению Всемирной Организации Здравоохранения -преднамеренное применение физической силы или власти, действительное или в виде угрозы, направленное против себя, против иного лица, группы лиц или общины...</a:t>
            </a:r>
          </a:p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над детьми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жестокое обращение с детьми. Может выражаться в форме физического, сексуального, эмоционального насилия или отсутствия заботы. Согласно ВОЗ, насилие над детьми является глобальной проблемой с серьёзными пожизненными последствиями. </a:t>
            </a:r>
          </a:p>
          <a:p>
            <a:pPr marL="0" marR="0" lvl="0" indent="1143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1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635414"/>
            <a:ext cx="7992888" cy="55446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96752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отношении детей выделяют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насилия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насилие;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сексуальное насилие;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(эмоциональное) насилие;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пренебрежение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интересами и нуждами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4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635414"/>
            <a:ext cx="7992888" cy="55446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052736"/>
            <a:ext cx="76328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любые преднамеренные физические насильственные действия в отношении ребенка до 18 лет, в том числе варианты наказания (побои, шлепки, толкание, хватание и другое). </a:t>
            </a:r>
          </a:p>
        </p:txBody>
      </p:sp>
      <p:pic>
        <p:nvPicPr>
          <p:cNvPr id="4" name="Рисунок 3" descr="https://assets.oxu.az/uploads/W1siZiIsIjIwMTMvMDgvMTIvMTAvNTAvNDcvOTUxL3JlYmVub2sxLmpwZyJdXQ?sha=11de7a141afe511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356388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mediazavod.ru/upload/iblock/2c0/2c0cf26a1b951591dc4b26fb5e4065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14" y="3529955"/>
            <a:ext cx="2232764" cy="3332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3419614" cy="2928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57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635414"/>
            <a:ext cx="7992888" cy="55446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052736"/>
            <a:ext cx="79928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взрослого человека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 с целью сексуальной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стимуляции, вовлечение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в сексуальные действия, направленные на физическое удовлетворение человека, осуществляющего насилие, или на извлечение им прибыли.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63" y="3573016"/>
            <a:ext cx="5128865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93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635414"/>
            <a:ext cx="7992888" cy="55446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052736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(эмоциональное)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однократное или хроническое воздействие на ребёнка, враждебное или безразличное отношение к нему, при которых ребёнка унижают, оскорбляют, высмеивают, тем самым нарушая нормальное развитие его эмоциональной сферы.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/>
          <a:stretch/>
        </p:blipFill>
        <p:spPr bwMode="auto">
          <a:xfrm>
            <a:off x="3635895" y="3789040"/>
            <a:ext cx="5506279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5" r="13223"/>
          <a:stretch/>
        </p:blipFill>
        <p:spPr bwMode="auto">
          <a:xfrm>
            <a:off x="851" y="3789041"/>
            <a:ext cx="3635043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06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635414"/>
            <a:ext cx="7992888" cy="55446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9572" y="836712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Пренебрежение к основным интересам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нуждами ребенка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этим подразумевается несоблюдение родительских обязанностей, игнорирование потребностей ребенка, ненадлежащий уход за ребенком, отсутствие элементарной заботы о ребенке, в результате которого нарушается его эмоциональное состояние и появляется угроза его здоровью и развитию.</a:t>
            </a:r>
          </a:p>
        </p:txBody>
      </p:sp>
      <p:pic>
        <p:nvPicPr>
          <p:cNvPr id="6" name="Рисунок 5" descr="https://newizv.ru/attachments/778128da3c946d46edba020b364ceaf6a1baa2a3/store/fill/1200/630/8632a2dc3751446ebb106ee982ecb31d5ccdb0c2e0463fa5b2160ea07cd2/14107334616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4228468"/>
            <a:ext cx="4227790" cy="262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zhittya.org/wp-content/uploads/2015/12/%D1%80%D0%B5%D0%B1%D0%B5%D0%BD%D0%BE%D0%BA-%D1%85%D0%BB%D0%B5%D0%B1-1024x6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8469"/>
            <a:ext cx="3779912" cy="260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85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635414"/>
            <a:ext cx="7992888" cy="55446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9572" y="1060925"/>
            <a:ext cx="7632848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Родительские установки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143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43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Э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стереотипные правила поведения, которые выражаются в действиях, словах, жестах и т. д.</a:t>
            </a:r>
          </a:p>
          <a:p>
            <a:pPr marL="0" marR="0" lvl="0" indent="1143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Родительские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установки большую роль играют в   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эмоционально-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личностном развитии ребенка.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143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Родители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  самые значимые  и любимые для ребёнка люди.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Их авторитет для него непререкаем и абсолютен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непогрешимость, правоту и справедливость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родителей у  ребёнка непоколебима.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8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627337"/>
              </p:ext>
            </p:extLst>
          </p:nvPr>
        </p:nvGraphicFramePr>
        <p:xfrm>
          <a:off x="323528" y="188640"/>
          <a:ext cx="8496944" cy="864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448272"/>
              </a:tblGrid>
              <a:tr h="86409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НЕГАТИВНЫЕ 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УСТАНОВКИ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ПОЗИТИВНЫЕ УСТАНОВКИ</a:t>
                      </a:r>
                      <a:endParaRPr lang="ru-RU" sz="2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901277"/>
              </p:ext>
            </p:extLst>
          </p:nvPr>
        </p:nvGraphicFramePr>
        <p:xfrm>
          <a:off x="395536" y="1412776"/>
          <a:ext cx="8424936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3168352"/>
                <a:gridCol w="24482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Сказав так: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/>
                        <a:t>          </a:t>
                      </a: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Подумайте о</a:t>
                      </a:r>
                    </a:p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последствиях…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 вовремя исправьтесь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"Всегда ты не вовремя подожди…".</a:t>
                      </a:r>
                      <a:endParaRPr lang="ru-RU" sz="24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Отчуждённость, скрытность, излишняя самостоятельность, ощущение беззащитности, ненужности, "уход" в себя", повышенное психоэмоциональное напряжение.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"Давай, я тебе помогу!"</a:t>
                      </a:r>
                      <a:endParaRPr lang="ru-RU" sz="2400" b="1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396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"Горе ты моё!"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Чувство вины, низкая самооценка, враждебное отношение к окружающим, отчуждение, конфликты с родителями.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"Счастье ты моё, радость моя!"</a:t>
                      </a:r>
                      <a:endParaRPr lang="ru-RU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55837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441</TotalTime>
  <Words>663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Анна</cp:lastModifiedBy>
  <cp:revision>24</cp:revision>
  <dcterms:created xsi:type="dcterms:W3CDTF">2018-11-19T11:55:48Z</dcterms:created>
  <dcterms:modified xsi:type="dcterms:W3CDTF">2022-10-11T11:34:13Z</dcterms:modified>
</cp:coreProperties>
</file>