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20" r:id="rId3"/>
    <p:sldMasterId id="2147483732" r:id="rId4"/>
    <p:sldMasterId id="2147483744" r:id="rId5"/>
    <p:sldMasterId id="2147483756" r:id="rId6"/>
    <p:sldMasterId id="2147483768" r:id="rId7"/>
    <p:sldMasterId id="2147483780" r:id="rId8"/>
  </p:sldMasterIdLst>
  <p:notesMasterIdLst>
    <p:notesMasterId r:id="rId21"/>
  </p:notesMasterIdLst>
  <p:handoutMasterIdLst>
    <p:handoutMasterId r:id="rId22"/>
  </p:handoutMasterIdLst>
  <p:sldIdLst>
    <p:sldId id="256" r:id="rId9"/>
    <p:sldId id="270" r:id="rId10"/>
    <p:sldId id="271" r:id="rId11"/>
    <p:sldId id="269" r:id="rId12"/>
    <p:sldId id="259" r:id="rId13"/>
    <p:sldId id="260" r:id="rId14"/>
    <p:sldId id="265" r:id="rId15"/>
    <p:sldId id="266" r:id="rId16"/>
    <p:sldId id="267" r:id="rId17"/>
    <p:sldId id="268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48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000" autoAdjust="0"/>
    <p:restoredTop sz="99685" autoAdjust="0"/>
  </p:normalViewPr>
  <p:slideViewPr>
    <p:cSldViewPr snapToGrid="0">
      <p:cViewPr>
        <p:scale>
          <a:sx n="124" d="100"/>
          <a:sy n="124" d="100"/>
        </p:scale>
        <p:origin x="-1254" y="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901189401348807"/>
          <c:y val="3.5827467613911354E-2"/>
          <c:w val="0.55624748812599778"/>
          <c:h val="0.889414489300491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одноразовые маски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многоразовые маски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одноразовая+многоразовая маска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8075264"/>
        <c:axId val="251249024"/>
      </c:barChart>
      <c:catAx>
        <c:axId val="238075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51249024"/>
        <c:crosses val="autoZero"/>
        <c:auto val="1"/>
        <c:lblAlgn val="ctr"/>
        <c:lblOffset val="100"/>
        <c:noMultiLvlLbl val="0"/>
      </c:catAx>
      <c:valAx>
        <c:axId val="2512490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80752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1732352"/>
        <c:axId val="251734656"/>
      </c:barChart>
      <c:catAx>
        <c:axId val="251732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51734656"/>
        <c:crosses val="autoZero"/>
        <c:auto val="1"/>
        <c:lblAlgn val="ctr"/>
        <c:lblOffset val="100"/>
        <c:noMultiLvlLbl val="0"/>
      </c:catAx>
      <c:valAx>
        <c:axId val="2517346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1732352"/>
        <c:crosses val="autoZero"/>
        <c:crossBetween val="between"/>
      </c:valAx>
    </c:plotArea>
    <c:legend>
      <c:legendPos val="r"/>
      <c:legendEntry>
        <c:idx val="2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43ED5A-FACA-4B87-81BA-941C1E4B97CD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A7F79D-9468-4C08-9C94-DBCEE0956D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618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  <p:transition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747164"/>
      </p:ext>
    </p:extLst>
  </p:cSld>
  <p:clrMapOvr>
    <a:masterClrMapping/>
  </p:clrMapOvr>
  <p:transition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408506"/>
      </p:ext>
    </p:extLst>
  </p:cSld>
  <p:clrMapOvr>
    <a:masterClrMapping/>
  </p:clrMapOvr>
  <p:transition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573390"/>
      </p:ext>
    </p:extLst>
  </p:cSld>
  <p:clrMapOvr>
    <a:masterClrMapping/>
  </p:clrMapOvr>
  <p:transition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719073"/>
      </p:ext>
    </p:extLst>
  </p:cSld>
  <p:clrMapOvr>
    <a:masterClrMapping/>
  </p:clrMapOvr>
  <p:transition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514573"/>
      </p:ext>
    </p:extLst>
  </p:cSld>
  <p:clrMapOvr>
    <a:masterClrMapping/>
  </p:clrMapOvr>
  <p:transition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480361"/>
      </p:ext>
    </p:extLst>
  </p:cSld>
  <p:clrMapOvr>
    <a:masterClrMapping/>
  </p:clrMapOvr>
  <p:transition>
    <p:wipe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849526"/>
      </p:ext>
    </p:extLst>
  </p:cSld>
  <p:clrMapOvr>
    <a:masterClrMapping/>
  </p:clrMapOvr>
  <p:transition>
    <p:wipe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454822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ransition>
    <p:wipe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03337"/>
      </p:ext>
    </p:extLst>
  </p:cSld>
  <p:clrMapOvr>
    <a:masterClrMapping/>
  </p:clrMapOvr>
  <p:transition>
    <p:wipe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580890"/>
      </p:ext>
    </p:extLst>
  </p:cSld>
  <p:clrMapOvr>
    <a:masterClrMapping/>
  </p:clrMapOvr>
  <p:transition>
    <p:wipe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617019"/>
      </p:ext>
    </p:extLst>
  </p:cSld>
  <p:clrMapOvr>
    <a:masterClrMapping/>
  </p:clrMapOvr>
  <p:transition>
    <p:wipe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297707"/>
      </p:ext>
    </p:extLst>
  </p:cSld>
  <p:clrMapOvr>
    <a:masterClrMapping/>
  </p:clrMapOvr>
  <p:transition>
    <p:wipe dir="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638006"/>
      </p:ext>
    </p:extLst>
  </p:cSld>
  <p:clrMapOvr>
    <a:masterClrMapping/>
  </p:clrMapOvr>
  <p:transition>
    <p:wipe dir="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298869"/>
      </p:ext>
    </p:extLst>
  </p:cSld>
  <p:clrMapOvr>
    <a:masterClrMapping/>
  </p:clrMapOvr>
  <p:transition>
    <p:wipe dir="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903306"/>
      </p:ext>
    </p:extLst>
  </p:cSld>
  <p:clrMapOvr>
    <a:masterClrMapping/>
  </p:clrMapOvr>
  <p:transition>
    <p:wipe dir="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72519"/>
      </p:ext>
    </p:extLst>
  </p:cSld>
  <p:clrMapOvr>
    <a:masterClrMapping/>
  </p:clrMapOvr>
  <p:transition>
    <p:wipe dir="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545027"/>
      </p:ext>
    </p:extLst>
  </p:cSld>
  <p:clrMapOvr>
    <a:masterClrMapping/>
  </p:clrMapOvr>
  <p:transition>
    <p:wipe dir="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090296"/>
      </p:ext>
    </p:extLst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  <p:transition>
    <p:wipe dir="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530040"/>
      </p:ext>
    </p:extLst>
  </p:cSld>
  <p:clrMapOvr>
    <a:masterClrMapping/>
  </p:clrMapOvr>
  <p:transition>
    <p:wipe dir="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800144"/>
      </p:ext>
    </p:extLst>
  </p:cSld>
  <p:clrMapOvr>
    <a:masterClrMapping/>
  </p:clrMapOvr>
  <p:transition>
    <p:wipe dir="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721195"/>
      </p:ext>
    </p:extLst>
  </p:cSld>
  <p:clrMapOvr>
    <a:masterClrMapping/>
  </p:clrMapOvr>
  <p:transition>
    <p:wipe dir="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02348"/>
      </p:ext>
    </p:extLst>
  </p:cSld>
  <p:clrMapOvr>
    <a:masterClrMapping/>
  </p:clrMapOvr>
  <p:transition>
    <p:wipe dir="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832714"/>
      </p:ext>
    </p:extLst>
  </p:cSld>
  <p:clrMapOvr>
    <a:masterClrMapping/>
  </p:clrMapOvr>
  <p:transition>
    <p:wipe dir="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998504"/>
      </p:ext>
    </p:extLst>
  </p:cSld>
  <p:clrMapOvr>
    <a:masterClrMapping/>
  </p:clrMapOvr>
  <p:transition>
    <p:wipe dir="d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398320"/>
      </p:ext>
    </p:extLst>
  </p:cSld>
  <p:clrMapOvr>
    <a:masterClrMapping/>
  </p:clrMapOvr>
  <p:transition>
    <p:wipe dir="d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182149"/>
      </p:ext>
    </p:extLst>
  </p:cSld>
  <p:clrMapOvr>
    <a:masterClrMapping/>
  </p:clrMapOvr>
  <p:transition>
    <p:wipe dir="d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679671"/>
      </p:ext>
    </p:extLst>
  </p:cSld>
  <p:clrMapOvr>
    <a:masterClrMapping/>
  </p:clrMapOvr>
  <p:transition>
    <p:wipe dir="d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108828"/>
      </p:ext>
    </p:extLst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  <p:transition>
    <p:wipe dir="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796193"/>
      </p:ext>
    </p:extLst>
  </p:cSld>
  <p:clrMapOvr>
    <a:masterClrMapping/>
  </p:clrMapOvr>
  <p:transition>
    <p:wipe dir="d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57747"/>
      </p:ext>
    </p:extLst>
  </p:cSld>
  <p:clrMapOvr>
    <a:masterClrMapping/>
  </p:clrMapOvr>
  <p:transition>
    <p:wipe dir="d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007965"/>
      </p:ext>
    </p:extLst>
  </p:cSld>
  <p:clrMapOvr>
    <a:masterClrMapping/>
  </p:clrMapOvr>
  <p:transition>
    <p:wipe dir="d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050465"/>
      </p:ext>
    </p:extLst>
  </p:cSld>
  <p:clrMapOvr>
    <a:masterClrMapping/>
  </p:clrMapOvr>
  <p:transition>
    <p:wipe dir="d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783031"/>
      </p:ext>
    </p:extLst>
  </p:cSld>
  <p:clrMapOvr>
    <a:masterClrMapping/>
  </p:clrMapOvr>
  <p:transition>
    <p:wipe dir="d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472919"/>
      </p:ext>
    </p:extLst>
  </p:cSld>
  <p:clrMapOvr>
    <a:masterClrMapping/>
  </p:clrMapOvr>
  <p:transition>
    <p:wipe dir="d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511783"/>
      </p:ext>
    </p:extLst>
  </p:cSld>
  <p:clrMapOvr>
    <a:masterClrMapping/>
  </p:clrMapOvr>
  <p:transition>
    <p:wipe dir="d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552344"/>
      </p:ext>
    </p:extLst>
  </p:cSld>
  <p:clrMapOvr>
    <a:masterClrMapping/>
  </p:clrMapOvr>
  <p:transition>
    <p:wipe dir="d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066194"/>
      </p:ext>
    </p:extLst>
  </p:cSld>
  <p:clrMapOvr>
    <a:masterClrMapping/>
  </p:clrMapOvr>
  <p:transition>
    <p:wipe dir="d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041875"/>
      </p:ext>
    </p:extLst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  <p:transition>
    <p:wipe dir="d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581089"/>
      </p:ext>
    </p:extLst>
  </p:cSld>
  <p:clrMapOvr>
    <a:masterClrMapping/>
  </p:clrMapOvr>
  <p:transition>
    <p:wipe dir="d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085425"/>
      </p:ext>
    </p:extLst>
  </p:cSld>
  <p:clrMapOvr>
    <a:masterClrMapping/>
  </p:clrMapOvr>
  <p:transition>
    <p:wipe dir="d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849880"/>
      </p:ext>
    </p:extLst>
  </p:cSld>
  <p:clrMapOvr>
    <a:masterClrMapping/>
  </p:clrMapOvr>
  <p:transition>
    <p:wipe dir="d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253309"/>
      </p:ext>
    </p:extLst>
  </p:cSld>
  <p:clrMapOvr>
    <a:masterClrMapping/>
  </p:clrMapOvr>
  <p:transition>
    <p:wipe dir="d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765014"/>
      </p:ext>
    </p:extLst>
  </p:cSld>
  <p:clrMapOvr>
    <a:masterClrMapping/>
  </p:clrMapOvr>
  <p:transition>
    <p:wipe dir="d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052530"/>
      </p:ext>
    </p:extLst>
  </p:cSld>
  <p:clrMapOvr>
    <a:masterClrMapping/>
  </p:clrMapOvr>
  <p:transition>
    <p:wipe dir="d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62189"/>
      </p:ext>
    </p:extLst>
  </p:cSld>
  <p:clrMapOvr>
    <a:masterClrMapping/>
  </p:clrMapOvr>
  <p:transition>
    <p:wipe dir="d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686903"/>
      </p:ext>
    </p:extLst>
  </p:cSld>
  <p:clrMapOvr>
    <a:masterClrMapping/>
  </p:clrMapOvr>
  <p:transition>
    <p:wipe dir="d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100154"/>
      </p:ext>
    </p:extLst>
  </p:cSld>
  <p:clrMapOvr>
    <a:masterClrMapping/>
  </p:clrMapOvr>
  <p:transition>
    <p:wipe dir="d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439650"/>
      </p:ext>
    </p:extLst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  <p:transition>
    <p:wipe dir="d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50244"/>
      </p:ext>
    </p:extLst>
  </p:cSld>
  <p:clrMapOvr>
    <a:masterClrMapping/>
  </p:clrMapOvr>
  <p:transition>
    <p:wipe dir="d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138187"/>
      </p:ext>
    </p:extLst>
  </p:cSld>
  <p:clrMapOvr>
    <a:masterClrMapping/>
  </p:clrMapOvr>
  <p:transition>
    <p:wipe dir="d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141460"/>
      </p:ext>
    </p:extLst>
  </p:cSld>
  <p:clrMapOvr>
    <a:masterClrMapping/>
  </p:clrMapOvr>
  <p:transition>
    <p:wipe dir="d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437175"/>
      </p:ext>
    </p:extLst>
  </p:cSld>
  <p:clrMapOvr>
    <a:masterClrMapping/>
  </p:clrMapOvr>
  <p:transition>
    <p:wipe dir="d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591458"/>
      </p:ext>
    </p:extLst>
  </p:cSld>
  <p:clrMapOvr>
    <a:masterClrMapping/>
  </p:clrMapOvr>
  <p:transition>
    <p:wipe dir="d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825378"/>
      </p:ext>
    </p:extLst>
  </p:cSld>
  <p:clrMapOvr>
    <a:masterClrMapping/>
  </p:clrMapOvr>
  <p:transition>
    <p:wipe dir="d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173304"/>
      </p:ext>
    </p:extLst>
  </p:cSld>
  <p:clrMapOvr>
    <a:masterClrMapping/>
  </p:clrMapOvr>
  <p:transition>
    <p:wipe dir="d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83820"/>
      </p:ext>
    </p:extLst>
  </p:cSld>
  <p:clrMapOvr>
    <a:masterClrMapping/>
  </p:clrMapOvr>
  <p:transition>
    <p:wipe dir="d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407300"/>
      </p:ext>
    </p:extLst>
  </p:cSld>
  <p:clrMapOvr>
    <a:masterClrMapping/>
  </p:clrMapOvr>
  <p:transition>
    <p:wipe dir="d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213902"/>
      </p:ext>
    </p:extLst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  <p:transition>
    <p:wipe dir="d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310810"/>
      </p:ext>
    </p:extLst>
  </p:cSld>
  <p:clrMapOvr>
    <a:masterClrMapping/>
  </p:clrMapOvr>
  <p:transition>
    <p:wipe dir="d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895502"/>
      </p:ext>
    </p:extLst>
  </p:cSld>
  <p:clrMapOvr>
    <a:masterClrMapping/>
  </p:clrMapOvr>
  <p:transition>
    <p:wipe dir="d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513619"/>
      </p:ext>
    </p:extLst>
  </p:cSld>
  <p:clrMapOvr>
    <a:masterClrMapping/>
  </p:clrMapOvr>
  <p:transition>
    <p:wipe dir="d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16112"/>
      </p:ext>
    </p:extLst>
  </p:cSld>
  <p:clrMapOvr>
    <a:masterClrMapping/>
  </p:clrMapOvr>
  <p:transition>
    <p:wipe dir="d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954247"/>
      </p:ext>
    </p:extLst>
  </p:cSld>
  <p:clrMapOvr>
    <a:masterClrMapping/>
  </p:clrMapOvr>
  <p:transition>
    <p:wipe dir="d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700872"/>
      </p:ext>
    </p:extLst>
  </p:cSld>
  <p:clrMapOvr>
    <a:masterClrMapping/>
  </p:clrMapOvr>
  <p:transition>
    <p:wipe dir="d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621330"/>
      </p:ext>
    </p:extLst>
  </p:cSld>
  <p:clrMapOvr>
    <a:masterClrMapping/>
  </p:clrMapOvr>
  <p:transition>
    <p:wipe dir="d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22506"/>
      </p:ext>
    </p:extLst>
  </p:cSld>
  <p:clrMapOvr>
    <a:masterClrMapping/>
  </p:clrMapOvr>
  <p:transition>
    <p:wipe dir="d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896153"/>
      </p:ext>
    </p:extLst>
  </p:cSld>
  <p:clrMapOvr>
    <a:masterClrMapping/>
  </p:clrMapOvr>
  <p:transition>
    <p:wipe dir="d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771100"/>
      </p:ext>
    </p:extLst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  <p:transition>
    <p:wipe dir="d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842119"/>
      </p:ext>
    </p:extLst>
  </p:cSld>
  <p:clrMapOvr>
    <a:masterClrMapping/>
  </p:clrMapOvr>
  <p:transition>
    <p:wipe dir="d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170311"/>
      </p:ext>
    </p:extLst>
  </p:cSld>
  <p:clrMapOvr>
    <a:masterClrMapping/>
  </p:clrMapOvr>
  <p:transition>
    <p:wipe dir="d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149391"/>
      </p:ext>
    </p:extLst>
  </p:cSld>
  <p:clrMapOvr>
    <a:masterClrMapping/>
  </p:clrMapOvr>
  <p:transition>
    <p:wipe dir="d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788106"/>
      </p:ext>
    </p:extLst>
  </p:cSld>
  <p:clrMapOvr>
    <a:masterClrMapping/>
  </p:clrMapOvr>
  <p:transition>
    <p:wipe dir="d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391566"/>
      </p:ext>
    </p:extLst>
  </p:cSld>
  <p:clrMapOvr>
    <a:masterClrMapping/>
  </p:clrMapOvr>
  <p:transition>
    <p:wipe dir="d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969572"/>
      </p:ext>
    </p:extLst>
  </p:cSld>
  <p:clrMapOvr>
    <a:masterClrMapping/>
  </p:clrMapOvr>
  <p:transition>
    <p:wipe dir="d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472914"/>
      </p:ext>
    </p:extLst>
  </p:cSld>
  <p:clrMapOvr>
    <a:masterClrMapping/>
  </p:clrMapOvr>
  <p:transition>
    <p:wipe dir="d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041291"/>
      </p:ext>
    </p:extLst>
  </p:cSld>
  <p:clrMapOvr>
    <a:masterClrMapping/>
  </p:clrMapOvr>
  <p:transition>
    <p:wipe dir="d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27185"/>
      </p:ext>
    </p:extLst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201201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d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146703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wipe dir="d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893284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wipe dir="d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236904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wipe dir="d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249466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>
    <p:wipe dir="d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72683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>
    <p:wipe dir="d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270193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>
    <p:wipe dir="d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Заголовок 1"/>
          <p:cNvSpPr>
            <a:spLocks noGrp="1"/>
          </p:cNvSpPr>
          <p:nvPr>
            <p:ph type="ctrTitle"/>
          </p:nvPr>
        </p:nvSpPr>
        <p:spPr>
          <a:xfrm>
            <a:off x="660827" y="1767328"/>
            <a:ext cx="8319400" cy="2136161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defTabSz="914400">
              <a:lnSpc>
                <a:spcPct val="100000"/>
              </a:lnSpc>
              <a:spcBef>
                <a:spcPts val="0"/>
              </a:spcBef>
            </a:pPr>
            <a:r>
              <a:rPr lang="ru-RU" sz="4400" b="1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«Масочный вирус»</a:t>
            </a:r>
            <a:br>
              <a:rPr lang="ru-RU" sz="4400" b="1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60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32811" y="4781006"/>
            <a:ext cx="4415246" cy="2076994"/>
          </a:xfrm>
        </p:spPr>
        <p:txBody>
          <a:bodyPr>
            <a:noAutofit/>
          </a:bodyPr>
          <a:lstStyle/>
          <a:p>
            <a:pPr lvl="0"/>
            <a:r>
              <a:rPr lang="ru-RU" sz="2000" b="1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Авторы: </a:t>
            </a:r>
            <a:r>
              <a:rPr lang="ru-RU" sz="2000" b="1" dirty="0" err="1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Сударева</a:t>
            </a:r>
            <a:r>
              <a:rPr lang="ru-RU" sz="2000" b="1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Анастасия, </a:t>
            </a:r>
            <a:r>
              <a:rPr lang="ru-RU" sz="2000" b="1" dirty="0" err="1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Ишмухаметова</a:t>
            </a:r>
            <a:r>
              <a:rPr lang="ru-RU" sz="2000" b="1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Динара.</a:t>
            </a:r>
          </a:p>
          <a:p>
            <a:pPr lvl="0" algn="l" defTabSz="914400"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b="1" dirty="0" smtClean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7Г </a:t>
            </a:r>
            <a:r>
              <a:rPr lang="ru-RU" b="1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класс</a:t>
            </a:r>
          </a:p>
          <a:p>
            <a:pPr lvl="0" algn="l" defTabSz="914400"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МБОУ </a:t>
            </a:r>
            <a:r>
              <a:rPr lang="ru-RU" b="1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СОШ №5</a:t>
            </a:r>
          </a:p>
          <a:p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5889" y="154979"/>
            <a:ext cx="87444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XXX </a:t>
            </a:r>
            <a:r>
              <a:rPr lang="ru-RU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городская открытая экологическая конференция старшеклассников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76371" y="6202708"/>
            <a:ext cx="26077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b="1" dirty="0" err="1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г.Ханты</a:t>
            </a:r>
            <a:r>
              <a:rPr lang="ru-RU" sz="1600" b="1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600" b="1" dirty="0" err="1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Мансийск</a:t>
            </a:r>
            <a:r>
              <a:rPr lang="ru-RU" sz="1600" b="1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smtClean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  <a:endParaRPr lang="ru-RU" sz="1600" b="1" dirty="0">
              <a:ln w="12700">
                <a:solidFill>
                  <a:srgbClr val="44546A">
                    <a:satMod val="155000"/>
                  </a:srgbClr>
                </a:solidFill>
                <a:prstDash val="solid"/>
              </a:ln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2162921"/>
          </a:xfrm>
        </p:spPr>
        <p:txBody>
          <a:bodyPr>
            <a:normAutofit fontScale="90000"/>
          </a:bodyPr>
          <a:lstStyle/>
          <a:p>
            <a:pPr marL="171450" lvl="0" algn="ctr">
              <a:lnSpc>
                <a:spcPct val="150000"/>
              </a:lnSpc>
              <a:spcBef>
                <a:spcPts val="750"/>
              </a:spcBef>
              <a:spcAft>
                <a:spcPts val="100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Мы видим, что мнения разделились, однако большинство голосов отдано в пользу многоразовых масок.  Таким образом, мы убедились в том, что нам удалось показать родителям необходимость  пользоваться многоразовыми масками.</a:t>
            </a:r>
            <a:r>
              <a:rPr lang="ru-RU" sz="14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4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3400432"/>
              </p:ext>
            </p:extLst>
          </p:nvPr>
        </p:nvGraphicFramePr>
        <p:xfrm>
          <a:off x="628650" y="2581835"/>
          <a:ext cx="7886700" cy="3595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3257388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буклетом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9145592"/>
              </p:ext>
            </p:extLst>
          </p:nvPr>
        </p:nvGraphicFramePr>
        <p:xfrm>
          <a:off x="800100" y="1283234"/>
          <a:ext cx="7543800" cy="5060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PDF" r:id="rId3" imgW="0" imgH="360" progId="FoxitReader.Document">
                  <p:embed/>
                </p:oleObj>
              </mc:Choice>
              <mc:Fallback>
                <p:oleObj name="PDF" r:id="rId3" imgW="0" imgH="36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00100" y="1283234"/>
                        <a:ext cx="7543800" cy="50604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856239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673" y="1825691"/>
            <a:ext cx="4484746" cy="299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880365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2084" y="1028343"/>
            <a:ext cx="77147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50000"/>
              </a:lnSpc>
            </a:pPr>
            <a:r>
              <a:rPr lang="ru-RU" sz="24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Одноразовые </a:t>
            </a:r>
            <a:r>
              <a:rPr lang="ru-RU" sz="2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маски превратились в новый тип мусора. Проблема их утилизации затронула в том числе и нашу страну, и наш город.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sz="16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5122" name="Picture 2" descr="В ООН предупредили об опасности масок и перчаток для окружающей сред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047" y="3279575"/>
            <a:ext cx="4272323" cy="2414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61628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8834" y="4216749"/>
            <a:ext cx="8414016" cy="1687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</a:pP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Необходимо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помнить, что простое человеческое безразличие или пренебрежение вопросами безопасности может иметь чрезвычайно пагубные последствия.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6146" name="Picture 2" descr="Одноразовые маски загрязняют мировой океан. | Блогер lindik на сайте  SPLETNIK.RU 10 марта 2021 | СПЛЕТН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115" y="136207"/>
            <a:ext cx="5724605" cy="375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86909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634" y="862149"/>
            <a:ext cx="7943754" cy="2518826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rgbClr val="1F1F1F"/>
                </a:solidFill>
                <a:latin typeface="Times New Roman"/>
                <a:ea typeface="Calibri"/>
              </a:rPr>
              <a:t>Загрязнение окружающей среды — это ущерб, наносимый природе, среде обитания вредными веществами, выбросами, </a:t>
            </a:r>
            <a:r>
              <a:rPr lang="ru-RU" sz="2400" b="1" dirty="0" smtClean="0">
                <a:solidFill>
                  <a:srgbClr val="1F1F1F"/>
                </a:solidFill>
                <a:latin typeface="Times New Roman"/>
                <a:ea typeface="Calibri"/>
              </a:rPr>
              <a:t>отходами. </a:t>
            </a:r>
            <a:endParaRPr lang="ru-RU" sz="2400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519" y="3642232"/>
            <a:ext cx="4041802" cy="2349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278380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Маски и перчатки — новая экологическая угроза Швейцарии? - SWI swissinfo.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415" y="4563635"/>
            <a:ext cx="3437298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9785" y="309162"/>
            <a:ext cx="8712093" cy="997123"/>
          </a:xfrm>
        </p:spPr>
        <p:txBody>
          <a:bodyPr rtlCol="0">
            <a:normAutofit fontScale="25000" lnSpcReduction="20000"/>
          </a:bodyPr>
          <a:lstStyle/>
          <a:p>
            <a:pPr indent="0" algn="just">
              <a:lnSpc>
                <a:spcPct val="120000"/>
              </a:lnSpc>
              <a:spcAft>
                <a:spcPts val="1000"/>
              </a:spcAft>
              <a:buNone/>
            </a:pPr>
            <a:r>
              <a:rPr lang="ru-RU" sz="7200" b="1" dirty="0">
                <a:latin typeface="Times New Roman"/>
                <a:ea typeface="Calibri"/>
                <a:cs typeface="Times New Roman"/>
              </a:rPr>
              <a:t>Цель нашего исследования: препятствовать загрязнению окружающей среды  одноразовыми </a:t>
            </a:r>
            <a:r>
              <a:rPr lang="ru-RU" sz="7200" b="1" dirty="0" smtClean="0">
                <a:latin typeface="Times New Roman"/>
                <a:ea typeface="Calibri"/>
                <a:cs typeface="Times New Roman"/>
              </a:rPr>
              <a:t>масками.</a:t>
            </a:r>
            <a:endParaRPr lang="ru-RU" sz="6400" b="1" dirty="0" smtClean="0">
              <a:ea typeface="Calibri"/>
              <a:cs typeface="Times New Roman"/>
            </a:endParaRPr>
          </a:p>
          <a:p>
            <a:pPr indent="0" algn="just">
              <a:lnSpc>
                <a:spcPct val="120000"/>
              </a:lnSpc>
              <a:spcAft>
                <a:spcPts val="1000"/>
              </a:spcAft>
              <a:buNone/>
            </a:pPr>
            <a:r>
              <a:rPr lang="ru-RU" sz="7200" b="1" dirty="0" smtClean="0">
                <a:latin typeface="Times New Roman"/>
                <a:ea typeface="Calibri"/>
                <a:cs typeface="Times New Roman"/>
              </a:rPr>
              <a:t>Задачи: </a:t>
            </a:r>
          </a:p>
          <a:p>
            <a:pPr marL="1028700" indent="-857250" algn="just">
              <a:lnSpc>
                <a:spcPct val="120000"/>
              </a:lnSpc>
              <a:spcAft>
                <a:spcPts val="1000"/>
              </a:spcAft>
            </a:pPr>
            <a:r>
              <a:rPr lang="ru-RU" sz="7200" b="1" dirty="0" smtClean="0">
                <a:latin typeface="Times New Roman"/>
                <a:ea typeface="Calibri"/>
                <a:cs typeface="Times New Roman"/>
              </a:rPr>
              <a:t>Рассмотреть </a:t>
            </a:r>
            <a:r>
              <a:rPr lang="ru-RU" sz="7200" b="1" dirty="0">
                <a:latin typeface="Times New Roman"/>
                <a:ea typeface="Calibri"/>
                <a:cs typeface="Times New Roman"/>
              </a:rPr>
              <a:t>понятие «загрязнение окружающей среды» и причины загрязнения окружающей </a:t>
            </a:r>
            <a:r>
              <a:rPr lang="ru-RU" sz="7200" b="1" dirty="0" smtClean="0">
                <a:latin typeface="Times New Roman"/>
                <a:ea typeface="Calibri"/>
                <a:cs typeface="Times New Roman"/>
              </a:rPr>
              <a:t>среды.</a:t>
            </a:r>
            <a:endParaRPr lang="ru-RU" sz="6400" b="1" dirty="0" smtClean="0">
              <a:ea typeface="Calibri"/>
              <a:cs typeface="Times New Roman"/>
            </a:endParaRPr>
          </a:p>
          <a:p>
            <a:pPr marL="1028700" indent="-857250" algn="just">
              <a:lnSpc>
                <a:spcPct val="120000"/>
              </a:lnSpc>
              <a:spcAft>
                <a:spcPts val="1000"/>
              </a:spcAft>
            </a:pPr>
            <a:r>
              <a:rPr lang="ru-RU" sz="7200" b="1" dirty="0" smtClean="0">
                <a:latin typeface="Times New Roman"/>
                <a:ea typeface="Calibri"/>
                <a:cs typeface="Times New Roman"/>
              </a:rPr>
              <a:t>Выяснить </a:t>
            </a:r>
            <a:r>
              <a:rPr lang="ru-RU" sz="7200" b="1" dirty="0">
                <a:latin typeface="Times New Roman"/>
                <a:ea typeface="Calibri"/>
                <a:cs typeface="Times New Roman"/>
              </a:rPr>
              <a:t>среди родителей 5 «Г» класса какими масками они пользуются: одноразовыми или многоразовыми и видят ли необходимость сделать выбор в </a:t>
            </a:r>
            <a:r>
              <a:rPr lang="ru-RU" sz="7200" b="1" dirty="0" smtClean="0">
                <a:latin typeface="Times New Roman"/>
                <a:ea typeface="Calibri"/>
                <a:cs typeface="Times New Roman"/>
              </a:rPr>
              <a:t>пользу многоразовых масок.</a:t>
            </a:r>
            <a:endParaRPr lang="ru-RU" sz="6400" b="1" dirty="0">
              <a:ea typeface="Calibri"/>
              <a:cs typeface="Times New Roman"/>
            </a:endParaRPr>
          </a:p>
          <a:p>
            <a:pPr marL="1028700" indent="-857250" algn="just">
              <a:lnSpc>
                <a:spcPct val="120000"/>
              </a:lnSpc>
              <a:spcAft>
                <a:spcPts val="1000"/>
              </a:spcAft>
            </a:pPr>
            <a:r>
              <a:rPr lang="ru-RU" sz="7200" b="1" dirty="0" smtClean="0">
                <a:latin typeface="Times New Roman"/>
                <a:ea typeface="Calibri"/>
                <a:cs typeface="Times New Roman"/>
              </a:rPr>
              <a:t>Привлечь </a:t>
            </a:r>
            <a:r>
              <a:rPr lang="ru-RU" sz="7200" b="1" dirty="0">
                <a:latin typeface="Times New Roman"/>
                <a:ea typeface="Calibri"/>
                <a:cs typeface="Times New Roman"/>
              </a:rPr>
              <a:t>внимание детей и родителей нашей </a:t>
            </a:r>
            <a:r>
              <a:rPr lang="ru-RU" sz="7200" b="1" dirty="0" smtClean="0">
                <a:latin typeface="Times New Roman"/>
                <a:ea typeface="Calibri"/>
                <a:cs typeface="Times New Roman"/>
              </a:rPr>
              <a:t>школы </a:t>
            </a:r>
            <a:r>
              <a:rPr lang="ru-RU" sz="7200" b="1" dirty="0">
                <a:latin typeface="Times New Roman"/>
                <a:ea typeface="Calibri"/>
                <a:cs typeface="Times New Roman"/>
              </a:rPr>
              <a:t>к проблеме загрязнения окружающей </a:t>
            </a:r>
            <a:r>
              <a:rPr lang="ru-RU" sz="7200" b="1" dirty="0" smtClean="0">
                <a:latin typeface="Times New Roman"/>
                <a:ea typeface="Calibri"/>
                <a:cs typeface="Times New Roman"/>
              </a:rPr>
              <a:t>среды </a:t>
            </a:r>
            <a:r>
              <a:rPr lang="ru-RU" sz="7200" b="1" dirty="0">
                <a:latin typeface="Times New Roman"/>
                <a:ea typeface="Calibri"/>
                <a:cs typeface="Times New Roman"/>
              </a:rPr>
              <a:t>одноразовыми </a:t>
            </a:r>
            <a:r>
              <a:rPr lang="ru-RU" sz="7200" b="1" dirty="0" smtClean="0">
                <a:latin typeface="Times New Roman"/>
                <a:ea typeface="Calibri"/>
                <a:cs typeface="Times New Roman"/>
              </a:rPr>
              <a:t>масками (создание </a:t>
            </a:r>
            <a:r>
              <a:rPr lang="ru-RU" sz="7200" b="1" dirty="0">
                <a:latin typeface="Times New Roman"/>
                <a:ea typeface="Calibri"/>
                <a:cs typeface="Times New Roman"/>
              </a:rPr>
              <a:t>видеоролика).</a:t>
            </a:r>
            <a:endParaRPr lang="ru-RU" sz="6400" b="1" dirty="0">
              <a:ea typeface="Calibri"/>
              <a:cs typeface="Times New Roman"/>
            </a:endParaRPr>
          </a:p>
          <a:p>
            <a:pPr marL="438912" indent="-320040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416942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849086"/>
          </a:xfrm>
        </p:spPr>
        <p:txBody>
          <a:bodyPr>
            <a:normAutofit/>
          </a:bodyPr>
          <a:lstStyle/>
          <a:p>
            <a:pPr algn="ctr"/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73657" y="491008"/>
            <a:ext cx="4882435" cy="625557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2000" b="1" dirty="0">
                <a:latin typeface="Times New Roman"/>
                <a:ea typeface="Calibri"/>
                <a:cs typeface="Times New Roman"/>
              </a:rPr>
              <a:t>Предмет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 исследования: загрязнение окружающей среды одноразовыми       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масками.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Объект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исследования: загрязнение окружающей среды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.</a:t>
            </a:r>
            <a:endParaRPr lang="ru-RU" sz="2000" dirty="0"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2000" b="1" dirty="0">
                <a:latin typeface="Times New Roman"/>
                <a:ea typeface="Calibri"/>
                <a:cs typeface="Times New Roman"/>
              </a:rPr>
              <a:t>Гипотеза: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 мы предполагаем, что нам удастся привлечь внимание детей и родителей к проблеме загрязнения окружающей среды одноразовыми масками, а  именно- покажем необходимость  пользоваться многоразовыми масками, а одноразовые маски выбрасывать в специально отведенные для этого места. </a:t>
            </a:r>
            <a:endParaRPr lang="ru-RU" sz="2000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3074" name="Picture 2" descr="В ООН сообщили о загрязнении окружающей среды масками и перчатками -  Новости – Мир – Коммерсантъ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9" r="18339"/>
          <a:stretch>
            <a:fillRect/>
          </a:stretch>
        </p:blipFill>
        <p:spPr bwMode="auto">
          <a:xfrm>
            <a:off x="5698463" y="391885"/>
            <a:ext cx="3015232" cy="317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Бесконтактная утилизация: как переработают «ковидный» мусо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283" y="3844080"/>
            <a:ext cx="2968411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43465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4028" y="1098818"/>
            <a:ext cx="7851648" cy="4648840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  <a:spcAft>
                <a:spcPts val="1000"/>
              </a:spcAft>
            </a:pP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2000" b="1" dirty="0" smtClean="0">
                <a:latin typeface="Times New Roman"/>
                <a:ea typeface="Calibri"/>
                <a:cs typeface="Times New Roman"/>
              </a:rPr>
            </a:br>
            <a:r>
              <a:rPr lang="ru-RU" sz="2000" b="1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2000" b="1" dirty="0">
                <a:latin typeface="Times New Roman"/>
                <a:ea typeface="Calibri"/>
                <a:cs typeface="Times New Roman"/>
              </a:rPr>
            </a:b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2000" b="1" dirty="0" smtClean="0">
                <a:latin typeface="Times New Roman"/>
                <a:ea typeface="Calibri"/>
                <a:cs typeface="Times New Roman"/>
              </a:rPr>
            </a:b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Вопрос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: </a:t>
            </a: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2000" b="1" dirty="0" smtClean="0">
                <a:latin typeface="Times New Roman"/>
                <a:ea typeface="Calibri"/>
                <a:cs typeface="Times New Roman"/>
              </a:rPr>
            </a:b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«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Какой маской вы пользуетесь для </a:t>
            </a: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профилактики</a:t>
            </a:r>
            <a:br>
              <a:rPr lang="ru-RU" sz="2000" b="1" dirty="0" smtClean="0">
                <a:latin typeface="Times New Roman"/>
                <a:ea typeface="Calibri"/>
                <a:cs typeface="Times New Roman"/>
              </a:rPr>
            </a:b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b="1" dirty="0" err="1">
                <a:latin typeface="Times New Roman"/>
                <a:ea typeface="Calibri"/>
                <a:cs typeface="Times New Roman"/>
              </a:rPr>
              <a:t>короновирусной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 инфекции?»</a:t>
            </a:r>
            <a:r>
              <a:rPr lang="ru-RU" sz="2000" b="1" dirty="0">
                <a:latin typeface="Calibri"/>
                <a:ea typeface="Calibri"/>
                <a:cs typeface="Times New Roman"/>
              </a:rPr>
              <a:t/>
            </a:r>
            <a:br>
              <a:rPr lang="ru-RU" sz="2000" b="1" dirty="0">
                <a:latin typeface="Calibri"/>
                <a:ea typeface="Calibri"/>
                <a:cs typeface="Times New Roman"/>
              </a:rPr>
            </a:br>
            <a:r>
              <a:rPr lang="ru-RU" sz="2000" b="1" dirty="0">
                <a:latin typeface="Times New Roman"/>
                <a:ea typeface="Calibri"/>
                <a:cs typeface="Times New Roman"/>
              </a:rPr>
              <a:t> Варианты ответов:</a:t>
            </a:r>
            <a:r>
              <a:rPr lang="ru-RU" sz="2000" b="1" dirty="0">
                <a:latin typeface="Calibri"/>
                <a:ea typeface="Calibri"/>
                <a:cs typeface="Times New Roman"/>
              </a:rPr>
              <a:t/>
            </a:r>
            <a:br>
              <a:rPr lang="ru-RU" sz="2000" b="1" dirty="0">
                <a:latin typeface="Calibri"/>
                <a:ea typeface="Calibri"/>
                <a:cs typeface="Times New Roman"/>
              </a:rPr>
            </a:br>
            <a:r>
              <a:rPr lang="ru-RU" sz="2000" b="1" dirty="0">
                <a:latin typeface="Times New Roman"/>
                <a:ea typeface="Calibri"/>
                <a:cs typeface="Times New Roman"/>
              </a:rPr>
              <a:t> а) использую одноразовую маску</a:t>
            </a:r>
            <a:r>
              <a:rPr lang="ru-RU" sz="2000" b="1" dirty="0">
                <a:latin typeface="Calibri"/>
                <a:ea typeface="Calibri"/>
                <a:cs typeface="Times New Roman"/>
              </a:rPr>
              <a:t/>
            </a:r>
            <a:br>
              <a:rPr lang="ru-RU" sz="2000" b="1" dirty="0">
                <a:latin typeface="Calibri"/>
                <a:ea typeface="Calibri"/>
                <a:cs typeface="Times New Roman"/>
              </a:rPr>
            </a:br>
            <a:r>
              <a:rPr lang="ru-RU" sz="2000" b="1" dirty="0">
                <a:latin typeface="Times New Roman"/>
                <a:ea typeface="Calibri"/>
                <a:cs typeface="Times New Roman"/>
              </a:rPr>
              <a:t> б) использую многоразовую маску </a:t>
            </a:r>
            <a:r>
              <a:rPr lang="ru-RU" sz="2000" b="1" dirty="0">
                <a:latin typeface="Calibri"/>
                <a:ea typeface="Calibri"/>
                <a:cs typeface="Times New Roman"/>
              </a:rPr>
              <a:t/>
            </a:r>
            <a:br>
              <a:rPr lang="ru-RU" sz="2000" b="1" dirty="0">
                <a:latin typeface="Calibri"/>
                <a:ea typeface="Calibri"/>
                <a:cs typeface="Times New Roman"/>
              </a:rPr>
            </a:br>
            <a:r>
              <a:rPr lang="ru-RU" sz="2000" b="1" dirty="0">
                <a:latin typeface="Times New Roman"/>
                <a:ea typeface="Calibri"/>
                <a:cs typeface="Times New Roman"/>
              </a:rPr>
              <a:t> в) использую и то, и другое </a:t>
            </a:r>
            <a:r>
              <a:rPr lang="ru-RU" sz="2000" b="1" dirty="0">
                <a:latin typeface="Calibri"/>
                <a:ea typeface="Calibri"/>
                <a:cs typeface="Times New Roman"/>
              </a:rPr>
              <a:t/>
            </a:r>
            <a:br>
              <a:rPr lang="ru-RU" sz="2000" b="1" dirty="0">
                <a:latin typeface="Calibri"/>
                <a:ea typeface="Calibri"/>
                <a:cs typeface="Times New Roman"/>
              </a:rPr>
            </a:br>
            <a:r>
              <a:rPr lang="ru-RU" sz="2000" b="1" dirty="0">
                <a:latin typeface="Times New Roman"/>
                <a:ea typeface="Calibri"/>
                <a:cs typeface="Times New Roman"/>
              </a:rPr>
              <a:t> г) не пользуюсь маской</a:t>
            </a:r>
            <a:r>
              <a:rPr lang="ru-RU" sz="3600" dirty="0">
                <a:latin typeface="Calibri"/>
                <a:ea typeface="Calibri"/>
                <a:cs typeface="Times New Roman"/>
              </a:rPr>
              <a:t/>
            </a:r>
            <a:br>
              <a:rPr lang="ru-RU" sz="3600" dirty="0">
                <a:latin typeface="Calibri"/>
                <a:ea typeface="Calibri"/>
                <a:cs typeface="Times New Roman"/>
              </a:rPr>
            </a:br>
            <a:endParaRPr lang="ru-RU" sz="44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231" y="2289842"/>
            <a:ext cx="3486152" cy="2614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883617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357158" y="142852"/>
            <a:ext cx="8229600" cy="111118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Результаты опроса</a:t>
            </a:r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3836219"/>
              </p:ext>
            </p:extLst>
          </p:nvPr>
        </p:nvGraphicFramePr>
        <p:xfrm>
          <a:off x="1012851" y="1198708"/>
          <a:ext cx="6571289" cy="3894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075765" y="5119592"/>
            <a:ext cx="760719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defTabSz="685800">
              <a:lnSpc>
                <a:spcPct val="8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опросе приняли участие 31 родителей. </a:t>
            </a:r>
          </a:p>
          <a:p>
            <a:pPr marL="171450" indent="-171450" defTabSz="685800">
              <a:lnSpc>
                <a:spcPct val="8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23 человека – одноразовые маски</a:t>
            </a:r>
          </a:p>
          <a:p>
            <a:pPr marL="171450" indent="-171450" defTabSz="685800">
              <a:lnSpc>
                <a:spcPct val="8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человека – многоразовая маска</a:t>
            </a:r>
          </a:p>
          <a:p>
            <a:pPr marL="171450" indent="-171450" defTabSz="685800">
              <a:lnSpc>
                <a:spcPct val="8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человек – одноразовая и многоразовая маска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80760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622407"/>
            <a:ext cx="7886700" cy="2735516"/>
          </a:xfrm>
        </p:spPr>
        <p:txBody>
          <a:bodyPr>
            <a:normAutofit/>
          </a:bodyPr>
          <a:lstStyle/>
          <a:p>
            <a:pPr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ru-RU" sz="1800" b="1" dirty="0" smtClean="0">
                <a:latin typeface="Times New Roman"/>
                <a:ea typeface="Calibri"/>
                <a:cs typeface="Times New Roman"/>
              </a:rPr>
              <a:t>«</a:t>
            </a:r>
            <a:r>
              <a:rPr lang="ru-RU" sz="1800" b="1" dirty="0">
                <a:latin typeface="Times New Roman"/>
                <a:ea typeface="Calibri"/>
                <a:cs typeface="Times New Roman"/>
              </a:rPr>
              <a:t>Дорогие наши родители! Мы наблюдаем, что в последнее время наш город загрязняется одноразовыми масками. Можете ли Вы ради нашего здоровья и чистой планеты, пользоваться многоразовыми масками?» </a:t>
            </a:r>
            <a:endParaRPr lang="ru-RU" sz="1800" b="1" dirty="0" smtClean="0">
              <a:latin typeface="Times New Roman"/>
              <a:ea typeface="Calibri"/>
              <a:cs typeface="Times New Roman"/>
            </a:endParaRPr>
          </a:p>
          <a:p>
            <a:pPr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ru-RU" sz="1800" dirty="0" smtClean="0">
                <a:latin typeface="Times New Roman"/>
                <a:ea typeface="Calibri"/>
                <a:cs typeface="Times New Roman"/>
              </a:rPr>
              <a:t>В 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данном опросе приняли участие 31 родителей из них  23 родителя  выбрали ответ «Да» и 8 родителей выбрали ответ «Нет». </a:t>
            </a:r>
            <a:endParaRPr lang="ru-RU" sz="1200" dirty="0"/>
          </a:p>
        </p:txBody>
      </p:sp>
      <p:pic>
        <p:nvPicPr>
          <p:cNvPr id="4" name="Рисунок 3" descr="Как правильно носить медицинскую маску | Euronew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354" y="3373291"/>
            <a:ext cx="3534655" cy="23305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589154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340</Words>
  <Application>Microsoft Office PowerPoint</Application>
  <PresentationFormat>Экран (4:3)</PresentationFormat>
  <Paragraphs>28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8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Тема Office</vt:lpstr>
      <vt:lpstr>1_Тема Office</vt:lpstr>
      <vt:lpstr>6_Тема Office</vt:lpstr>
      <vt:lpstr>7_Тема Office</vt:lpstr>
      <vt:lpstr>8_Тема Office</vt:lpstr>
      <vt:lpstr>2_Тема Office</vt:lpstr>
      <vt:lpstr>3_Тема Office</vt:lpstr>
      <vt:lpstr>4_Тема Office</vt:lpstr>
      <vt:lpstr>PDF</vt:lpstr>
      <vt:lpstr>«Масочный вирус» </vt:lpstr>
      <vt:lpstr>Презентация PowerPoint</vt:lpstr>
      <vt:lpstr>Презентация PowerPoint</vt:lpstr>
      <vt:lpstr>Загрязнение окружающей среды — это ущерб, наносимый природе, среде обитания вредными веществами, выбросами, отходами. </vt:lpstr>
      <vt:lpstr>Презентация PowerPoint</vt:lpstr>
      <vt:lpstr>Презентация PowerPoint</vt:lpstr>
      <vt:lpstr>   Вопрос:  «Какой маской вы пользуетесь для профилактики  короновирусной инфекции?»  Варианты ответов:  а) использую одноразовую маску  б) использую многоразовую маску   в) использую и то, и другое   г) не пользуюсь маской </vt:lpstr>
      <vt:lpstr>Результаты опроса</vt:lpstr>
      <vt:lpstr>Презентация PowerPoint</vt:lpstr>
      <vt:lpstr>Мы видим, что мнения разделились, однако большинство голосов отдано в пользу многоразовых масок.  Таким образом, мы убедились в том, что нам удалось показать родителям необходимость  пользоваться многоразовыми масками. </vt:lpstr>
      <vt:lpstr>Работа с буклетом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Экология  и  человек.</dc:title>
  <cp:lastModifiedBy>320</cp:lastModifiedBy>
  <cp:revision>22</cp:revision>
  <dcterms:created xsi:type="dcterms:W3CDTF">2014-11-21T11:00:06Z</dcterms:created>
  <dcterms:modified xsi:type="dcterms:W3CDTF">2023-10-02T11:16:37Z</dcterms:modified>
</cp:coreProperties>
</file>