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18"/>
  </p:notesMasterIdLst>
  <p:sldIdLst>
    <p:sldId id="330" r:id="rId2"/>
    <p:sldId id="353" r:id="rId3"/>
    <p:sldId id="354" r:id="rId4"/>
    <p:sldId id="332" r:id="rId5"/>
    <p:sldId id="331" r:id="rId6"/>
    <p:sldId id="361" r:id="rId7"/>
    <p:sldId id="360" r:id="rId8"/>
    <p:sldId id="362" r:id="rId9"/>
    <p:sldId id="358" r:id="rId10"/>
    <p:sldId id="338" r:id="rId11"/>
    <p:sldId id="341" r:id="rId12"/>
    <p:sldId id="339" r:id="rId13"/>
    <p:sldId id="345" r:id="rId14"/>
    <p:sldId id="355" r:id="rId15"/>
    <p:sldId id="346" r:id="rId16"/>
    <p:sldId id="3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71902" autoAdjust="0"/>
  </p:normalViewPr>
  <p:slideViewPr>
    <p:cSldViewPr>
      <p:cViewPr varScale="1">
        <p:scale>
          <a:sx n="68" d="100"/>
          <a:sy n="68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3E08-939C-4DC2-9034-6F32030C8C89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31B7-398E-4498-85E5-5B04D66EF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1472-7611-4A04-BC2B-4A89964C3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184179"/>
      </p:ext>
    </p:extLst>
  </p:cSld>
  <p:clrMapOvr>
    <a:masterClrMapping/>
  </p:clrMapOvr>
  <p:transition spd="slow" advTm="1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F8E7-D4B8-40AD-8567-6E1B0E9D5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580511"/>
      </p:ext>
    </p:extLst>
  </p:cSld>
  <p:clrMapOvr>
    <a:masterClrMapping/>
  </p:clrMapOvr>
  <p:transition spd="slow" advTm="1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8030-6FF7-4C8F-B3E0-5CA8078BC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137962"/>
      </p:ext>
    </p:extLst>
  </p:cSld>
  <p:clrMapOvr>
    <a:masterClrMapping/>
  </p:clrMapOvr>
  <p:transition spd="slow" advTm="1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EBCF-6870-476F-BA83-2803EDB43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810775"/>
      </p:ext>
    </p:extLst>
  </p:cSld>
  <p:clrMapOvr>
    <a:masterClrMapping/>
  </p:clrMapOvr>
  <p:transition spd="slow" advTm="1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5F83-9B7A-4C8D-9517-D638936D8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48891"/>
      </p:ext>
    </p:extLst>
  </p:cSld>
  <p:clrMapOvr>
    <a:masterClrMapping/>
  </p:clrMapOvr>
  <p:transition spd="slow" advTm="1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F438-3DE6-4533-B914-40123710D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43783"/>
      </p:ext>
    </p:extLst>
  </p:cSld>
  <p:clrMapOvr>
    <a:masterClrMapping/>
  </p:clrMapOvr>
  <p:transition spd="slow" advTm="1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06A6-71C0-482C-B17B-8D38683744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007554"/>
      </p:ext>
    </p:extLst>
  </p:cSld>
  <p:clrMapOvr>
    <a:masterClrMapping/>
  </p:clrMapOvr>
  <p:transition spd="slow" advTm="1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2946-D138-48A8-9B34-C9C820939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824221"/>
      </p:ext>
    </p:extLst>
  </p:cSld>
  <p:clrMapOvr>
    <a:masterClrMapping/>
  </p:clrMapOvr>
  <p:transition spd="slow" advTm="1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05B8-3B39-4BE2-8965-A9E4D5389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193336"/>
      </p:ext>
    </p:extLst>
  </p:cSld>
  <p:clrMapOvr>
    <a:masterClrMapping/>
  </p:clrMapOvr>
  <p:transition spd="slow" advTm="1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8986-8677-4195-8A57-189ADA3F2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953261"/>
      </p:ext>
    </p:extLst>
  </p:cSld>
  <p:clrMapOvr>
    <a:masterClrMapping/>
  </p:clrMapOvr>
  <p:transition spd="slow" advTm="1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183C-C985-49B1-BD50-D4DBF8DE9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933777"/>
      </p:ext>
    </p:extLst>
  </p:cSld>
  <p:clrMapOvr>
    <a:masterClrMapping/>
  </p:clrMapOvr>
  <p:transition spd="slow" advTm="1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4D5B9-1349-49E5-A0AC-83ABA253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538835"/>
      </p:ext>
    </p:extLst>
  </p:cSld>
  <p:clrMapOvr>
    <a:masterClrMapping/>
  </p:clrMapOvr>
  <p:transition spd="slow" advTm="1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592346-AB56-42E8-8011-F7F1F860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4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</p:sldLayoutIdLst>
  <p:transition spd="slow" advTm="11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9166" y="3293825"/>
            <a:ext cx="2208246" cy="2984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6278140"/>
            <a:ext cx="7886700" cy="391220"/>
          </a:xfrm>
        </p:spPr>
        <p:txBody>
          <a:bodyPr/>
          <a:lstStyle/>
          <a:p>
            <a:pPr algn="ctr"/>
            <a:r>
              <a:rPr lang="ru-RU" dirty="0"/>
              <a:t>Город Ханты - </a:t>
            </a:r>
            <a:r>
              <a:rPr lang="ru-RU" dirty="0" err="1"/>
              <a:t>Мансийск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" y="260647"/>
            <a:ext cx="8711545" cy="60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2596"/>
      </p:ext>
    </p:extLst>
  </p:cSld>
  <p:clrMapOvr>
    <a:masterClrMapping/>
  </p:clrMapOvr>
  <p:transition spd="slow" advTm="11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r>
              <a:rPr lang="ru-RU" sz="2400" b="1" dirty="0"/>
              <a:t>Город</a:t>
            </a:r>
            <a:r>
              <a:rPr lang="ru-RU" sz="2400" b="1" i="1" dirty="0"/>
              <a:t>-твердыня веры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579"/>
            <a:ext cx="8352928" cy="5847765"/>
          </a:xfrm>
        </p:spPr>
      </p:pic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90955" y="3656"/>
            <a:ext cx="732262" cy="6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11468"/>
      </p:ext>
    </p:extLst>
  </p:cSld>
  <p:clrMapOvr>
    <a:masterClrMapping/>
  </p:clrMapOvr>
  <p:transition spd="slow" advTm="11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162227" y="133148"/>
            <a:ext cx="660791" cy="50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1\Desktop\460px-coat_of_arms_of_khanty-mansiysk.svg_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681"/>
            <a:ext cx="3600400" cy="39604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45091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нашем гербе изображены три ели, символизирующие тайгу, окружающую город. Три снежинки говорят о том, что у нас долгая снежная зима. Белый журавль,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символизирует чистоту, красоту города. Дуга-полусфера символизирует солнце и холмы, омываемые водами Иртыша и Оби. Эти символы размещены на ярко-голубом фоне воды и неба.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0190637"/>
      </p:ext>
    </p:extLst>
  </p:cSld>
  <p:clrMapOvr>
    <a:masterClrMapping/>
  </p:clrMapOvr>
  <p:transition spd="slow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832" y="5949280"/>
            <a:ext cx="7092527" cy="648072"/>
          </a:xfrm>
        </p:spPr>
        <p:txBody>
          <a:bodyPr/>
          <a:lstStyle/>
          <a:p>
            <a:r>
              <a:rPr lang="ru-RU" sz="2400" dirty="0"/>
              <a:t>Современный Ханты - </a:t>
            </a:r>
            <a:r>
              <a:rPr lang="ru-RU" sz="2400" dirty="0" err="1"/>
              <a:t>Мансийск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9012" y="3933057"/>
            <a:ext cx="788670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img.geliophoto.com/khanty2019/34_khanty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5" y="404664"/>
            <a:ext cx="81353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44956"/>
      </p:ext>
    </p:extLst>
  </p:cSld>
  <p:clrMapOvr>
    <a:masterClrMapping/>
  </p:clrMapOvr>
  <p:transition spd="slow" advTm="11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utotravel.ru/phalbum/90292/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8378" y="6088559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«Обь и Иртыш»</a:t>
            </a:r>
            <a:endParaRPr lang="ru-RU" sz="3200" b="0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64968"/>
      </p:ext>
    </p:extLst>
  </p:cSld>
  <p:clrMapOvr>
    <a:masterClrMapping/>
  </p:clrMapOvr>
  <p:transition spd="slow" advTm="11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Улица Павла Моденцова</a:t>
            </a:r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08000" y="1690688"/>
            <a:ext cx="4504703" cy="253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Рядовой Вооружённых Сил СССР, участник войны в Афганистане, погиб при исполнении служебных обязанностей, кавалер ордена Красной Звезды.</a:t>
            </a:r>
          </a:p>
          <a:p>
            <a:pPr marL="0" indent="0">
              <a:buNone/>
            </a:pPr>
            <a:r>
              <a:rPr lang="ru-RU" sz="1800" dirty="0"/>
              <a:t>На фасаде школы №3 есть мемориальная доска памяти Павла Юрьевича Моденцова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0" y="3683175"/>
            <a:ext cx="2643003" cy="176200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5" y="1340768"/>
            <a:ext cx="2021945" cy="2060190"/>
          </a:xfrm>
        </p:spPr>
      </p:pic>
    </p:spTree>
    <p:extLst>
      <p:ext uri="{BB962C8B-B14F-4D97-AF65-F5344CB8AC3E}">
        <p14:creationId xmlns:p14="http://schemas.microsoft.com/office/powerpoint/2010/main" val="1914629439"/>
      </p:ext>
    </p:extLst>
  </p:cSld>
  <p:clrMapOvr>
    <a:masterClrMapping/>
  </p:clrMapOvr>
  <p:transition spd="slow" advTm="11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Монумент</a:t>
            </a:r>
          </a:p>
        </p:txBody>
      </p:sp>
      <p:pic>
        <p:nvPicPr>
          <p:cNvPr id="43010" name="Picture 2" descr="https://fsd.multiurok.ru/html/2021/12/16/s_61bae6fc40094/php3rBe1O_Dorogami-afganskoj-vojny---zoachnaya-viktorina_html_1377905e4df5f4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62804"/>
      </p:ext>
    </p:extLst>
  </p:cSld>
  <p:clrMapOvr>
    <a:masterClrMapping/>
  </p:clrMapOvr>
  <p:transition spd="slow" advTm="11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892480" cy="17008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милосердной помощи тем, кто в этом нуждается.</a:t>
            </a:r>
            <a:b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социальная лавка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Добро»</a:t>
            </a:r>
          </a:p>
        </p:txBody>
      </p:sp>
      <p:pic>
        <p:nvPicPr>
          <p:cNvPr id="12291" name="Picture 2" descr="https://ugra-tv.ru/upload/iblock/009/bbbjh3ofcb1ld6zrbjiz37yi31isjgz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10"/>
            <a:ext cx="5616624" cy="47525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равославная социальная лавка «Твори Добр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700809"/>
            <a:ext cx="3456384" cy="4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9816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er\Desktop\slayd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79570"/>
      </p:ext>
    </p:extLst>
  </p:cSld>
  <p:clrMapOvr>
    <a:masterClrMapping/>
  </p:clrMapOvr>
  <p:transition spd="slow" advTm="1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user\Desktop\slayd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11904"/>
      </p:ext>
    </p:extLst>
  </p:cSld>
  <p:clrMapOvr>
    <a:masterClrMapping/>
  </p:clrMapOvr>
  <p:transition spd="slow" advTm="1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260648"/>
            <a:ext cx="7886700" cy="43018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589240"/>
            <a:ext cx="8640960" cy="936104"/>
          </a:xfrm>
        </p:spPr>
        <p:txBody>
          <a:bodyPr/>
          <a:lstStyle/>
          <a:p>
            <a:r>
              <a:rPr lang="ru-RU" dirty="0"/>
              <a:t>Там, где сейчас речной порт и пристань, находилось старинное </a:t>
            </a:r>
            <a:r>
              <a:rPr lang="ru-RU" dirty="0" err="1"/>
              <a:t>Самарово</a:t>
            </a:r>
            <a:r>
              <a:rPr lang="ru-RU" dirty="0"/>
              <a:t>, возникшее на месте поселения князя Самара.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36904" cy="5328592"/>
          </a:xfrm>
        </p:spPr>
      </p:pic>
    </p:spTree>
    <p:extLst>
      <p:ext uri="{BB962C8B-B14F-4D97-AF65-F5344CB8AC3E}">
        <p14:creationId xmlns:p14="http://schemas.microsoft.com/office/powerpoint/2010/main" val="1535868930"/>
      </p:ext>
    </p:extLst>
  </p:cSld>
  <p:clrMapOvr>
    <a:masterClrMapping/>
  </p:clrMapOvr>
  <p:transition spd="slow" advTm="1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260648"/>
            <a:ext cx="7886700" cy="43018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5229200"/>
            <a:ext cx="8568952" cy="1368152"/>
          </a:xfrm>
        </p:spPr>
        <p:txBody>
          <a:bodyPr/>
          <a:lstStyle/>
          <a:p>
            <a:r>
              <a:rPr lang="ru-RU" sz="2000" dirty="0"/>
              <a:t>В 1931 году недалеко от </a:t>
            </a:r>
            <a:r>
              <a:rPr lang="ru-RU" sz="2000" dirty="0" err="1"/>
              <a:t>Самарово</a:t>
            </a:r>
            <a:r>
              <a:rPr lang="ru-RU" sz="2000" dirty="0"/>
              <a:t> был основан посёлок </a:t>
            </a:r>
            <a:r>
              <a:rPr lang="ru-RU" sz="2000" dirty="0" err="1"/>
              <a:t>Остяго</a:t>
            </a:r>
            <a:r>
              <a:rPr lang="ru-RU" sz="2000" dirty="0"/>
              <a:t> – </a:t>
            </a:r>
            <a:r>
              <a:rPr lang="ru-RU" sz="2000" dirty="0" err="1"/>
              <a:t>Вогульск</a:t>
            </a:r>
            <a:r>
              <a:rPr lang="ru-RU" sz="2000" dirty="0"/>
              <a:t>, административный центр округа. В 1941 году его переименовали в Ханты – </a:t>
            </a:r>
            <a:r>
              <a:rPr lang="ru-RU" sz="2000" dirty="0" err="1"/>
              <a:t>Мансийск</a:t>
            </a:r>
            <a:r>
              <a:rPr lang="ru-RU" sz="2000" dirty="0"/>
              <a:t>. В 1950 году посёлок был объединён с </a:t>
            </a:r>
            <a:r>
              <a:rPr lang="ru-RU" sz="2000" dirty="0" err="1"/>
              <a:t>Самарово</a:t>
            </a:r>
            <a:r>
              <a:rPr lang="ru-RU" sz="2000" dirty="0"/>
              <a:t> и получил статус города. Остяко – </a:t>
            </a:r>
            <a:r>
              <a:rPr lang="ru-RU" sz="2000" dirty="0" err="1"/>
              <a:t>Вогульск</a:t>
            </a:r>
            <a:r>
              <a:rPr lang="ru-RU" sz="2000" dirty="0"/>
              <a:t>. Одна из </a:t>
            </a:r>
            <a:r>
              <a:rPr lang="ru-RU" sz="2000" dirty="0" err="1"/>
              <a:t>перых</a:t>
            </a:r>
            <a:r>
              <a:rPr lang="ru-RU" sz="2000" dirty="0"/>
              <a:t> </a:t>
            </a:r>
            <a:r>
              <a:rPr lang="ru-RU" sz="2000" dirty="0" err="1"/>
              <a:t>ул.Комсомольская</a:t>
            </a:r>
            <a:r>
              <a:rPr lang="ru-RU" sz="2000" dirty="0"/>
              <a:t>, пожарная каланча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3514"/>
      </p:ext>
    </p:extLst>
  </p:cSld>
  <p:clrMapOvr>
    <a:masterClrMapping/>
  </p:clrMapOvr>
  <p:transition spd="slow" advTm="1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/>
          <a:srcRect t="32646" r="28119" b="2"/>
          <a:stretch>
            <a:fillRect/>
          </a:stretch>
        </p:blipFill>
        <p:spPr bwMode="auto">
          <a:xfrm>
            <a:off x="1043608" y="174744"/>
            <a:ext cx="6913562" cy="39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611560" y="4193697"/>
            <a:ext cx="5346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/>
              <a:t>Пеньки от спиленных лиственниц. 30-40е годы 20-го столетия</a:t>
            </a:r>
            <a:endParaRPr lang="ru-RU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9512" y="4296373"/>
            <a:ext cx="86406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      </a:t>
            </a:r>
            <a:r>
              <a:rPr lang="ru-RU" b="1" i="1" dirty="0"/>
              <a:t>По воспоминаниям старожилов - это в 30-х, 40-х годах прошлого столетия молодёжь строящегося Ханты-Мансийска решила озеленить свой посёлок (статус города Ханты-Мансийск приобрёл только в 1950 году, объединившись с селом </a:t>
            </a:r>
            <a:r>
              <a:rPr lang="ru-RU" b="1" i="1" dirty="0" err="1"/>
              <a:t>Самарово</a:t>
            </a:r>
            <a:r>
              <a:rPr lang="ru-RU" b="1" i="1" dirty="0"/>
              <a:t>). На комсомольском собрании было решено, вблизи центральной площади  заложить небольшие берёзовые скверы. Так  на месте больших площадей с ровными пеньками от спиленных лиственниц появились Сад имени Пушкина (теперь – это Парк Победы)и берёзовый сквер (теперь – это Парк отдыха имени Бориса Лосева).   </a:t>
            </a:r>
          </a:p>
        </p:txBody>
      </p:sp>
    </p:spTree>
    <p:extLst>
      <p:ext uri="{BB962C8B-B14F-4D97-AF65-F5344CB8AC3E}">
        <p14:creationId xmlns:p14="http://schemas.microsoft.com/office/powerpoint/2010/main" val="1127435884"/>
      </p:ext>
    </p:extLst>
  </p:cSld>
  <p:clrMapOvr>
    <a:masterClrMapping/>
  </p:clrMapOvr>
  <p:transition spd="slow" advTm="11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6013734"/>
            <a:ext cx="7886700" cy="583618"/>
          </a:xfrm>
        </p:spPr>
        <p:txBody>
          <a:bodyPr/>
          <a:lstStyle/>
          <a:p>
            <a:pPr algn="ctr"/>
            <a:r>
              <a:rPr lang="ru-RU" b="1" i="1" dirty="0"/>
              <a:t>Парк Бориса Лосева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90955" y="3656"/>
            <a:ext cx="732262" cy="6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Андрей\Downloads\Пар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6672"/>
            <a:ext cx="78867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203186"/>
      </p:ext>
    </p:extLst>
  </p:cSld>
  <p:clrMapOvr>
    <a:masterClrMapping/>
  </p:clrMapOvr>
  <p:transition spd="slow" advTm="11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anti-023"/>
          <p:cNvPicPr>
            <a:picLocks noChangeAspect="1" noChangeArrowheads="1"/>
          </p:cNvPicPr>
          <p:nvPr/>
        </p:nvPicPr>
        <p:blipFill>
          <a:blip r:embed="rId2"/>
          <a:srcRect b="6131"/>
          <a:stretch>
            <a:fillRect/>
          </a:stretch>
        </p:blipFill>
        <p:spPr bwMode="auto">
          <a:xfrm>
            <a:off x="755650" y="260350"/>
            <a:ext cx="76327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611560" y="5610193"/>
            <a:ext cx="8239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Белоствольные березки. Парк Бориса Лосева. Наши дни.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8312824"/>
      </p:ext>
    </p:extLst>
  </p:cSld>
  <p:clrMapOvr>
    <a:masterClrMapping/>
  </p:clrMapOvr>
  <p:transition spd="slow" advTm="11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445224"/>
            <a:ext cx="8187060" cy="1224136"/>
          </a:xfrm>
        </p:spPr>
        <p:txBody>
          <a:bodyPr/>
          <a:lstStyle/>
          <a:p>
            <a:r>
              <a:rPr lang="ru-RU" sz="2200" dirty="0"/>
              <a:t>Население Остяко –</a:t>
            </a:r>
            <a:r>
              <a:rPr lang="ru-RU" sz="2200" dirty="0" err="1"/>
              <a:t>Вогульска</a:t>
            </a:r>
            <a:r>
              <a:rPr lang="ru-RU" sz="2200" dirty="0"/>
              <a:t>  занималось рыболовством, скотоводством, охотой, подсобным хозяйством. </a:t>
            </a:r>
          </a:p>
          <a:p>
            <a:r>
              <a:rPr lang="ru-RU" sz="2200" dirty="0" err="1"/>
              <a:t>Самаровский</a:t>
            </a:r>
            <a:r>
              <a:rPr lang="ru-RU" sz="2200" dirty="0"/>
              <a:t> рыбоконсервный комбинат. </a:t>
            </a:r>
          </a:p>
        </p:txBody>
      </p:sp>
      <p:sp>
        <p:nvSpPr>
          <p:cNvPr id="2" name="AutoShape 2" descr="http://nvinder.ru/sites/default/files/gazeta/2014/05/3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23888" y="260350"/>
            <a:ext cx="78867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60350"/>
            <a:ext cx="7886700" cy="50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56036"/>
      </p:ext>
    </p:extLst>
  </p:cSld>
  <p:clrMapOvr>
    <a:masterClrMapping/>
  </p:clrMapOvr>
  <p:transition spd="slow" advTm="11000">
    <p:split orient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1508</TotalTime>
  <Words>328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Город-твердыня веры</vt:lpstr>
      <vt:lpstr>Презентация PowerPoint</vt:lpstr>
      <vt:lpstr>Современный Ханты - Мансийск</vt:lpstr>
      <vt:lpstr>Презентация PowerPoint</vt:lpstr>
      <vt:lpstr>Улица Павла Моденцова</vt:lpstr>
      <vt:lpstr>Монумент</vt:lpstr>
      <vt:lpstr>БЛАГОТВОРИТЕЛЬНОСТЬ - оказание милосердной помощи тем, кто в этом нуждается. Православная социальная лавка «Твори Добро»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</dc:title>
  <dc:creator>Admin</dc:creator>
  <cp:lastModifiedBy>User</cp:lastModifiedBy>
  <cp:revision>160</cp:revision>
  <dcterms:created xsi:type="dcterms:W3CDTF">2012-06-06T14:41:09Z</dcterms:created>
  <dcterms:modified xsi:type="dcterms:W3CDTF">2024-03-28T14:47:24Z</dcterms:modified>
</cp:coreProperties>
</file>