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1" r:id="rId1"/>
  </p:sldMasterIdLst>
  <p:notesMasterIdLst>
    <p:notesMasterId r:id="rId33"/>
  </p:notesMasterIdLst>
  <p:sldIdLst>
    <p:sldId id="273" r:id="rId2"/>
    <p:sldId id="256" r:id="rId3"/>
    <p:sldId id="274" r:id="rId4"/>
    <p:sldId id="275" r:id="rId5"/>
    <p:sldId id="276" r:id="rId6"/>
    <p:sldId id="301" r:id="rId7"/>
    <p:sldId id="277" r:id="rId8"/>
    <p:sldId id="302" r:id="rId9"/>
    <p:sldId id="303" r:id="rId10"/>
    <p:sldId id="278" r:id="rId11"/>
    <p:sldId id="304" r:id="rId12"/>
    <p:sldId id="305" r:id="rId13"/>
    <p:sldId id="279" r:id="rId14"/>
    <p:sldId id="283" r:id="rId15"/>
    <p:sldId id="285" r:id="rId16"/>
    <p:sldId id="284" r:id="rId17"/>
    <p:sldId id="286" r:id="rId18"/>
    <p:sldId id="287" r:id="rId19"/>
    <p:sldId id="288" r:id="rId20"/>
    <p:sldId id="289" r:id="rId21"/>
    <p:sldId id="290" r:id="rId22"/>
    <p:sldId id="291" r:id="rId23"/>
    <p:sldId id="257" r:id="rId24"/>
    <p:sldId id="271" r:id="rId25"/>
    <p:sldId id="292" r:id="rId26"/>
    <p:sldId id="297" r:id="rId27"/>
    <p:sldId id="296" r:id="rId28"/>
    <p:sldId id="295" r:id="rId29"/>
    <p:sldId id="299" r:id="rId30"/>
    <p:sldId id="298" r:id="rId31"/>
    <p:sldId id="29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6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15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749FA-1C0C-4617-BEFD-55FFD9C7BE3F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19B3E28-5D68-41CD-AF25-2E8EB4BDCE51}">
      <dgm:prSet phldrT="[Текст]" custT="1"/>
      <dgm:spPr/>
      <dgm:t>
        <a:bodyPr/>
        <a:lstStyle/>
        <a:p>
          <a:r>
            <a:rPr lang="ru-RU" sz="5400" dirty="0" smtClean="0"/>
            <a:t>Типы задач</a:t>
          </a:r>
          <a:endParaRPr lang="ru-RU" sz="5400" dirty="0"/>
        </a:p>
      </dgm:t>
    </dgm:pt>
    <dgm:pt modelId="{B41BBA66-842E-48A1-9A44-FDEB723BACF5}" type="parTrans" cxnId="{A9A0439C-756F-473A-8DEC-7959E992CA5A}">
      <dgm:prSet/>
      <dgm:spPr/>
      <dgm:t>
        <a:bodyPr/>
        <a:lstStyle/>
        <a:p>
          <a:endParaRPr lang="ru-RU"/>
        </a:p>
      </dgm:t>
    </dgm:pt>
    <dgm:pt modelId="{4136CC9F-9DB4-4C45-9704-41E6BF35D16E}" type="sibTrans" cxnId="{A9A0439C-756F-473A-8DEC-7959E992CA5A}">
      <dgm:prSet/>
      <dgm:spPr/>
      <dgm:t>
        <a:bodyPr/>
        <a:lstStyle/>
        <a:p>
          <a:endParaRPr lang="ru-RU"/>
        </a:p>
      </dgm:t>
    </dgm:pt>
    <dgm:pt modelId="{98CC583B-5B02-4A7A-B704-38322D7DCC80}">
      <dgm:prSet phldrT="[Текст]"/>
      <dgm:spPr/>
      <dgm:t>
        <a:bodyPr/>
        <a:lstStyle/>
        <a:p>
          <a:r>
            <a:rPr lang="ru-RU" b="1" dirty="0" smtClean="0"/>
            <a:t>Известно полное имя конечного каталога; найти имя начального каталога</a:t>
          </a:r>
          <a:br>
            <a:rPr lang="ru-RU" b="1" dirty="0" smtClean="0"/>
          </a:br>
          <a:endParaRPr lang="ru-RU" dirty="0"/>
        </a:p>
      </dgm:t>
    </dgm:pt>
    <dgm:pt modelId="{0C209895-3C61-4D14-A5F9-5E2D848C55AF}" type="parTrans" cxnId="{B1C0F7D3-849B-4E37-B647-9DE5930F7C1C}">
      <dgm:prSet/>
      <dgm:spPr/>
      <dgm:t>
        <a:bodyPr/>
        <a:lstStyle/>
        <a:p>
          <a:endParaRPr lang="ru-RU"/>
        </a:p>
      </dgm:t>
    </dgm:pt>
    <dgm:pt modelId="{196D839D-6B15-4E84-BB4D-2557EA347A76}" type="sibTrans" cxnId="{B1C0F7D3-849B-4E37-B647-9DE5930F7C1C}">
      <dgm:prSet/>
      <dgm:spPr/>
      <dgm:t>
        <a:bodyPr/>
        <a:lstStyle/>
        <a:p>
          <a:endParaRPr lang="ru-RU"/>
        </a:p>
      </dgm:t>
    </dgm:pt>
    <dgm:pt modelId="{65012FF1-5CF2-44C1-B5BC-AA102B19F3A5}">
      <dgm:prSet phldrT="[Текст]"/>
      <dgm:spPr/>
      <dgm:t>
        <a:bodyPr/>
        <a:lstStyle/>
        <a:p>
          <a:r>
            <a:rPr lang="ru-RU" b="1" dirty="0" smtClean="0"/>
            <a:t>Перемещение файла из одного каталога в другой</a:t>
          </a:r>
          <a:endParaRPr lang="ru-RU" dirty="0"/>
        </a:p>
      </dgm:t>
    </dgm:pt>
    <dgm:pt modelId="{99C883B2-6188-458D-B2A9-21E3B8AC0D67}" type="parTrans" cxnId="{F64E955A-610C-49EC-ADCC-1F2D908B7417}">
      <dgm:prSet/>
      <dgm:spPr/>
      <dgm:t>
        <a:bodyPr/>
        <a:lstStyle/>
        <a:p>
          <a:endParaRPr lang="ru-RU"/>
        </a:p>
      </dgm:t>
    </dgm:pt>
    <dgm:pt modelId="{596312AC-C2AF-4AE0-8562-15E514E1324B}" type="sibTrans" cxnId="{F64E955A-610C-49EC-ADCC-1F2D908B7417}">
      <dgm:prSet/>
      <dgm:spPr/>
      <dgm:t>
        <a:bodyPr/>
        <a:lstStyle/>
        <a:p>
          <a:endParaRPr lang="ru-RU"/>
        </a:p>
      </dgm:t>
    </dgm:pt>
    <dgm:pt modelId="{9B7E31AF-704B-4469-9DDB-CFD99D5005C7}">
      <dgm:prSet phldrT="[Текст]"/>
      <dgm:spPr/>
      <dgm:t>
        <a:bodyPr/>
        <a:lstStyle/>
        <a:p>
          <a:r>
            <a:rPr lang="ru-RU" dirty="0" smtClean="0"/>
            <a:t>Неизвестно точное количество переходов между уровнями</a:t>
          </a:r>
          <a:endParaRPr lang="ru-RU" dirty="0"/>
        </a:p>
      </dgm:t>
    </dgm:pt>
    <dgm:pt modelId="{CD5DA944-8049-4100-B10F-4D316A6AFE13}" type="parTrans" cxnId="{5A440CD5-FD2A-4D44-A5D8-8879695D7288}">
      <dgm:prSet/>
      <dgm:spPr/>
      <dgm:t>
        <a:bodyPr/>
        <a:lstStyle/>
        <a:p>
          <a:endParaRPr lang="ru-RU"/>
        </a:p>
      </dgm:t>
    </dgm:pt>
    <dgm:pt modelId="{4BFCBB24-30EB-4067-B1C5-0C52022B6E06}" type="sibTrans" cxnId="{5A440CD5-FD2A-4D44-A5D8-8879695D7288}">
      <dgm:prSet/>
      <dgm:spPr/>
      <dgm:t>
        <a:bodyPr/>
        <a:lstStyle/>
        <a:p>
          <a:endParaRPr lang="ru-RU"/>
        </a:p>
      </dgm:t>
    </dgm:pt>
    <dgm:pt modelId="{EB75B24C-E6D8-4CBE-A701-135BC2244A49}" type="pres">
      <dgm:prSet presAssocID="{FF8749FA-1C0C-4617-BEFD-55FFD9C7BE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06103E-8F63-45C2-A047-9CA232A3F1E5}" type="pres">
      <dgm:prSet presAssocID="{E19B3E28-5D68-41CD-AF25-2E8EB4BDCE51}" presName="hierRoot1" presStyleCnt="0">
        <dgm:presLayoutVars>
          <dgm:hierBranch val="init"/>
        </dgm:presLayoutVars>
      </dgm:prSet>
      <dgm:spPr/>
    </dgm:pt>
    <dgm:pt modelId="{4AD95022-BDE2-4A4F-A9A7-CDDD50344EC8}" type="pres">
      <dgm:prSet presAssocID="{E19B3E28-5D68-41CD-AF25-2E8EB4BDCE51}" presName="rootComposite1" presStyleCnt="0"/>
      <dgm:spPr/>
    </dgm:pt>
    <dgm:pt modelId="{B0ED414F-2E9B-4014-97DF-82BC953ECB39}" type="pres">
      <dgm:prSet presAssocID="{E19B3E28-5D68-41CD-AF25-2E8EB4BDCE51}" presName="rootText1" presStyleLbl="node0" presStyleIdx="0" presStyleCnt="1" custScaleX="178180" custScaleY="108142" custLinFactNeighborY="-46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7EF69-2C6B-4FA8-BCC4-845F000BE65E}" type="pres">
      <dgm:prSet presAssocID="{E19B3E28-5D68-41CD-AF25-2E8EB4BDCE5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159B789-57C8-46C6-B603-FD398064B052}" type="pres">
      <dgm:prSet presAssocID="{E19B3E28-5D68-41CD-AF25-2E8EB4BDCE51}" presName="hierChild2" presStyleCnt="0"/>
      <dgm:spPr/>
    </dgm:pt>
    <dgm:pt modelId="{F5FD970C-3B0F-4D0B-9022-C587A9B164CE}" type="pres">
      <dgm:prSet presAssocID="{0C209895-3C61-4D14-A5F9-5E2D848C55A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B6C0336-5AD7-4378-BEE4-FC3432A1F998}" type="pres">
      <dgm:prSet presAssocID="{98CC583B-5B02-4A7A-B704-38322D7DCC80}" presName="hierRoot2" presStyleCnt="0">
        <dgm:presLayoutVars>
          <dgm:hierBranch val="init"/>
        </dgm:presLayoutVars>
      </dgm:prSet>
      <dgm:spPr/>
    </dgm:pt>
    <dgm:pt modelId="{69CE457D-3D97-4BBD-99E6-6AD9CACC0289}" type="pres">
      <dgm:prSet presAssocID="{98CC583B-5B02-4A7A-B704-38322D7DCC80}" presName="rootComposite" presStyleCnt="0"/>
      <dgm:spPr/>
    </dgm:pt>
    <dgm:pt modelId="{50C8747B-6C1B-430D-967E-5CAA5C414BC8}" type="pres">
      <dgm:prSet presAssocID="{98CC583B-5B02-4A7A-B704-38322D7DCC8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EAF468-92D1-4441-98ED-36A0B5A1C05A}" type="pres">
      <dgm:prSet presAssocID="{98CC583B-5B02-4A7A-B704-38322D7DCC80}" presName="rootConnector" presStyleLbl="node2" presStyleIdx="0" presStyleCnt="3"/>
      <dgm:spPr/>
      <dgm:t>
        <a:bodyPr/>
        <a:lstStyle/>
        <a:p>
          <a:endParaRPr lang="ru-RU"/>
        </a:p>
      </dgm:t>
    </dgm:pt>
    <dgm:pt modelId="{6E487D0A-9B1F-415F-BB81-EE2E5D1AEE66}" type="pres">
      <dgm:prSet presAssocID="{98CC583B-5B02-4A7A-B704-38322D7DCC80}" presName="hierChild4" presStyleCnt="0"/>
      <dgm:spPr/>
    </dgm:pt>
    <dgm:pt modelId="{F5BCED19-FF9C-461F-8141-119619FC6D4D}" type="pres">
      <dgm:prSet presAssocID="{98CC583B-5B02-4A7A-B704-38322D7DCC80}" presName="hierChild5" presStyleCnt="0"/>
      <dgm:spPr/>
    </dgm:pt>
    <dgm:pt modelId="{9F61E049-6F0D-4358-A45A-682D529BEC27}" type="pres">
      <dgm:prSet presAssocID="{99C883B2-6188-458D-B2A9-21E3B8AC0D6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54551D0-85C7-4DA4-8D93-48F60CA7CA80}" type="pres">
      <dgm:prSet presAssocID="{65012FF1-5CF2-44C1-B5BC-AA102B19F3A5}" presName="hierRoot2" presStyleCnt="0">
        <dgm:presLayoutVars>
          <dgm:hierBranch val="init"/>
        </dgm:presLayoutVars>
      </dgm:prSet>
      <dgm:spPr/>
    </dgm:pt>
    <dgm:pt modelId="{A72A96CA-6C72-48D0-A6FE-B427B0824CB5}" type="pres">
      <dgm:prSet presAssocID="{65012FF1-5CF2-44C1-B5BC-AA102B19F3A5}" presName="rootComposite" presStyleCnt="0"/>
      <dgm:spPr/>
    </dgm:pt>
    <dgm:pt modelId="{D90C0B85-0308-492D-A5D7-E26236C7C869}" type="pres">
      <dgm:prSet presAssocID="{65012FF1-5CF2-44C1-B5BC-AA102B19F3A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5DB61D-E72B-47FD-AFAF-10D8C3300996}" type="pres">
      <dgm:prSet presAssocID="{65012FF1-5CF2-44C1-B5BC-AA102B19F3A5}" presName="rootConnector" presStyleLbl="node2" presStyleIdx="1" presStyleCnt="3"/>
      <dgm:spPr/>
      <dgm:t>
        <a:bodyPr/>
        <a:lstStyle/>
        <a:p>
          <a:endParaRPr lang="ru-RU"/>
        </a:p>
      </dgm:t>
    </dgm:pt>
    <dgm:pt modelId="{66DD8C1D-6013-4056-9D80-C4931C76D031}" type="pres">
      <dgm:prSet presAssocID="{65012FF1-5CF2-44C1-B5BC-AA102B19F3A5}" presName="hierChild4" presStyleCnt="0"/>
      <dgm:spPr/>
    </dgm:pt>
    <dgm:pt modelId="{2BBF904E-B283-457F-9753-4F0587534EC6}" type="pres">
      <dgm:prSet presAssocID="{65012FF1-5CF2-44C1-B5BC-AA102B19F3A5}" presName="hierChild5" presStyleCnt="0"/>
      <dgm:spPr/>
    </dgm:pt>
    <dgm:pt modelId="{BEFA72E8-E4B0-4F56-998B-EE162605BAD4}" type="pres">
      <dgm:prSet presAssocID="{CD5DA944-8049-4100-B10F-4D316A6AFE1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ADAC370-C6CD-4F44-8885-BB2910105717}" type="pres">
      <dgm:prSet presAssocID="{9B7E31AF-704B-4469-9DDB-CFD99D5005C7}" presName="hierRoot2" presStyleCnt="0">
        <dgm:presLayoutVars>
          <dgm:hierBranch val="init"/>
        </dgm:presLayoutVars>
      </dgm:prSet>
      <dgm:spPr/>
    </dgm:pt>
    <dgm:pt modelId="{9D902CFC-1C44-43BF-99F6-AF6645E3E458}" type="pres">
      <dgm:prSet presAssocID="{9B7E31AF-704B-4469-9DDB-CFD99D5005C7}" presName="rootComposite" presStyleCnt="0"/>
      <dgm:spPr/>
    </dgm:pt>
    <dgm:pt modelId="{CC8FCB0C-E6DF-4EE2-B7F9-E3811AC12E03}" type="pres">
      <dgm:prSet presAssocID="{9B7E31AF-704B-4469-9DDB-CFD99D5005C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183486-05DA-4277-8441-D2F928FB15DE}" type="pres">
      <dgm:prSet presAssocID="{9B7E31AF-704B-4469-9DDB-CFD99D5005C7}" presName="rootConnector" presStyleLbl="node2" presStyleIdx="2" presStyleCnt="3"/>
      <dgm:spPr/>
      <dgm:t>
        <a:bodyPr/>
        <a:lstStyle/>
        <a:p>
          <a:endParaRPr lang="ru-RU"/>
        </a:p>
      </dgm:t>
    </dgm:pt>
    <dgm:pt modelId="{FB513EE3-DF83-4881-8CAA-1BC6CE15C74A}" type="pres">
      <dgm:prSet presAssocID="{9B7E31AF-704B-4469-9DDB-CFD99D5005C7}" presName="hierChild4" presStyleCnt="0"/>
      <dgm:spPr/>
    </dgm:pt>
    <dgm:pt modelId="{D7934424-07EF-4B41-86F5-EEBF8B74579B}" type="pres">
      <dgm:prSet presAssocID="{9B7E31AF-704B-4469-9DDB-CFD99D5005C7}" presName="hierChild5" presStyleCnt="0"/>
      <dgm:spPr/>
    </dgm:pt>
    <dgm:pt modelId="{A97CB759-4735-4C9C-863B-25E32D5B51F7}" type="pres">
      <dgm:prSet presAssocID="{E19B3E28-5D68-41CD-AF25-2E8EB4BDCE51}" presName="hierChild3" presStyleCnt="0"/>
      <dgm:spPr/>
    </dgm:pt>
  </dgm:ptLst>
  <dgm:cxnLst>
    <dgm:cxn modelId="{F0E3D699-190B-44A7-A8A9-0541EC75858D}" type="presOf" srcId="{99C883B2-6188-458D-B2A9-21E3B8AC0D67}" destId="{9F61E049-6F0D-4358-A45A-682D529BEC27}" srcOrd="0" destOrd="0" presId="urn:microsoft.com/office/officeart/2005/8/layout/orgChart1"/>
    <dgm:cxn modelId="{953CD9E4-5B08-43CA-8FB7-A288B9F96881}" type="presOf" srcId="{9B7E31AF-704B-4469-9DDB-CFD99D5005C7}" destId="{F9183486-05DA-4277-8441-D2F928FB15DE}" srcOrd="1" destOrd="0" presId="urn:microsoft.com/office/officeart/2005/8/layout/orgChart1"/>
    <dgm:cxn modelId="{0E0C8754-D27E-4ED1-86B0-DE250CB9DF19}" type="presOf" srcId="{CD5DA944-8049-4100-B10F-4D316A6AFE13}" destId="{BEFA72E8-E4B0-4F56-998B-EE162605BAD4}" srcOrd="0" destOrd="0" presId="urn:microsoft.com/office/officeart/2005/8/layout/orgChart1"/>
    <dgm:cxn modelId="{AADC163C-C242-4AC7-91BD-0A9A869DEED0}" type="presOf" srcId="{E19B3E28-5D68-41CD-AF25-2E8EB4BDCE51}" destId="{E317EF69-2C6B-4FA8-BCC4-845F000BE65E}" srcOrd="1" destOrd="0" presId="urn:microsoft.com/office/officeart/2005/8/layout/orgChart1"/>
    <dgm:cxn modelId="{D0FFAD61-EAB7-4004-A04D-031502119A46}" type="presOf" srcId="{FF8749FA-1C0C-4617-BEFD-55FFD9C7BE3F}" destId="{EB75B24C-E6D8-4CBE-A701-135BC2244A49}" srcOrd="0" destOrd="0" presId="urn:microsoft.com/office/officeart/2005/8/layout/orgChart1"/>
    <dgm:cxn modelId="{9A287776-18F4-440D-8C78-7A0AAD92EA2A}" type="presOf" srcId="{9B7E31AF-704B-4469-9DDB-CFD99D5005C7}" destId="{CC8FCB0C-E6DF-4EE2-B7F9-E3811AC12E03}" srcOrd="0" destOrd="0" presId="urn:microsoft.com/office/officeart/2005/8/layout/orgChart1"/>
    <dgm:cxn modelId="{B1C0F7D3-849B-4E37-B647-9DE5930F7C1C}" srcId="{E19B3E28-5D68-41CD-AF25-2E8EB4BDCE51}" destId="{98CC583B-5B02-4A7A-B704-38322D7DCC80}" srcOrd="0" destOrd="0" parTransId="{0C209895-3C61-4D14-A5F9-5E2D848C55AF}" sibTransId="{196D839D-6B15-4E84-BB4D-2557EA347A76}"/>
    <dgm:cxn modelId="{A650C807-CC36-478D-AF1C-BCB28BED18F6}" type="presOf" srcId="{E19B3E28-5D68-41CD-AF25-2E8EB4BDCE51}" destId="{B0ED414F-2E9B-4014-97DF-82BC953ECB39}" srcOrd="0" destOrd="0" presId="urn:microsoft.com/office/officeart/2005/8/layout/orgChart1"/>
    <dgm:cxn modelId="{C2FBA557-85D9-45FE-A481-71CED65F06CC}" type="presOf" srcId="{0C209895-3C61-4D14-A5F9-5E2D848C55AF}" destId="{F5FD970C-3B0F-4D0B-9022-C587A9B164CE}" srcOrd="0" destOrd="0" presId="urn:microsoft.com/office/officeart/2005/8/layout/orgChart1"/>
    <dgm:cxn modelId="{F64E955A-610C-49EC-ADCC-1F2D908B7417}" srcId="{E19B3E28-5D68-41CD-AF25-2E8EB4BDCE51}" destId="{65012FF1-5CF2-44C1-B5BC-AA102B19F3A5}" srcOrd="1" destOrd="0" parTransId="{99C883B2-6188-458D-B2A9-21E3B8AC0D67}" sibTransId="{596312AC-C2AF-4AE0-8562-15E514E1324B}"/>
    <dgm:cxn modelId="{C9959634-AF41-47E3-BA62-EABE04E11662}" type="presOf" srcId="{98CC583B-5B02-4A7A-B704-38322D7DCC80}" destId="{D4EAF468-92D1-4441-98ED-36A0B5A1C05A}" srcOrd="1" destOrd="0" presId="urn:microsoft.com/office/officeart/2005/8/layout/orgChart1"/>
    <dgm:cxn modelId="{83515518-FD2B-4AC1-AC6E-F0EA865A0658}" type="presOf" srcId="{65012FF1-5CF2-44C1-B5BC-AA102B19F3A5}" destId="{D90C0B85-0308-492D-A5D7-E26236C7C869}" srcOrd="0" destOrd="0" presId="urn:microsoft.com/office/officeart/2005/8/layout/orgChart1"/>
    <dgm:cxn modelId="{B7ECD5A3-CDD5-494F-9C51-FA65F875164C}" type="presOf" srcId="{65012FF1-5CF2-44C1-B5BC-AA102B19F3A5}" destId="{BE5DB61D-E72B-47FD-AFAF-10D8C3300996}" srcOrd="1" destOrd="0" presId="urn:microsoft.com/office/officeart/2005/8/layout/orgChart1"/>
    <dgm:cxn modelId="{E6E0CFBF-FB8C-423A-B988-30FEA1A630AC}" type="presOf" srcId="{98CC583B-5B02-4A7A-B704-38322D7DCC80}" destId="{50C8747B-6C1B-430D-967E-5CAA5C414BC8}" srcOrd="0" destOrd="0" presId="urn:microsoft.com/office/officeart/2005/8/layout/orgChart1"/>
    <dgm:cxn modelId="{A9A0439C-756F-473A-8DEC-7959E992CA5A}" srcId="{FF8749FA-1C0C-4617-BEFD-55FFD9C7BE3F}" destId="{E19B3E28-5D68-41CD-AF25-2E8EB4BDCE51}" srcOrd="0" destOrd="0" parTransId="{B41BBA66-842E-48A1-9A44-FDEB723BACF5}" sibTransId="{4136CC9F-9DB4-4C45-9704-41E6BF35D16E}"/>
    <dgm:cxn modelId="{5A440CD5-FD2A-4D44-A5D8-8879695D7288}" srcId="{E19B3E28-5D68-41CD-AF25-2E8EB4BDCE51}" destId="{9B7E31AF-704B-4469-9DDB-CFD99D5005C7}" srcOrd="2" destOrd="0" parTransId="{CD5DA944-8049-4100-B10F-4D316A6AFE13}" sibTransId="{4BFCBB24-30EB-4067-B1C5-0C52022B6E06}"/>
    <dgm:cxn modelId="{C96808A4-A55D-42BD-9454-CBE923701833}" type="presParOf" srcId="{EB75B24C-E6D8-4CBE-A701-135BC2244A49}" destId="{FF06103E-8F63-45C2-A047-9CA232A3F1E5}" srcOrd="0" destOrd="0" presId="urn:microsoft.com/office/officeart/2005/8/layout/orgChart1"/>
    <dgm:cxn modelId="{18F22C8C-14D3-434E-8022-02C7A1A2F743}" type="presParOf" srcId="{FF06103E-8F63-45C2-A047-9CA232A3F1E5}" destId="{4AD95022-BDE2-4A4F-A9A7-CDDD50344EC8}" srcOrd="0" destOrd="0" presId="urn:microsoft.com/office/officeart/2005/8/layout/orgChart1"/>
    <dgm:cxn modelId="{B6D1C7EF-9F14-4ABC-8490-55D4396558D5}" type="presParOf" srcId="{4AD95022-BDE2-4A4F-A9A7-CDDD50344EC8}" destId="{B0ED414F-2E9B-4014-97DF-82BC953ECB39}" srcOrd="0" destOrd="0" presId="urn:microsoft.com/office/officeart/2005/8/layout/orgChart1"/>
    <dgm:cxn modelId="{FC272B5D-BCF0-48BC-9CCF-F61B743C8CC6}" type="presParOf" srcId="{4AD95022-BDE2-4A4F-A9A7-CDDD50344EC8}" destId="{E317EF69-2C6B-4FA8-BCC4-845F000BE65E}" srcOrd="1" destOrd="0" presId="urn:microsoft.com/office/officeart/2005/8/layout/orgChart1"/>
    <dgm:cxn modelId="{BC8E4709-FC42-4C3A-8E7E-5C8FDF2437B8}" type="presParOf" srcId="{FF06103E-8F63-45C2-A047-9CA232A3F1E5}" destId="{B159B789-57C8-46C6-B603-FD398064B052}" srcOrd="1" destOrd="0" presId="urn:microsoft.com/office/officeart/2005/8/layout/orgChart1"/>
    <dgm:cxn modelId="{464811F1-ACAC-4461-992B-BF0CD9B2DFF4}" type="presParOf" srcId="{B159B789-57C8-46C6-B603-FD398064B052}" destId="{F5FD970C-3B0F-4D0B-9022-C587A9B164CE}" srcOrd="0" destOrd="0" presId="urn:microsoft.com/office/officeart/2005/8/layout/orgChart1"/>
    <dgm:cxn modelId="{47A1742F-6063-47D0-9E17-582E9B56B876}" type="presParOf" srcId="{B159B789-57C8-46C6-B603-FD398064B052}" destId="{4B6C0336-5AD7-4378-BEE4-FC3432A1F998}" srcOrd="1" destOrd="0" presId="urn:microsoft.com/office/officeart/2005/8/layout/orgChart1"/>
    <dgm:cxn modelId="{C827868F-B8E4-4944-A14A-EE8609A42F1C}" type="presParOf" srcId="{4B6C0336-5AD7-4378-BEE4-FC3432A1F998}" destId="{69CE457D-3D97-4BBD-99E6-6AD9CACC0289}" srcOrd="0" destOrd="0" presId="urn:microsoft.com/office/officeart/2005/8/layout/orgChart1"/>
    <dgm:cxn modelId="{9AC6308C-1E7A-412D-B149-B11D0CC4700C}" type="presParOf" srcId="{69CE457D-3D97-4BBD-99E6-6AD9CACC0289}" destId="{50C8747B-6C1B-430D-967E-5CAA5C414BC8}" srcOrd="0" destOrd="0" presId="urn:microsoft.com/office/officeart/2005/8/layout/orgChart1"/>
    <dgm:cxn modelId="{F05FC4C2-FCD6-4734-9ABF-FBD9B3C2C402}" type="presParOf" srcId="{69CE457D-3D97-4BBD-99E6-6AD9CACC0289}" destId="{D4EAF468-92D1-4441-98ED-36A0B5A1C05A}" srcOrd="1" destOrd="0" presId="urn:microsoft.com/office/officeart/2005/8/layout/orgChart1"/>
    <dgm:cxn modelId="{6DD59905-BF76-480F-A303-A1A3C27EC45C}" type="presParOf" srcId="{4B6C0336-5AD7-4378-BEE4-FC3432A1F998}" destId="{6E487D0A-9B1F-415F-BB81-EE2E5D1AEE66}" srcOrd="1" destOrd="0" presId="urn:microsoft.com/office/officeart/2005/8/layout/orgChart1"/>
    <dgm:cxn modelId="{F420FF8D-EB18-4519-AFBB-1036D008AAD4}" type="presParOf" srcId="{4B6C0336-5AD7-4378-BEE4-FC3432A1F998}" destId="{F5BCED19-FF9C-461F-8141-119619FC6D4D}" srcOrd="2" destOrd="0" presId="urn:microsoft.com/office/officeart/2005/8/layout/orgChart1"/>
    <dgm:cxn modelId="{EF26C597-2D5A-4832-B781-50A6ED403184}" type="presParOf" srcId="{B159B789-57C8-46C6-B603-FD398064B052}" destId="{9F61E049-6F0D-4358-A45A-682D529BEC27}" srcOrd="2" destOrd="0" presId="urn:microsoft.com/office/officeart/2005/8/layout/orgChart1"/>
    <dgm:cxn modelId="{27268922-068D-4DF9-AC42-526DC9310A2D}" type="presParOf" srcId="{B159B789-57C8-46C6-B603-FD398064B052}" destId="{C54551D0-85C7-4DA4-8D93-48F60CA7CA80}" srcOrd="3" destOrd="0" presId="urn:microsoft.com/office/officeart/2005/8/layout/orgChart1"/>
    <dgm:cxn modelId="{F19DAD3D-01C5-4813-A3DD-3E1D3B809FBC}" type="presParOf" srcId="{C54551D0-85C7-4DA4-8D93-48F60CA7CA80}" destId="{A72A96CA-6C72-48D0-A6FE-B427B0824CB5}" srcOrd="0" destOrd="0" presId="urn:microsoft.com/office/officeart/2005/8/layout/orgChart1"/>
    <dgm:cxn modelId="{4E13B14B-A97D-4457-89E7-F8F4D2CAB189}" type="presParOf" srcId="{A72A96CA-6C72-48D0-A6FE-B427B0824CB5}" destId="{D90C0B85-0308-492D-A5D7-E26236C7C869}" srcOrd="0" destOrd="0" presId="urn:microsoft.com/office/officeart/2005/8/layout/orgChart1"/>
    <dgm:cxn modelId="{9F0D1008-4AC0-4EC3-95B9-3D94AC0A4667}" type="presParOf" srcId="{A72A96CA-6C72-48D0-A6FE-B427B0824CB5}" destId="{BE5DB61D-E72B-47FD-AFAF-10D8C3300996}" srcOrd="1" destOrd="0" presId="urn:microsoft.com/office/officeart/2005/8/layout/orgChart1"/>
    <dgm:cxn modelId="{A2467E09-AEA6-4961-A256-2C945AD6DA26}" type="presParOf" srcId="{C54551D0-85C7-4DA4-8D93-48F60CA7CA80}" destId="{66DD8C1D-6013-4056-9D80-C4931C76D031}" srcOrd="1" destOrd="0" presId="urn:microsoft.com/office/officeart/2005/8/layout/orgChart1"/>
    <dgm:cxn modelId="{FEAC9E71-45F6-4FC1-AFE0-C65C7DB5FE27}" type="presParOf" srcId="{C54551D0-85C7-4DA4-8D93-48F60CA7CA80}" destId="{2BBF904E-B283-457F-9753-4F0587534EC6}" srcOrd="2" destOrd="0" presId="urn:microsoft.com/office/officeart/2005/8/layout/orgChart1"/>
    <dgm:cxn modelId="{F420D1EF-A9D2-4022-A24A-E7C8D90D01E5}" type="presParOf" srcId="{B159B789-57C8-46C6-B603-FD398064B052}" destId="{BEFA72E8-E4B0-4F56-998B-EE162605BAD4}" srcOrd="4" destOrd="0" presId="urn:microsoft.com/office/officeart/2005/8/layout/orgChart1"/>
    <dgm:cxn modelId="{263662A3-417C-43E6-933F-1E57D00DE511}" type="presParOf" srcId="{B159B789-57C8-46C6-B603-FD398064B052}" destId="{7ADAC370-C6CD-4F44-8885-BB2910105717}" srcOrd="5" destOrd="0" presId="urn:microsoft.com/office/officeart/2005/8/layout/orgChart1"/>
    <dgm:cxn modelId="{6DBA2E3A-FAE7-4562-B20F-708F250A60EC}" type="presParOf" srcId="{7ADAC370-C6CD-4F44-8885-BB2910105717}" destId="{9D902CFC-1C44-43BF-99F6-AF6645E3E458}" srcOrd="0" destOrd="0" presId="urn:microsoft.com/office/officeart/2005/8/layout/orgChart1"/>
    <dgm:cxn modelId="{BDDAC8B7-CE4F-497B-9CAB-DB974D69FFE7}" type="presParOf" srcId="{9D902CFC-1C44-43BF-99F6-AF6645E3E458}" destId="{CC8FCB0C-E6DF-4EE2-B7F9-E3811AC12E03}" srcOrd="0" destOrd="0" presId="urn:microsoft.com/office/officeart/2005/8/layout/orgChart1"/>
    <dgm:cxn modelId="{AE5BD1CE-09B7-42F3-AB70-E5D13A13B4FC}" type="presParOf" srcId="{9D902CFC-1C44-43BF-99F6-AF6645E3E458}" destId="{F9183486-05DA-4277-8441-D2F928FB15DE}" srcOrd="1" destOrd="0" presId="urn:microsoft.com/office/officeart/2005/8/layout/orgChart1"/>
    <dgm:cxn modelId="{298D47C2-0A7C-4E0F-8675-56C014241172}" type="presParOf" srcId="{7ADAC370-C6CD-4F44-8885-BB2910105717}" destId="{FB513EE3-DF83-4881-8CAA-1BC6CE15C74A}" srcOrd="1" destOrd="0" presId="urn:microsoft.com/office/officeart/2005/8/layout/orgChart1"/>
    <dgm:cxn modelId="{507A0B70-4BD8-4DA4-B524-40B71D958555}" type="presParOf" srcId="{7ADAC370-C6CD-4F44-8885-BB2910105717}" destId="{D7934424-07EF-4B41-86F5-EEBF8B74579B}" srcOrd="2" destOrd="0" presId="urn:microsoft.com/office/officeart/2005/8/layout/orgChart1"/>
    <dgm:cxn modelId="{6B4DE6DE-C6DF-4631-9432-00FBE4B47A06}" type="presParOf" srcId="{FF06103E-8F63-45C2-A047-9CA232A3F1E5}" destId="{A97CB759-4735-4C9C-863B-25E32D5B51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43018-4FA9-4DD4-8ADD-ED5A3BC824D8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BDEEA-9353-43CC-9CF6-62A6648A08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0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8DF1A4-6DFF-4DE5-8D87-1A002A3B1928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E1E2D6-07A4-472B-971B-E4F6D164F682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9730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384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8317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9699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023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3239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6108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9157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5152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1566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5407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1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" descr="j0312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620251" y="428625"/>
            <a:ext cx="2159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285710" y="1084264"/>
            <a:ext cx="110913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600" spc="50" dirty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«Недостаточно лишь понять задачу, необходимо желание решить ее. Без сильного желания  решить  трудную задачу  невозможно,  но  при  наличии такового  возможно.  Где  есть желание, найдется путь!»</a:t>
            </a:r>
          </a:p>
          <a:p>
            <a:pPr algn="r">
              <a:defRPr/>
            </a:pPr>
            <a:r>
              <a:rPr lang="ru-RU" sz="3600" spc="50" dirty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Пойа Д.</a:t>
            </a:r>
          </a:p>
        </p:txBody>
      </p:sp>
      <p:sp>
        <p:nvSpPr>
          <p:cNvPr id="4" name="Багетная рамка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813"/>
            </a:avLst>
          </a:prstGeom>
          <a:noFill/>
          <a:ln w="92075" cmpd="tri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518901" y="6319838"/>
            <a:ext cx="673100" cy="538162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336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E:\Маришка\Картинки\Приколы\Веселые Картинки\Компьютерные\Компьютерные1\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0" y="3621772"/>
            <a:ext cx="4064000" cy="2758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0667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354" y="303091"/>
            <a:ext cx="907366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" y="-10266"/>
            <a:ext cx="2708910" cy="4801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Задача 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1872" y="295827"/>
            <a:ext cx="110299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таблице приведена стоимость перевозок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между пятью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железнодорожными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станциями,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обозначенными буквами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B, C, D и E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/>
              <a:t>Укажите </a:t>
            </a:r>
            <a:r>
              <a:rPr lang="ru-RU" sz="4400" b="1" dirty="0"/>
              <a:t>схему, </a:t>
            </a:r>
            <a:r>
              <a:rPr lang="ru-RU" sz="4400" b="1" dirty="0" smtClean="0"/>
              <a:t>соответствующую </a:t>
            </a:r>
            <a:r>
              <a:rPr lang="ru-RU" sz="4400" b="1" dirty="0"/>
              <a:t>таблице.</a:t>
            </a:r>
          </a:p>
        </p:txBody>
      </p:sp>
      <p:pic>
        <p:nvPicPr>
          <p:cNvPr id="1026" name="Picture 2" descr="get_file?id=74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97" y="2522679"/>
            <a:ext cx="9789794" cy="410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54067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354" y="303091"/>
            <a:ext cx="907366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u="sng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8630" y="774676"/>
            <a:ext cx="11327130" cy="13970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12300" b="1" dirty="0" smtClean="0">
                <a:latin typeface="Times New Roman" pitchFamily="18" charset="0"/>
                <a:cs typeface="Times New Roman" pitchFamily="18" charset="0"/>
              </a:rPr>
              <a:t>Из таблицы </a:t>
            </a:r>
            <a:r>
              <a:rPr lang="ru-RU" sz="12300" b="1" dirty="0">
                <a:latin typeface="Times New Roman" pitchFamily="18" charset="0"/>
                <a:cs typeface="Times New Roman" pitchFamily="18" charset="0"/>
              </a:rPr>
              <a:t>видно, что из </a:t>
            </a:r>
            <a:r>
              <a:rPr lang="ru-RU" sz="12300" b="1" dirty="0" smtClean="0">
                <a:latin typeface="Times New Roman" pitchFamily="18" charset="0"/>
                <a:cs typeface="Times New Roman" pitchFamily="18" charset="0"/>
              </a:rPr>
              <a:t>пункта </a:t>
            </a:r>
            <a:r>
              <a:rPr lang="ru-RU" sz="1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2300" b="1" dirty="0">
                <a:latin typeface="Times New Roman" pitchFamily="18" charset="0"/>
                <a:cs typeface="Times New Roman" pitchFamily="18" charset="0"/>
              </a:rPr>
              <a:t> есть </a:t>
            </a:r>
            <a:r>
              <a:rPr lang="ru-RU" sz="12300" b="1" dirty="0" smtClean="0">
                <a:latin typeface="Times New Roman" pitchFamily="18" charset="0"/>
                <a:cs typeface="Times New Roman" pitchFamily="18" charset="0"/>
              </a:rPr>
              <a:t>дороги </a:t>
            </a:r>
            <a:r>
              <a:rPr lang="ru-RU" sz="12300" b="1" dirty="0">
                <a:latin typeface="Times New Roman" pitchFamily="18" charset="0"/>
                <a:cs typeface="Times New Roman" pitchFamily="18" charset="0"/>
              </a:rPr>
              <a:t>в любой </a:t>
            </a:r>
            <a:r>
              <a:rPr lang="ru-RU" sz="12300" b="1" dirty="0" smtClean="0">
                <a:latin typeface="Times New Roman" pitchFamily="18" charset="0"/>
                <a:cs typeface="Times New Roman" pitchFamily="18" charset="0"/>
              </a:rPr>
              <a:t>другой </a:t>
            </a:r>
            <a:r>
              <a:rPr lang="ru-RU" sz="12300" b="1" dirty="0">
                <a:latin typeface="Times New Roman" pitchFamily="18" charset="0"/>
                <a:cs typeface="Times New Roman" pitchFamily="18" charset="0"/>
              </a:rPr>
              <a:t>пункт.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040" y="229764"/>
            <a:ext cx="10504170" cy="4801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prstClr val="black"/>
                </a:solidFill>
              </a:rPr>
              <a:t>Задача 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43110" y="5909857"/>
            <a:ext cx="254889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4400" b="1" dirty="0">
                <a:solidFill>
                  <a:srgbClr val="FF0000"/>
                </a:solidFill>
              </a:rPr>
              <a:t>Ответ: 2</a:t>
            </a:r>
          </a:p>
        </p:txBody>
      </p:sp>
      <p:pic>
        <p:nvPicPr>
          <p:cNvPr id="2050" name="Picture 2" descr="get_file?id=7436"/>
          <p:cNvPicPr>
            <a:picLocks noChangeAspect="1" noChangeArrowheads="1"/>
          </p:cNvPicPr>
          <p:nvPr/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3035"/>
            <a:ext cx="9438536" cy="443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07018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01262" y="957996"/>
            <a:ext cx="10128738" cy="52435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к ОГЭ по информатике. Разбор задания №4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«Файловая система организации данных»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Часть 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28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724" y="219000"/>
            <a:ext cx="10609383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Изучение нового материала</a:t>
            </a:r>
            <a:endParaRPr lang="ru-RU" sz="6000" dirty="0"/>
          </a:p>
        </p:txBody>
      </p:sp>
      <p:pic>
        <p:nvPicPr>
          <p:cNvPr id="3074" name="Picture 2" descr="ÐÐ°ÑÑÐ¸Ð½ÐºÐ¸ Ð¿Ð¾ Ð·Ð°Ð¿ÑÐ¾ÑÑ ÐºÐ°Ð¼ÐµÑÐ° ÑÑÐ°Ð½ÐµÐ½Ð¸Ñ Ð½Ð° Ð²Ð¾ÐºÐ·Ð°Ð»Ðµ ÑÐ¸ÑÑÐ½Ð¾Ð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5"/>
          <a:stretch/>
        </p:blipFill>
        <p:spPr bwMode="auto">
          <a:xfrm>
            <a:off x="2242868" y="1361104"/>
            <a:ext cx="7278353" cy="52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9179169" y="3259015"/>
            <a:ext cx="1711569" cy="4806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25673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0400" y="0"/>
            <a:ext cx="2747264" cy="10668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400" y="1295399"/>
            <a:ext cx="8703094" cy="4794849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/>
              <a:t>Файл – это определённое количество     информации (программа или данные), имеющие имя и хранящееся в долговременной (внешней) памяти </a:t>
            </a:r>
            <a:endParaRPr lang="ru-RU" sz="4400" b="1" dirty="0"/>
          </a:p>
        </p:txBody>
      </p:sp>
      <p:pic>
        <p:nvPicPr>
          <p:cNvPr id="2050" name="Picture 2" descr="E:\Маришка\Картинки\Приколы\Разное\MSOF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40352">
            <a:off x="8808240" y="975513"/>
            <a:ext cx="3075351" cy="18824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309875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12"/>
          <p:cNvSpPr>
            <a:spLocks noChangeArrowheads="1" noChangeShapeType="1" noTextEdit="1"/>
          </p:cNvSpPr>
          <p:nvPr/>
        </p:nvSpPr>
        <p:spPr bwMode="auto">
          <a:xfrm>
            <a:off x="3312585" y="188913"/>
            <a:ext cx="6623049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ИМЯ ФАЙЛА</a:t>
            </a:r>
          </a:p>
        </p:txBody>
      </p:sp>
      <p:sp>
        <p:nvSpPr>
          <p:cNvPr id="5127" name="Rectangle 13"/>
          <p:cNvSpPr>
            <a:spLocks noChangeArrowheads="1"/>
          </p:cNvSpPr>
          <p:nvPr/>
        </p:nvSpPr>
        <p:spPr bwMode="auto">
          <a:xfrm>
            <a:off x="207034" y="688887"/>
            <a:ext cx="116505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</a:rPr>
              <a:t>Имя файла</a:t>
            </a:r>
            <a:r>
              <a:rPr lang="ru-RU" sz="3600" dirty="0">
                <a:latin typeface="Times New Roman" pitchFamily="18" charset="0"/>
              </a:rPr>
              <a:t>  – состоит из двух частей, разделенных точкой: </a:t>
            </a:r>
            <a:r>
              <a:rPr lang="ru-RU" sz="3600" b="1" i="1" dirty="0">
                <a:solidFill>
                  <a:srgbClr val="000099"/>
                </a:solidFill>
                <a:latin typeface="Times New Roman" pitchFamily="18" charset="0"/>
              </a:rPr>
              <a:t>имени файла</a:t>
            </a:r>
            <a:r>
              <a:rPr lang="ru-RU" sz="3600" i="1" dirty="0">
                <a:solidFill>
                  <a:srgbClr val="409632"/>
                </a:solidFill>
                <a:latin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</a:rPr>
              <a:t>и </a:t>
            </a:r>
            <a:r>
              <a:rPr lang="ru-RU" sz="3600" b="1" i="1" dirty="0">
                <a:solidFill>
                  <a:srgbClr val="000099"/>
                </a:solidFill>
                <a:latin typeface="Times New Roman" pitchFamily="18" charset="0"/>
              </a:rPr>
              <a:t>расширения</a:t>
            </a:r>
            <a:r>
              <a:rPr lang="ru-RU" sz="3600" dirty="0">
                <a:latin typeface="Times New Roman" pitchFamily="18" charset="0"/>
              </a:rPr>
              <a:t>.</a:t>
            </a:r>
          </a:p>
        </p:txBody>
      </p:sp>
      <p:sp>
        <p:nvSpPr>
          <p:cNvPr id="5124" name="Line 14"/>
          <p:cNvSpPr>
            <a:spLocks noChangeShapeType="1"/>
          </p:cNvSpPr>
          <p:nvPr/>
        </p:nvSpPr>
        <p:spPr bwMode="auto">
          <a:xfrm>
            <a:off x="2159001" y="765175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15"/>
          <p:cNvSpPr>
            <a:spLocks noChangeShapeType="1"/>
          </p:cNvSpPr>
          <p:nvPr/>
        </p:nvSpPr>
        <p:spPr bwMode="auto">
          <a:xfrm>
            <a:off x="2159001" y="1844675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952501" y="2286001"/>
            <a:ext cx="793518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FF3300"/>
                </a:solidFill>
                <a:latin typeface="Georgia" pitchFamily="18" charset="0"/>
              </a:rPr>
              <a:t>Приветствие</a:t>
            </a:r>
            <a:r>
              <a:rPr lang="en-US" sz="6600" b="1">
                <a:solidFill>
                  <a:srgbClr val="FF3300"/>
                </a:solidFill>
                <a:latin typeface="Georgia" pitchFamily="18" charset="0"/>
              </a:rPr>
              <a:t>.doc</a:t>
            </a:r>
            <a:endParaRPr lang="ru-RU" sz="6600" b="1">
              <a:solidFill>
                <a:srgbClr val="FF3300"/>
              </a:solidFill>
              <a:latin typeface="Georgia" pitchFamily="18" charset="0"/>
            </a:endParaRPr>
          </a:p>
        </p:txBody>
      </p:sp>
      <p:sp>
        <p:nvSpPr>
          <p:cNvPr id="45061" name="AutoShape 5"/>
          <p:cNvSpPr>
            <a:spLocks/>
          </p:cNvSpPr>
          <p:nvPr/>
        </p:nvSpPr>
        <p:spPr bwMode="auto">
          <a:xfrm rot="-5400000">
            <a:off x="10267950" y="2428875"/>
            <a:ext cx="285750" cy="2000251"/>
          </a:xfrm>
          <a:prstGeom prst="leftBrace">
            <a:avLst>
              <a:gd name="adj1" fmla="val 389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 sz="1800"/>
          </a:p>
        </p:txBody>
      </p:sp>
      <p:sp>
        <p:nvSpPr>
          <p:cNvPr id="2" name="AutoShape 5"/>
          <p:cNvSpPr>
            <a:spLocks/>
          </p:cNvSpPr>
          <p:nvPr/>
        </p:nvSpPr>
        <p:spPr bwMode="auto">
          <a:xfrm rot="-5400000">
            <a:off x="4905376" y="-476250"/>
            <a:ext cx="285750" cy="7810500"/>
          </a:xfrm>
          <a:prstGeom prst="leftBrace">
            <a:avLst>
              <a:gd name="adj1" fmla="val 1511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 sz="1800"/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1143001" y="4071939"/>
            <a:ext cx="5281084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latin typeface="Times New Roman" pitchFamily="18" charset="0"/>
              </a:rPr>
              <a:t>дает пользователь</a:t>
            </a:r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6762752" y="4071938"/>
            <a:ext cx="518583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>
                <a:latin typeface="Times New Roman" pitchFamily="18" charset="0"/>
              </a:rPr>
              <a:t>указывает, какого рода информация хранится в файле, тип файла.</a:t>
            </a:r>
          </a:p>
        </p:txBody>
      </p:sp>
      <p:sp>
        <p:nvSpPr>
          <p:cNvPr id="5131" name="Rectangle 16"/>
          <p:cNvSpPr>
            <a:spLocks noChangeArrowheads="1"/>
          </p:cNvSpPr>
          <p:nvPr/>
        </p:nvSpPr>
        <p:spPr bwMode="auto">
          <a:xfrm>
            <a:off x="3429000" y="3643313"/>
            <a:ext cx="1662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99"/>
                </a:solidFill>
              </a:rPr>
              <a:t>имя файла</a:t>
            </a:r>
          </a:p>
        </p:txBody>
      </p:sp>
      <p:sp>
        <p:nvSpPr>
          <p:cNvPr id="5132" name="Rectangle 17"/>
          <p:cNvSpPr>
            <a:spLocks noChangeArrowheads="1"/>
          </p:cNvSpPr>
          <p:nvPr/>
        </p:nvSpPr>
        <p:spPr bwMode="auto">
          <a:xfrm>
            <a:off x="9048751" y="3571875"/>
            <a:ext cx="1834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99"/>
                </a:solidFill>
              </a:rPr>
              <a:t>расширение</a:t>
            </a:r>
          </a:p>
        </p:txBody>
      </p:sp>
    </p:spTree>
    <p:extLst>
      <p:ext uri="{BB962C8B-B14F-4D97-AF65-F5344CB8AC3E}">
        <p14:creationId xmlns:p14="http://schemas.microsoft.com/office/powerpoint/2010/main" val="4029214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6" grpId="0"/>
      <p:bldP spid="45061" grpId="0" animBg="1"/>
      <p:bldP spid="2" grpId="0" animBg="1"/>
      <p:bldP spid="5129" grpId="0"/>
      <p:bldP spid="5130" grpId="0"/>
      <p:bldP spid="5131" grpId="0"/>
      <p:bldP spid="51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4"/>
          <p:cNvGraphicFramePr>
            <a:graphicFrameLocks/>
          </p:cNvGraphicFramePr>
          <p:nvPr/>
        </p:nvGraphicFramePr>
        <p:xfrm>
          <a:off x="952500" y="2071688"/>
          <a:ext cx="11049077" cy="33870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96960"/>
                <a:gridCol w="7952117"/>
              </a:tblGrid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DOC, TXT, ODT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Файл содержит текстовую информацию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BMP, JPG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GIF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Файл содержит графическую информацию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AVI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Файл содержит видеоизображение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WAV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MP3, MID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Файл содержит звуковую информацию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BAC, PAS 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Файлы на языке программирования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ZIP, RAR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Архивные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Исполняемые файлы (запускает программу)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SYS, DRV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Системные файлы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87" marR="60587" marT="0" marB="0" horzOverflow="overflow"/>
                </a:tc>
              </a:tr>
            </a:tbl>
          </a:graphicData>
        </a:graphic>
      </p:graphicFrame>
      <p:sp>
        <p:nvSpPr>
          <p:cNvPr id="4130" name="WordArt 4"/>
          <p:cNvSpPr>
            <a:spLocks noChangeArrowheads="1" noChangeShapeType="1" noTextEdit="1"/>
          </p:cNvSpPr>
          <p:nvPr/>
        </p:nvSpPr>
        <p:spPr bwMode="auto">
          <a:xfrm>
            <a:off x="3238500" y="188913"/>
            <a:ext cx="6381751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ТИП ФАЙЛА</a:t>
            </a:r>
          </a:p>
        </p:txBody>
      </p:sp>
      <p:sp>
        <p:nvSpPr>
          <p:cNvPr id="4131" name="Line 16"/>
          <p:cNvSpPr>
            <a:spLocks noChangeShapeType="1"/>
          </p:cNvSpPr>
          <p:nvPr/>
        </p:nvSpPr>
        <p:spPr bwMode="auto">
          <a:xfrm>
            <a:off x="2159001" y="765175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17"/>
          <p:cNvSpPr>
            <a:spLocks noChangeShapeType="1"/>
          </p:cNvSpPr>
          <p:nvPr/>
        </p:nvSpPr>
        <p:spPr bwMode="auto">
          <a:xfrm>
            <a:off x="2159001" y="1844675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59000" y="877888"/>
            <a:ext cx="9601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Расширение имени файла определяет тип хранящейся информации в файле.</a:t>
            </a:r>
            <a:endParaRPr lang="ru-RU" sz="2000" b="1" i="1">
              <a:latin typeface="Times New Roman" pitchFamily="18" charset="0"/>
            </a:endParaRPr>
          </a:p>
        </p:txBody>
      </p:sp>
      <p:pic>
        <p:nvPicPr>
          <p:cNvPr id="4134" name="Picture 41" descr="C:\Users\Ноут\Downloads\rar_970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29133" y="5500688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5" name="Picture 42" descr="C:\Users\Ноут\Downloads\mp3_702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5884" y="5572125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6" name="Picture 43" descr="C:\Users\Ноут\Downloads\documents_122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8633" y="5567363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44" descr="C:\Users\Ноут\Downloads\jpg_884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37884" y="5567363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8" name="Picture 47" descr="C:\Users\Ноут\Downloads\avi_270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61884" y="5572125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9" name="Picture 48" descr="C:\Users\Ноут\Downloads\text-x-pascal_7109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00384" y="5572125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" name="Picture 49" descr="C:\Users\Ноут\Downloads\application-x-executable_7079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348384" y="5618163"/>
            <a:ext cx="155786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3294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12"/>
          <p:cNvSpPr>
            <a:spLocks noChangeArrowheads="1" noChangeShapeType="1" noTextEdit="1"/>
          </p:cNvSpPr>
          <p:nvPr/>
        </p:nvSpPr>
        <p:spPr bwMode="auto">
          <a:xfrm>
            <a:off x="2159001" y="188913"/>
            <a:ext cx="969856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ФАЙЛОВАЯ </a:t>
            </a:r>
            <a:r>
              <a:rPr lang="ru-RU" sz="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СИСТЕМА</a:t>
            </a:r>
            <a:endParaRPr lang="ru-RU" sz="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45057" y="580678"/>
            <a:ext cx="1141726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порядок, определяющий способ организации, хранения и именования данных на носителях информации в компьютерах, а также в другом электронном оборудовании.</a:t>
            </a:r>
          </a:p>
        </p:txBody>
      </p:sp>
      <p:sp>
        <p:nvSpPr>
          <p:cNvPr id="7172" name="Line 14"/>
          <p:cNvSpPr>
            <a:spLocks noChangeShapeType="1"/>
          </p:cNvSpPr>
          <p:nvPr/>
        </p:nvSpPr>
        <p:spPr bwMode="auto">
          <a:xfrm>
            <a:off x="2159001" y="765175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3" name="Line 15"/>
          <p:cNvSpPr>
            <a:spLocks noChangeShapeType="1"/>
          </p:cNvSpPr>
          <p:nvPr/>
        </p:nvSpPr>
        <p:spPr bwMode="auto">
          <a:xfrm>
            <a:off x="2159001" y="1844675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1524000" y="2071688"/>
            <a:ext cx="4165600" cy="10715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>
                <a:latin typeface="Times New Roman" pitchFamily="18" charset="0"/>
              </a:rPr>
              <a:t>Одноуровневая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6900333" y="2071688"/>
            <a:ext cx="4572000" cy="10715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100" b="1">
                <a:latin typeface="Times New Roman" pitchFamily="18" charset="0"/>
              </a:rPr>
              <a:t>Многоуровневая</a:t>
            </a:r>
          </a:p>
          <a:p>
            <a:pPr algn="ctr"/>
            <a:r>
              <a:rPr lang="ru-RU" sz="3100" b="1">
                <a:latin typeface="Times New Roman" pitchFamily="18" charset="0"/>
              </a:rPr>
              <a:t>(иерархическая)</a:t>
            </a:r>
          </a:p>
        </p:txBody>
      </p:sp>
      <p:pic>
        <p:nvPicPr>
          <p:cNvPr id="7176" name="Picture 15" descr="H:\прилож\папка.png"/>
          <p:cNvPicPr>
            <a:picLocks noChangeAspect="1" noChangeArrowheads="1"/>
          </p:cNvPicPr>
          <p:nvPr/>
        </p:nvPicPr>
        <p:blipFill>
          <a:blip r:embed="rId2" cstate="email">
            <a:lum bright="-30000" contrast="-30000"/>
          </a:blip>
          <a:srcRect/>
          <a:stretch>
            <a:fillRect/>
          </a:stretch>
        </p:blipFill>
        <p:spPr bwMode="auto">
          <a:xfrm>
            <a:off x="8858251" y="3500439"/>
            <a:ext cx="1254130" cy="115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6" descr="H:\прилож\док.png"/>
          <p:cNvPicPr>
            <a:picLocks noChangeAspect="1" noChangeArrowheads="1"/>
          </p:cNvPicPr>
          <p:nvPr/>
        </p:nvPicPr>
        <p:blipFill>
          <a:blip r:embed="rId3" cstate="email">
            <a:lum bright="-30000" contrast="-30000"/>
          </a:blip>
          <a:srcRect/>
          <a:stretch>
            <a:fillRect/>
          </a:stretch>
        </p:blipFill>
        <p:spPr bwMode="auto">
          <a:xfrm>
            <a:off x="6477001" y="5786439"/>
            <a:ext cx="1291619" cy="103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5" descr="H:\прилож\папка.png"/>
          <p:cNvPicPr>
            <a:picLocks noChangeAspect="1" noChangeArrowheads="1"/>
          </p:cNvPicPr>
          <p:nvPr/>
        </p:nvPicPr>
        <p:blipFill>
          <a:blip r:embed="rId2" cstate="email">
            <a:lum bright="-30000" contrast="-30000"/>
          </a:blip>
          <a:srcRect/>
          <a:stretch>
            <a:fillRect/>
          </a:stretch>
        </p:blipFill>
        <p:spPr bwMode="auto">
          <a:xfrm>
            <a:off x="7317318" y="4572001"/>
            <a:ext cx="1254130" cy="115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5" descr="H:\прилож\папка.png"/>
          <p:cNvPicPr>
            <a:picLocks noChangeAspect="1" noChangeArrowheads="1"/>
          </p:cNvPicPr>
          <p:nvPr/>
        </p:nvPicPr>
        <p:blipFill>
          <a:blip r:embed="rId2" cstate="email">
            <a:lum bright="-30000" contrast="-30000"/>
          </a:blip>
          <a:srcRect/>
          <a:stretch>
            <a:fillRect/>
          </a:stretch>
        </p:blipFill>
        <p:spPr bwMode="auto">
          <a:xfrm>
            <a:off x="8858251" y="4572001"/>
            <a:ext cx="1254130" cy="115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5" descr="H:\прилож\папка.png"/>
          <p:cNvPicPr>
            <a:picLocks noChangeAspect="1" noChangeArrowheads="1"/>
          </p:cNvPicPr>
          <p:nvPr/>
        </p:nvPicPr>
        <p:blipFill>
          <a:blip r:embed="rId2" cstate="email">
            <a:lum bright="-30000" contrast="-30000"/>
          </a:blip>
          <a:srcRect/>
          <a:stretch>
            <a:fillRect/>
          </a:stretch>
        </p:blipFill>
        <p:spPr bwMode="auto">
          <a:xfrm>
            <a:off x="8191500" y="5715001"/>
            <a:ext cx="1254130" cy="115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5" descr="H:\прилож\папка.png"/>
          <p:cNvPicPr>
            <a:picLocks noChangeAspect="1" noChangeArrowheads="1"/>
          </p:cNvPicPr>
          <p:nvPr/>
        </p:nvPicPr>
        <p:blipFill>
          <a:blip r:embed="rId2" cstate="email">
            <a:lum bright="-30000" contrast="-30000"/>
          </a:blip>
          <a:srcRect/>
          <a:stretch>
            <a:fillRect/>
          </a:stretch>
        </p:blipFill>
        <p:spPr bwMode="auto">
          <a:xfrm>
            <a:off x="9620251" y="5715001"/>
            <a:ext cx="1254130" cy="115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6" descr="H:\прилож\док.png"/>
          <p:cNvPicPr>
            <a:picLocks noChangeAspect="1" noChangeArrowheads="1"/>
          </p:cNvPicPr>
          <p:nvPr/>
        </p:nvPicPr>
        <p:blipFill>
          <a:blip r:embed="rId3" cstate="email">
            <a:lum bright="-30000" contrast="-30000"/>
          </a:blip>
          <a:srcRect/>
          <a:stretch>
            <a:fillRect/>
          </a:stretch>
        </p:blipFill>
        <p:spPr bwMode="auto">
          <a:xfrm>
            <a:off x="10382250" y="4572000"/>
            <a:ext cx="1291617" cy="103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 стрелкой 25"/>
          <p:cNvCxnSpPr/>
          <p:nvPr/>
        </p:nvCxnSpPr>
        <p:spPr>
          <a:xfrm rot="5400000">
            <a:off x="8298657" y="3622941"/>
            <a:ext cx="357187" cy="1540933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9070182" y="4393936"/>
            <a:ext cx="357188" cy="211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9837475" y="3625057"/>
            <a:ext cx="357187" cy="15367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7042945" y="5122599"/>
            <a:ext cx="500063" cy="82761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8700030" y="5167313"/>
            <a:ext cx="428625" cy="666751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9414405" y="5119688"/>
            <a:ext cx="428625" cy="7620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89" name="TextBox 36"/>
          <p:cNvSpPr txBox="1">
            <a:spLocks noChangeArrowheads="1"/>
          </p:cNvSpPr>
          <p:nvPr/>
        </p:nvSpPr>
        <p:spPr bwMode="auto">
          <a:xfrm>
            <a:off x="10277755" y="3325484"/>
            <a:ext cx="1528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Корневой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каталог</a:t>
            </a:r>
          </a:p>
        </p:txBody>
      </p:sp>
      <p:sp>
        <p:nvSpPr>
          <p:cNvPr id="7190" name="TextBox 37"/>
          <p:cNvSpPr txBox="1">
            <a:spLocks noChangeArrowheads="1"/>
          </p:cNvSpPr>
          <p:nvPr/>
        </p:nvSpPr>
        <p:spPr bwMode="auto">
          <a:xfrm>
            <a:off x="1529612" y="3357563"/>
            <a:ext cx="14464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Корневой</a:t>
            </a:r>
          </a:p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каталог</a:t>
            </a:r>
          </a:p>
        </p:txBody>
      </p:sp>
      <p:pic>
        <p:nvPicPr>
          <p:cNvPr id="7191" name="Picture 15" descr="H:\прилож\папк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3429001"/>
            <a:ext cx="77893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16" descr="H:\прилож\док.png"/>
          <p:cNvPicPr>
            <a:picLocks noChangeAspect="1" noChangeArrowheads="1"/>
          </p:cNvPicPr>
          <p:nvPr/>
        </p:nvPicPr>
        <p:blipFill>
          <a:blip r:embed="rId3" cstate="email">
            <a:lum bright="-30000" contrast="-30000"/>
          </a:blip>
          <a:srcRect/>
          <a:stretch>
            <a:fillRect/>
          </a:stretch>
        </p:blipFill>
        <p:spPr bwMode="auto">
          <a:xfrm>
            <a:off x="112553" y="4643439"/>
            <a:ext cx="1546914" cy="12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16" descr="H:\прилож\док.png"/>
          <p:cNvPicPr>
            <a:picLocks noChangeAspect="1" noChangeArrowheads="1"/>
          </p:cNvPicPr>
          <p:nvPr/>
        </p:nvPicPr>
        <p:blipFill>
          <a:blip r:embed="rId3" cstate="email">
            <a:lum bright="-30000" contrast="-30000"/>
          </a:blip>
          <a:srcRect/>
          <a:stretch>
            <a:fillRect/>
          </a:stretch>
        </p:blipFill>
        <p:spPr bwMode="auto">
          <a:xfrm>
            <a:off x="1160303" y="4643439"/>
            <a:ext cx="1546916" cy="12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16" descr="H:\прилож\док.png"/>
          <p:cNvPicPr>
            <a:picLocks noChangeAspect="1" noChangeArrowheads="1"/>
          </p:cNvPicPr>
          <p:nvPr/>
        </p:nvPicPr>
        <p:blipFill>
          <a:blip r:embed="rId3" cstate="email">
            <a:lum bright="-30000" contrast="-30000"/>
          </a:blip>
          <a:srcRect/>
          <a:stretch>
            <a:fillRect/>
          </a:stretch>
        </p:blipFill>
        <p:spPr bwMode="auto">
          <a:xfrm>
            <a:off x="3310836" y="4686300"/>
            <a:ext cx="1546916" cy="123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16" descr="H:\прилож\док.png"/>
          <p:cNvPicPr>
            <a:picLocks noChangeAspect="1" noChangeArrowheads="1"/>
          </p:cNvPicPr>
          <p:nvPr/>
        </p:nvPicPr>
        <p:blipFill>
          <a:blip r:embed="rId3" cstate="email">
            <a:lum bright="-30000" contrast="-30000"/>
          </a:blip>
          <a:srcRect/>
          <a:stretch>
            <a:fillRect/>
          </a:stretch>
        </p:blipFill>
        <p:spPr bwMode="auto">
          <a:xfrm>
            <a:off x="4453836" y="4657725"/>
            <a:ext cx="1546916" cy="123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16" descr="H:\прилож\док.png"/>
          <p:cNvPicPr>
            <a:picLocks noChangeAspect="1" noChangeArrowheads="1"/>
          </p:cNvPicPr>
          <p:nvPr/>
        </p:nvPicPr>
        <p:blipFill>
          <a:blip r:embed="rId3" cstate="email">
            <a:lum bright="-30000" contrast="-30000"/>
          </a:blip>
          <a:srcRect/>
          <a:stretch>
            <a:fillRect/>
          </a:stretch>
        </p:blipFill>
        <p:spPr bwMode="auto">
          <a:xfrm>
            <a:off x="2303303" y="4643439"/>
            <a:ext cx="1546916" cy="12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Прямая соединительная линия 51"/>
          <p:cNvCxnSpPr/>
          <p:nvPr/>
        </p:nvCxnSpPr>
        <p:spPr>
          <a:xfrm rot="5400000">
            <a:off x="2622286" y="3828257"/>
            <a:ext cx="500063" cy="11303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3675063" y="3905780"/>
            <a:ext cx="542925" cy="10181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4260850" y="3319992"/>
            <a:ext cx="514350" cy="21611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2098411" y="3304383"/>
            <a:ext cx="500063" cy="2178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6200000" flipH="1">
            <a:off x="3193786" y="4387057"/>
            <a:ext cx="500063" cy="127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37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500"/>
                            </p:stCondLst>
                            <p:childTnLst>
                              <p:par>
                                <p:cTn id="1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7189" grpId="0"/>
      <p:bldP spid="71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12"/>
          <p:cNvSpPr>
            <a:spLocks noChangeArrowheads="1" noChangeShapeType="1" noTextEdit="1"/>
          </p:cNvSpPr>
          <p:nvPr/>
        </p:nvSpPr>
        <p:spPr bwMode="auto">
          <a:xfrm>
            <a:off x="3312585" y="188913"/>
            <a:ext cx="6623049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Путь к файлу</a:t>
            </a:r>
          </a:p>
        </p:txBody>
      </p:sp>
      <p:sp>
        <p:nvSpPr>
          <p:cNvPr id="5127" name="Rectangle 13"/>
          <p:cNvSpPr>
            <a:spLocks noChangeArrowheads="1"/>
          </p:cNvSpPr>
          <p:nvPr/>
        </p:nvSpPr>
        <p:spPr bwMode="auto">
          <a:xfrm>
            <a:off x="2159001" y="785814"/>
            <a:ext cx="969856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rgbClr val="0D0D0D"/>
                </a:solidFill>
                <a:latin typeface="Times New Roman" pitchFamily="18" charset="0"/>
              </a:rPr>
              <a:t>Путь к файлу </a:t>
            </a:r>
            <a:r>
              <a:rPr lang="ru-RU" sz="2000">
                <a:solidFill>
                  <a:srgbClr val="0D0D0D"/>
                </a:solidFill>
                <a:latin typeface="Times New Roman" pitchFamily="18" charset="0"/>
              </a:rPr>
              <a:t>начинается с логического имени диска в операционной системе </a:t>
            </a:r>
            <a:r>
              <a:rPr lang="en-US" sz="2000">
                <a:solidFill>
                  <a:srgbClr val="0D0D0D"/>
                </a:solidFill>
                <a:latin typeface="Times New Roman" pitchFamily="18" charset="0"/>
              </a:rPr>
              <a:t>Windows </a:t>
            </a:r>
            <a:r>
              <a:rPr lang="ru-RU" sz="2000">
                <a:solidFill>
                  <a:srgbClr val="0D0D0D"/>
                </a:solidFill>
                <a:latin typeface="Times New Roman" pitchFamily="18" charset="0"/>
              </a:rPr>
              <a:t>или с имени папки, в которую монтируется диск в операционной системе </a:t>
            </a:r>
            <a:r>
              <a:rPr lang="en-US" sz="2000">
                <a:solidFill>
                  <a:srgbClr val="0D0D0D"/>
                </a:solidFill>
                <a:latin typeface="Times New Roman" pitchFamily="18" charset="0"/>
              </a:rPr>
              <a:t>Linux.	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9220" name="Line 14"/>
          <p:cNvSpPr>
            <a:spLocks noChangeShapeType="1"/>
          </p:cNvSpPr>
          <p:nvPr/>
        </p:nvSpPr>
        <p:spPr bwMode="auto">
          <a:xfrm>
            <a:off x="2159001" y="765175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Line 15"/>
          <p:cNvSpPr>
            <a:spLocks noChangeShapeType="1"/>
          </p:cNvSpPr>
          <p:nvPr/>
        </p:nvSpPr>
        <p:spPr bwMode="auto">
          <a:xfrm>
            <a:off x="2159001" y="1844675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120"/>
          <p:cNvGrpSpPr>
            <a:grpSpLocks/>
          </p:cNvGrpSpPr>
          <p:nvPr/>
        </p:nvGrpSpPr>
        <p:grpSpPr bwMode="auto">
          <a:xfrm>
            <a:off x="4953001" y="2001839"/>
            <a:ext cx="7048500" cy="2172381"/>
            <a:chOff x="3571868" y="1928802"/>
            <a:chExt cx="5286412" cy="2172804"/>
          </a:xfrm>
        </p:grpSpPr>
        <p:pic>
          <p:nvPicPr>
            <p:cNvPr id="9257" name="Picture 20"/>
            <p:cNvPicPr>
              <a:picLocks noChangeAspect="1" noChangeArrowheads="1"/>
            </p:cNvPicPr>
            <p:nvPr/>
          </p:nvPicPr>
          <p:blipFill>
            <a:blip r:embed="rId2" cstate="email">
              <a:lum bright="-30000"/>
            </a:blip>
            <a:srcRect/>
            <a:stretch>
              <a:fillRect/>
            </a:stretch>
          </p:blipFill>
          <p:spPr bwMode="auto">
            <a:xfrm>
              <a:off x="3571868" y="1928802"/>
              <a:ext cx="5286412" cy="166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8" name="Line 21"/>
            <p:cNvSpPr>
              <a:spLocks noChangeShapeType="1"/>
            </p:cNvSpPr>
            <p:nvPr/>
          </p:nvSpPr>
          <p:spPr bwMode="auto">
            <a:xfrm>
              <a:off x="4221155" y="2220902"/>
              <a:ext cx="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9" name="Line 22"/>
            <p:cNvSpPr>
              <a:spLocks noChangeShapeType="1"/>
            </p:cNvSpPr>
            <p:nvPr/>
          </p:nvSpPr>
          <p:spPr bwMode="auto">
            <a:xfrm>
              <a:off x="4221155" y="2579677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0" name="Line 23"/>
            <p:cNvSpPr>
              <a:spLocks noChangeShapeType="1"/>
            </p:cNvSpPr>
            <p:nvPr/>
          </p:nvSpPr>
          <p:spPr bwMode="auto">
            <a:xfrm>
              <a:off x="4364030" y="2940040"/>
              <a:ext cx="144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1" name="Line 24"/>
            <p:cNvSpPr>
              <a:spLocks noChangeShapeType="1"/>
            </p:cNvSpPr>
            <p:nvPr/>
          </p:nvSpPr>
          <p:spPr bwMode="auto">
            <a:xfrm>
              <a:off x="4652955" y="3084502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2" name="Line 25"/>
            <p:cNvSpPr>
              <a:spLocks noChangeShapeType="1"/>
            </p:cNvSpPr>
            <p:nvPr/>
          </p:nvSpPr>
          <p:spPr bwMode="auto">
            <a:xfrm flipH="1">
              <a:off x="4652955" y="3371840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3" name="Text Box 26"/>
            <p:cNvSpPr txBox="1">
              <a:spLocks noChangeArrowheads="1"/>
            </p:cNvSpPr>
            <p:nvPr/>
          </p:nvSpPr>
          <p:spPr bwMode="auto">
            <a:xfrm>
              <a:off x="3573455" y="3571876"/>
              <a:ext cx="5284825" cy="369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9264" name="Line 27"/>
            <p:cNvSpPr>
              <a:spLocks noChangeShapeType="1"/>
            </p:cNvSpPr>
            <p:nvPr/>
          </p:nvSpPr>
          <p:spPr bwMode="auto">
            <a:xfrm>
              <a:off x="5229218" y="3516302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5" name="Line 28"/>
            <p:cNvSpPr>
              <a:spLocks noChangeShapeType="1"/>
            </p:cNvSpPr>
            <p:nvPr/>
          </p:nvSpPr>
          <p:spPr bwMode="auto">
            <a:xfrm>
              <a:off x="5229218" y="3660765"/>
              <a:ext cx="1655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6" name="Text Box 29"/>
            <p:cNvSpPr txBox="1">
              <a:spLocks noChangeArrowheads="1"/>
            </p:cNvSpPr>
            <p:nvPr/>
          </p:nvSpPr>
          <p:spPr bwMode="auto">
            <a:xfrm>
              <a:off x="6813543" y="3335327"/>
              <a:ext cx="1205627" cy="4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Times New Roman" pitchFamily="18" charset="0"/>
                </a:rPr>
                <a:t>На_даче.</a:t>
              </a:r>
              <a:r>
                <a:rPr lang="en-US" sz="2000">
                  <a:latin typeface="Times New Roman" pitchFamily="18" charset="0"/>
                </a:rPr>
                <a:t>bmp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9267" name="Line 30"/>
            <p:cNvSpPr>
              <a:spLocks noChangeShapeType="1"/>
            </p:cNvSpPr>
            <p:nvPr/>
          </p:nvSpPr>
          <p:spPr bwMode="auto">
            <a:xfrm>
              <a:off x="4652955" y="2651115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8" name="Line 31"/>
            <p:cNvSpPr>
              <a:spLocks noChangeShapeType="1"/>
            </p:cNvSpPr>
            <p:nvPr/>
          </p:nvSpPr>
          <p:spPr bwMode="auto">
            <a:xfrm>
              <a:off x="4652955" y="2795577"/>
              <a:ext cx="22320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9" name="Text Box 32"/>
            <p:cNvSpPr txBox="1">
              <a:spLocks noChangeArrowheads="1"/>
            </p:cNvSpPr>
            <p:nvPr/>
          </p:nvSpPr>
          <p:spPr bwMode="auto">
            <a:xfrm>
              <a:off x="6753218" y="2471727"/>
              <a:ext cx="1556976" cy="4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Times New Roman" pitchFamily="18" charset="0"/>
                </a:rPr>
                <a:t>Сочинение_1.</a:t>
              </a:r>
              <a:r>
                <a:rPr lang="en-US" sz="2000">
                  <a:latin typeface="Times New Roman" pitchFamily="18" charset="0"/>
                </a:rPr>
                <a:t>doc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9270" name="Text Box 36"/>
            <p:cNvSpPr txBox="1">
              <a:spLocks noChangeArrowheads="1"/>
            </p:cNvSpPr>
            <p:nvPr/>
          </p:nvSpPr>
          <p:spPr bwMode="auto">
            <a:xfrm>
              <a:off x="3573455" y="3732202"/>
              <a:ext cx="5284825" cy="369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9271" name="Text Box 38"/>
            <p:cNvSpPr txBox="1">
              <a:spLocks noChangeArrowheads="1"/>
            </p:cNvSpPr>
            <p:nvPr/>
          </p:nvSpPr>
          <p:spPr bwMode="auto">
            <a:xfrm>
              <a:off x="6813543" y="3622665"/>
              <a:ext cx="1212119" cy="4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Times New Roman" pitchFamily="18" charset="0"/>
                </a:rPr>
                <a:t>В_парке.</a:t>
              </a:r>
              <a:r>
                <a:rPr lang="en-US" sz="2000">
                  <a:latin typeface="Times New Roman" pitchFamily="18" charset="0"/>
                </a:rPr>
                <a:t>bmp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9272" name="Line 39"/>
            <p:cNvSpPr>
              <a:spLocks noChangeShapeType="1"/>
            </p:cNvSpPr>
            <p:nvPr/>
          </p:nvSpPr>
          <p:spPr bwMode="auto">
            <a:xfrm>
              <a:off x="5229218" y="3659177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3" name="Line 40"/>
            <p:cNvSpPr>
              <a:spLocks noChangeShapeType="1"/>
            </p:cNvSpPr>
            <p:nvPr/>
          </p:nvSpPr>
          <p:spPr bwMode="auto">
            <a:xfrm>
              <a:off x="5229218" y="3948102"/>
              <a:ext cx="1655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4" name="Line 43"/>
            <p:cNvSpPr>
              <a:spLocks noChangeShapeType="1"/>
            </p:cNvSpPr>
            <p:nvPr/>
          </p:nvSpPr>
          <p:spPr bwMode="auto">
            <a:xfrm flipH="1">
              <a:off x="3859205" y="2144702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5" name="Line 44"/>
            <p:cNvSpPr>
              <a:spLocks noChangeShapeType="1"/>
            </p:cNvSpPr>
            <p:nvPr/>
          </p:nvSpPr>
          <p:spPr bwMode="auto">
            <a:xfrm flipV="1">
              <a:off x="3787768" y="1957377"/>
              <a:ext cx="0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2095500" y="4624388"/>
            <a:ext cx="6514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Bookman Old Style" pitchFamily="18" charset="0"/>
              </a:rPr>
              <a:t>Е</a:t>
            </a:r>
            <a:r>
              <a:rPr lang="en-US" sz="2800" b="1">
                <a:latin typeface="Bookman Old Style" pitchFamily="18" charset="0"/>
              </a:rPr>
              <a:t>:\</a:t>
            </a:r>
            <a:r>
              <a:rPr lang="ru-RU" sz="2800" b="1">
                <a:latin typeface="Bookman Old Style" pitchFamily="18" charset="0"/>
              </a:rPr>
              <a:t>Сочинения\Сочинение_1</a:t>
            </a:r>
            <a:r>
              <a:rPr lang="en-US" sz="2800" b="1">
                <a:latin typeface="Bookman Old Style" pitchFamily="18" charset="0"/>
              </a:rPr>
              <a:t>.doc</a:t>
            </a:r>
            <a:endParaRPr lang="ru-RU" sz="2800" b="1">
              <a:latin typeface="Bookman Old Style" pitchFamily="18" charset="0"/>
            </a:endParaRPr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2597151" y="5695951"/>
            <a:ext cx="5631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Bookman Old Style" pitchFamily="18" charset="0"/>
              </a:rPr>
              <a:t>Е</a:t>
            </a:r>
            <a:r>
              <a:rPr lang="en-US" sz="2800" b="1">
                <a:latin typeface="Bookman Old Style" pitchFamily="18" charset="0"/>
              </a:rPr>
              <a:t>:\</a:t>
            </a:r>
            <a:r>
              <a:rPr lang="ru-RU" sz="2800" b="1">
                <a:latin typeface="Bookman Old Style" pitchFamily="18" charset="0"/>
              </a:rPr>
              <a:t>Фото\Лето\На_даче</a:t>
            </a:r>
            <a:r>
              <a:rPr lang="en-US" sz="2800" b="1">
                <a:latin typeface="Bookman Old Style" pitchFamily="18" charset="0"/>
              </a:rPr>
              <a:t>.bmp</a:t>
            </a:r>
            <a:endParaRPr lang="ru-RU" sz="2800" b="1">
              <a:latin typeface="Bookman Old Style" pitchFamily="18" charset="0"/>
            </a:endParaRPr>
          </a:p>
        </p:txBody>
      </p:sp>
      <p:sp>
        <p:nvSpPr>
          <p:cNvPr id="38" name="AutoShape 4"/>
          <p:cNvSpPr>
            <a:spLocks/>
          </p:cNvSpPr>
          <p:nvPr/>
        </p:nvSpPr>
        <p:spPr bwMode="auto">
          <a:xfrm rot="-5400000">
            <a:off x="4026959" y="3126317"/>
            <a:ext cx="228600" cy="4091517"/>
          </a:xfrm>
          <a:prstGeom prst="leftBrace">
            <a:avLst>
              <a:gd name="adj1" fmla="val 1118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sz="1800"/>
          </a:p>
        </p:txBody>
      </p:sp>
      <p:sp>
        <p:nvSpPr>
          <p:cNvPr id="39" name="AutoShape 4"/>
          <p:cNvSpPr>
            <a:spLocks/>
          </p:cNvSpPr>
          <p:nvPr/>
        </p:nvSpPr>
        <p:spPr bwMode="auto">
          <a:xfrm rot="-5400000">
            <a:off x="8339667" y="3038475"/>
            <a:ext cx="228600" cy="4267200"/>
          </a:xfrm>
          <a:prstGeom prst="lef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sz="1800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3271501" y="5186363"/>
            <a:ext cx="1927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i="1">
                <a:latin typeface="Times New Roman" pitchFamily="18" charset="0"/>
              </a:rPr>
              <a:t>путь к файлу</a:t>
            </a: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5533645" y="5251871"/>
            <a:ext cx="1573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</a:rPr>
              <a:t>имя файла</a:t>
            </a: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2571751" y="6338888"/>
            <a:ext cx="56220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Bookman Old Style" pitchFamily="18" charset="0"/>
              </a:rPr>
              <a:t>Е</a:t>
            </a:r>
            <a:r>
              <a:rPr lang="en-US" sz="2800" b="1">
                <a:latin typeface="Bookman Old Style" pitchFamily="18" charset="0"/>
              </a:rPr>
              <a:t>:\</a:t>
            </a:r>
            <a:r>
              <a:rPr lang="ru-RU" sz="2800" b="1">
                <a:latin typeface="Bookman Old Style" pitchFamily="18" charset="0"/>
              </a:rPr>
              <a:t>Фото\Лето\В_парке</a:t>
            </a:r>
            <a:r>
              <a:rPr lang="en-US" sz="2800" b="1">
                <a:latin typeface="Bookman Old Style" pitchFamily="18" charset="0"/>
              </a:rPr>
              <a:t>.bmp</a:t>
            </a:r>
            <a:endParaRPr lang="ru-RU" sz="2800" b="1">
              <a:latin typeface="Bookman Old Style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1758422" y="2148418"/>
            <a:ext cx="136525" cy="56726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2406122" y="2067985"/>
            <a:ext cx="136525" cy="7281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1255978" y="3276336"/>
            <a:ext cx="582612" cy="846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16200000" flipH="1">
            <a:off x="3108326" y="2719389"/>
            <a:ext cx="165100" cy="7048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 flipH="1" flipV="1">
            <a:off x="3104621" y="3347509"/>
            <a:ext cx="142875" cy="73448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6200000" flipH="1">
            <a:off x="3818996" y="3367617"/>
            <a:ext cx="142875" cy="69426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Группа 123"/>
          <p:cNvGrpSpPr>
            <a:grpSpLocks/>
          </p:cNvGrpSpPr>
          <p:nvPr/>
        </p:nvGrpSpPr>
        <p:grpSpPr bwMode="auto">
          <a:xfrm>
            <a:off x="1714501" y="1947864"/>
            <a:ext cx="2884714" cy="415925"/>
            <a:chOff x="1285852" y="1947438"/>
            <a:chExt cx="2164021" cy="415746"/>
          </a:xfrm>
        </p:grpSpPr>
        <p:pic>
          <p:nvPicPr>
            <p:cNvPr id="9255" name="Picture 16" descr="H:\прилож\disc.png"/>
            <p:cNvPicPr>
              <a:picLocks noChangeAspect="1" noChangeArrowheads="1"/>
            </p:cNvPicPr>
            <p:nvPr/>
          </p:nvPicPr>
          <p:blipFill>
            <a:blip r:embed="rId3" cstate="email">
              <a:lum bright="-30000" contrast="-30000"/>
            </a:blip>
            <a:srcRect/>
            <a:stretch>
              <a:fillRect/>
            </a:stretch>
          </p:blipFill>
          <p:spPr bwMode="auto">
            <a:xfrm>
              <a:off x="1285852" y="2000241"/>
              <a:ext cx="593908" cy="36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6" name="TextBox 112"/>
            <p:cNvSpPr txBox="1">
              <a:spLocks noChangeArrowheads="1"/>
            </p:cNvSpPr>
            <p:nvPr/>
          </p:nvSpPr>
          <p:spPr bwMode="auto">
            <a:xfrm>
              <a:off x="1785918" y="1947438"/>
              <a:ext cx="1663955" cy="36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Локальный диск (Е:)</a:t>
              </a:r>
            </a:p>
          </p:txBody>
        </p:sp>
      </p:grpSp>
      <p:grpSp>
        <p:nvGrpSpPr>
          <p:cNvPr id="4" name="Группа 124"/>
          <p:cNvGrpSpPr>
            <a:grpSpLocks/>
          </p:cNvGrpSpPr>
          <p:nvPr/>
        </p:nvGrpSpPr>
        <p:grpSpPr bwMode="auto">
          <a:xfrm>
            <a:off x="658284" y="2500313"/>
            <a:ext cx="1265539" cy="726307"/>
            <a:chOff x="493881" y="2500306"/>
            <a:chExt cx="948998" cy="726745"/>
          </a:xfrm>
        </p:grpSpPr>
        <p:pic>
          <p:nvPicPr>
            <p:cNvPr id="9253" name="Picture 15" descr="H:\прилож\папка.png"/>
            <p:cNvPicPr>
              <a:picLocks noChangeAspect="1" noChangeArrowheads="1"/>
            </p:cNvPicPr>
            <p:nvPr/>
          </p:nvPicPr>
          <p:blipFill>
            <a:blip r:embed="rId4" cstate="email">
              <a:lum bright="-30000" contrast="-30000"/>
            </a:blip>
            <a:srcRect/>
            <a:stretch>
              <a:fillRect/>
            </a:stretch>
          </p:blipFill>
          <p:spPr bwMode="auto">
            <a:xfrm>
              <a:off x="956639" y="2500306"/>
              <a:ext cx="400651" cy="489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4" name="TextBox 113"/>
            <p:cNvSpPr txBox="1">
              <a:spLocks noChangeArrowheads="1"/>
            </p:cNvSpPr>
            <p:nvPr/>
          </p:nvSpPr>
          <p:spPr bwMode="auto">
            <a:xfrm>
              <a:off x="493881" y="2857496"/>
              <a:ext cx="948998" cy="369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Сочинения</a:t>
              </a:r>
            </a:p>
          </p:txBody>
        </p:sp>
      </p:grpSp>
      <p:grpSp>
        <p:nvGrpSpPr>
          <p:cNvPr id="5" name="Группа 125"/>
          <p:cNvGrpSpPr>
            <a:grpSpLocks/>
          </p:cNvGrpSpPr>
          <p:nvPr/>
        </p:nvGrpSpPr>
        <p:grpSpPr bwMode="auto">
          <a:xfrm>
            <a:off x="2389718" y="2500315"/>
            <a:ext cx="716137" cy="745156"/>
            <a:chOff x="1792724" y="2500306"/>
            <a:chExt cx="536722" cy="745161"/>
          </a:xfrm>
        </p:grpSpPr>
        <p:pic>
          <p:nvPicPr>
            <p:cNvPr id="9251" name="Picture 15" descr="H:\прилож\папка.png"/>
            <p:cNvPicPr>
              <a:picLocks noChangeAspect="1" noChangeArrowheads="1"/>
            </p:cNvPicPr>
            <p:nvPr/>
          </p:nvPicPr>
          <p:blipFill>
            <a:blip r:embed="rId4" cstate="email">
              <a:lum bright="-30000" contrast="-30000"/>
            </a:blip>
            <a:srcRect/>
            <a:stretch>
              <a:fillRect/>
            </a:stretch>
          </p:blipFill>
          <p:spPr bwMode="auto">
            <a:xfrm>
              <a:off x="1928794" y="2500306"/>
              <a:ext cx="400652" cy="48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2" name="TextBox 114"/>
            <p:cNvSpPr txBox="1">
              <a:spLocks noChangeArrowheads="1"/>
            </p:cNvSpPr>
            <p:nvPr/>
          </p:nvSpPr>
          <p:spPr bwMode="auto">
            <a:xfrm>
              <a:off x="1792724" y="2876132"/>
              <a:ext cx="519534" cy="369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Фото</a:t>
              </a:r>
            </a:p>
          </p:txBody>
        </p:sp>
      </p:grpSp>
      <p:grpSp>
        <p:nvGrpSpPr>
          <p:cNvPr id="6" name="Группа 126"/>
          <p:cNvGrpSpPr>
            <a:grpSpLocks/>
          </p:cNvGrpSpPr>
          <p:nvPr/>
        </p:nvGrpSpPr>
        <p:grpSpPr bwMode="auto">
          <a:xfrm>
            <a:off x="2865968" y="3154362"/>
            <a:ext cx="1175516" cy="734395"/>
            <a:chOff x="2149258" y="3153628"/>
            <a:chExt cx="881808" cy="735166"/>
          </a:xfrm>
        </p:grpSpPr>
        <p:pic>
          <p:nvPicPr>
            <p:cNvPr id="9249" name="Picture 15" descr="H:\прилож\папка.png"/>
            <p:cNvPicPr>
              <a:picLocks noChangeAspect="1" noChangeArrowheads="1"/>
            </p:cNvPicPr>
            <p:nvPr/>
          </p:nvPicPr>
          <p:blipFill>
            <a:blip r:embed="rId4" cstate="email">
              <a:lum bright="-30000" contrast="-30000"/>
            </a:blip>
            <a:srcRect/>
            <a:stretch>
              <a:fillRect/>
            </a:stretch>
          </p:blipFill>
          <p:spPr bwMode="auto">
            <a:xfrm>
              <a:off x="2456837" y="3153628"/>
              <a:ext cx="400652" cy="48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0" name="TextBox 115"/>
            <p:cNvSpPr txBox="1">
              <a:spLocks noChangeArrowheads="1"/>
            </p:cNvSpPr>
            <p:nvPr/>
          </p:nvSpPr>
          <p:spPr bwMode="auto">
            <a:xfrm>
              <a:off x="2149258" y="3519074"/>
              <a:ext cx="881808" cy="369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Лето 2013</a:t>
              </a:r>
            </a:p>
          </p:txBody>
        </p:sp>
      </p:grpSp>
      <p:grpSp>
        <p:nvGrpSpPr>
          <p:cNvPr id="7" name="Группа 133"/>
          <p:cNvGrpSpPr>
            <a:grpSpLocks/>
          </p:cNvGrpSpPr>
          <p:nvPr/>
        </p:nvGrpSpPr>
        <p:grpSpPr bwMode="auto">
          <a:xfrm>
            <a:off x="2218267" y="3786189"/>
            <a:ext cx="997774" cy="816592"/>
            <a:chOff x="1664308" y="3786191"/>
            <a:chExt cx="747818" cy="816597"/>
          </a:xfrm>
        </p:grpSpPr>
        <p:pic>
          <p:nvPicPr>
            <p:cNvPr id="9247" name="Picture 17" descr="C:\Users\Ноут\Downloads\bmp_3859.png"/>
            <p:cNvPicPr>
              <a:picLocks noChangeAspect="1" noChangeArrowheads="1"/>
            </p:cNvPicPr>
            <p:nvPr/>
          </p:nvPicPr>
          <p:blipFill>
            <a:blip r:embed="rId5" cstate="email">
              <a:lum bright="-30000" contrast="-30000"/>
            </a:blip>
            <a:srcRect/>
            <a:stretch>
              <a:fillRect/>
            </a:stretch>
          </p:blipFill>
          <p:spPr bwMode="auto">
            <a:xfrm>
              <a:off x="1857357" y="3786191"/>
              <a:ext cx="500065" cy="50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8" name="TextBox 116"/>
            <p:cNvSpPr txBox="1">
              <a:spLocks noChangeArrowheads="1"/>
            </p:cNvSpPr>
            <p:nvPr/>
          </p:nvSpPr>
          <p:spPr bwMode="auto">
            <a:xfrm>
              <a:off x="1664308" y="4233454"/>
              <a:ext cx="747818" cy="369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На_даче</a:t>
              </a:r>
            </a:p>
          </p:txBody>
        </p:sp>
      </p:grpSp>
      <p:grpSp>
        <p:nvGrpSpPr>
          <p:cNvPr id="8" name="Группа 132"/>
          <p:cNvGrpSpPr>
            <a:grpSpLocks/>
          </p:cNvGrpSpPr>
          <p:nvPr/>
        </p:nvGrpSpPr>
        <p:grpSpPr bwMode="auto">
          <a:xfrm>
            <a:off x="3638549" y="3786189"/>
            <a:ext cx="1004442" cy="816592"/>
            <a:chOff x="2729594" y="3786191"/>
            <a:chExt cx="752765" cy="816597"/>
          </a:xfrm>
        </p:grpSpPr>
        <p:pic>
          <p:nvPicPr>
            <p:cNvPr id="9245" name="Picture 17" descr="C:\Users\Ноут\Downloads\bmp_3859.png"/>
            <p:cNvPicPr>
              <a:picLocks noChangeAspect="1" noChangeArrowheads="1"/>
            </p:cNvPicPr>
            <p:nvPr/>
          </p:nvPicPr>
          <p:blipFill>
            <a:blip r:embed="rId5" cstate="email">
              <a:lum bright="-30000" contrast="-30000"/>
            </a:blip>
            <a:srcRect/>
            <a:stretch>
              <a:fillRect/>
            </a:stretch>
          </p:blipFill>
          <p:spPr bwMode="auto">
            <a:xfrm>
              <a:off x="2928927" y="3786191"/>
              <a:ext cx="500065" cy="50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6" name="TextBox 118"/>
            <p:cNvSpPr txBox="1">
              <a:spLocks noChangeArrowheads="1"/>
            </p:cNvSpPr>
            <p:nvPr/>
          </p:nvSpPr>
          <p:spPr bwMode="auto">
            <a:xfrm>
              <a:off x="2729594" y="4233454"/>
              <a:ext cx="752765" cy="369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В_парке</a:t>
              </a:r>
            </a:p>
          </p:txBody>
        </p:sp>
      </p:grpSp>
      <p:grpSp>
        <p:nvGrpSpPr>
          <p:cNvPr id="9" name="Группа 127"/>
          <p:cNvGrpSpPr>
            <a:grpSpLocks/>
          </p:cNvGrpSpPr>
          <p:nvPr/>
        </p:nvGrpSpPr>
        <p:grpSpPr bwMode="auto">
          <a:xfrm>
            <a:off x="675217" y="3571876"/>
            <a:ext cx="1493166" cy="745155"/>
            <a:chOff x="506217" y="3571877"/>
            <a:chExt cx="1120021" cy="745159"/>
          </a:xfrm>
        </p:grpSpPr>
        <p:pic>
          <p:nvPicPr>
            <p:cNvPr id="9243" name="Picture 18" descr="H:\прилож\word.png"/>
            <p:cNvPicPr>
              <a:picLocks noChangeAspect="1" noChangeArrowheads="1"/>
            </p:cNvPicPr>
            <p:nvPr/>
          </p:nvPicPr>
          <p:blipFill>
            <a:blip r:embed="rId6" cstate="email">
              <a:lum bright="-30000" contrast="-30000"/>
            </a:blip>
            <a:srcRect/>
            <a:stretch>
              <a:fillRect/>
            </a:stretch>
          </p:blipFill>
          <p:spPr bwMode="auto">
            <a:xfrm>
              <a:off x="956798" y="3571877"/>
              <a:ext cx="414793" cy="45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4" name="TextBox 119"/>
            <p:cNvSpPr txBox="1">
              <a:spLocks noChangeArrowheads="1"/>
            </p:cNvSpPr>
            <p:nvPr/>
          </p:nvSpPr>
          <p:spPr bwMode="auto">
            <a:xfrm>
              <a:off x="506217" y="3947702"/>
              <a:ext cx="1120021" cy="369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Сочинение_1</a:t>
              </a:r>
            </a:p>
          </p:txBody>
        </p:sp>
      </p:grp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7698156" y="5287509"/>
            <a:ext cx="1824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</a:rPr>
              <a:t> расширение</a:t>
            </a:r>
            <a:endParaRPr lang="ru-RU" sz="2400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58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6"/>
          <p:cNvSpPr>
            <a:spLocks noChangeArrowheads="1" noChangeShapeType="1" noTextEdit="1"/>
          </p:cNvSpPr>
          <p:nvPr/>
        </p:nvSpPr>
        <p:spPr bwMode="auto">
          <a:xfrm>
            <a:off x="2190751" y="331788"/>
            <a:ext cx="9569449" cy="1454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1"/>
              </a:avLst>
            </a:prstTxWarp>
          </a:bodyPr>
          <a:lstStyle/>
          <a:p>
            <a:pPr algn="ctr"/>
            <a:r>
              <a:rPr lang="ru-RU" sz="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Задание 1</a:t>
            </a: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2095501" y="214313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2095501" y="1865313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51" y="1928813"/>
            <a:ext cx="6381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Какое расширение имеет текстовые файлы?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95500" y="2357438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exe, bat, com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95501" y="2786063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ppt, pps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95501" y="3252788"/>
            <a:ext cx="2302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rtf, doc, docx, txt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95500" y="3681413"/>
            <a:ext cx="2145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avi, wmv, mpeg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10318" y="4214813"/>
            <a:ext cx="4990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Определите тип файла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рисунок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.jpg</a:t>
            </a:r>
            <a:endParaRPr lang="ru-RU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09751" y="2500313"/>
            <a:ext cx="285749" cy="214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6" name="Прямоугольник 15"/>
          <p:cNvSpPr/>
          <p:nvPr/>
        </p:nvSpPr>
        <p:spPr>
          <a:xfrm>
            <a:off x="1809751" y="2928938"/>
            <a:ext cx="285749" cy="214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7" name="Прямоугольник 16"/>
          <p:cNvSpPr/>
          <p:nvPr/>
        </p:nvSpPr>
        <p:spPr>
          <a:xfrm>
            <a:off x="1809751" y="3829050"/>
            <a:ext cx="285749" cy="214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09751" y="3400425"/>
            <a:ext cx="285749" cy="214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69585" y="4714876"/>
            <a:ext cx="2028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демонстрация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69584" y="5143501"/>
            <a:ext cx="18803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графический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69584" y="5610226"/>
            <a:ext cx="1345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звуковой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69585" y="6038851"/>
            <a:ext cx="1812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883834" y="4857751"/>
            <a:ext cx="285751" cy="214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4" name="Прямоугольник 23"/>
          <p:cNvSpPr/>
          <p:nvPr/>
        </p:nvSpPr>
        <p:spPr>
          <a:xfrm>
            <a:off x="1883834" y="5286376"/>
            <a:ext cx="285751" cy="214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5" name="Прямоугольник 24"/>
          <p:cNvSpPr/>
          <p:nvPr/>
        </p:nvSpPr>
        <p:spPr>
          <a:xfrm>
            <a:off x="1883834" y="6186488"/>
            <a:ext cx="285751" cy="214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883834" y="5757863"/>
            <a:ext cx="285751" cy="214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38"/>
          <p:cNvGrpSpPr>
            <a:grpSpLocks/>
          </p:cNvGrpSpPr>
          <p:nvPr/>
        </p:nvGrpSpPr>
        <p:grpSpPr bwMode="auto">
          <a:xfrm>
            <a:off x="1866901" y="3271838"/>
            <a:ext cx="285751" cy="285750"/>
            <a:chOff x="7929586" y="3000372"/>
            <a:chExt cx="285752" cy="514134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rot="16200000" flipH="1">
              <a:off x="7793744" y="3279090"/>
              <a:ext cx="357190" cy="85506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 flipH="1" flipV="1">
              <a:off x="7851114" y="3150282"/>
              <a:ext cx="514134" cy="21431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" name="Группа 39"/>
          <p:cNvGrpSpPr>
            <a:grpSpLocks/>
          </p:cNvGrpSpPr>
          <p:nvPr/>
        </p:nvGrpSpPr>
        <p:grpSpPr bwMode="auto">
          <a:xfrm>
            <a:off x="1926167" y="5157788"/>
            <a:ext cx="285751" cy="285750"/>
            <a:chOff x="7929586" y="3000372"/>
            <a:chExt cx="285752" cy="514134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6200000" flipH="1">
              <a:off x="7793744" y="3279090"/>
              <a:ext cx="357190" cy="85506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 flipH="1" flipV="1">
              <a:off x="7851114" y="3150282"/>
              <a:ext cx="514134" cy="21431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1808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01262" y="957996"/>
            <a:ext cx="10128738" cy="52435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к ОГЭ по информатике. Разбор задания №4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«Файловая система организации данных»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Часть 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0930" y="5406390"/>
            <a:ext cx="4492569" cy="1202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Лобкарева</a:t>
            </a:r>
            <a:r>
              <a:rPr lang="ru-RU" dirty="0"/>
              <a:t> М.В., учитель информатики МБОУ «Лицей </a:t>
            </a:r>
            <a:r>
              <a:rPr lang="ru-RU" dirty="0" err="1"/>
              <a:t>г.Абдулино</a:t>
            </a:r>
            <a:r>
              <a:rPr lang="ru-RU" dirty="0"/>
              <a:t>», </a:t>
            </a:r>
            <a:endParaRPr lang="ru-RU" dirty="0" smtClean="0"/>
          </a:p>
          <a:p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err="1"/>
              <a:t>квалиикационная</a:t>
            </a:r>
            <a:r>
              <a:rPr lang="ru-RU" dirty="0"/>
              <a:t> категория </a:t>
            </a:r>
            <a:r>
              <a:rPr lang="ru-RU" dirty="0" smtClean="0"/>
              <a:t>, стаж 21 год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528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6"/>
          <p:cNvSpPr>
            <a:spLocks noChangeArrowheads="1" noChangeShapeType="1" noTextEdit="1"/>
          </p:cNvSpPr>
          <p:nvPr/>
        </p:nvSpPr>
        <p:spPr bwMode="auto">
          <a:xfrm>
            <a:off x="2190751" y="331788"/>
            <a:ext cx="9569449" cy="1454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1"/>
              </a:avLst>
            </a:prstTxWarp>
          </a:bodyPr>
          <a:lstStyle/>
          <a:p>
            <a:pPr algn="ctr"/>
            <a:r>
              <a:rPr lang="ru-RU" sz="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Задание 2</a:t>
            </a:r>
          </a:p>
        </p:txBody>
      </p:sp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2095501" y="214313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2095501" y="1865313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1" y="1857375"/>
            <a:ext cx="4943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Установите соответствие.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65" y="2571744"/>
            <a:ext cx="2571768" cy="71438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  <a:latin typeface="Georgia" pitchFamily="18" charset="0"/>
                <a:cs typeface="Aharoni" pitchFamily="2" charset="-79"/>
              </a:rPr>
              <a:t>.wav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42965" y="3643314"/>
            <a:ext cx="2571768" cy="71438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  <a:latin typeface="Georgia" pitchFamily="18" charset="0"/>
                <a:cs typeface="Aharoni" pitchFamily="2" charset="-79"/>
              </a:rPr>
              <a:t>.bmp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42965" y="4714884"/>
            <a:ext cx="2571768" cy="71438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  <a:latin typeface="Georgia" pitchFamily="18" charset="0"/>
                <a:cs typeface="Aharoni" pitchFamily="2" charset="-79"/>
              </a:rPr>
              <a:t>.zip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42965" y="5786454"/>
            <a:ext cx="2571768" cy="71438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  <a:latin typeface="Georgia" pitchFamily="18" charset="0"/>
                <a:cs typeface="Aharoni" pitchFamily="2" charset="-79"/>
              </a:rPr>
              <a:t>.rtf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38744" y="2500306"/>
            <a:ext cx="6381795" cy="71438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  <a:latin typeface="Georgia" pitchFamily="18" charset="0"/>
              </a:rPr>
              <a:t>текстовый</a:t>
            </a:r>
            <a:endParaRPr lang="en-US" sz="4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38744" y="3571876"/>
            <a:ext cx="6381795" cy="71438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  <a:latin typeface="Georgia" pitchFamily="18" charset="0"/>
              </a:rPr>
              <a:t>архив</a:t>
            </a:r>
            <a:endParaRPr lang="en-US" sz="4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38744" y="4643446"/>
            <a:ext cx="6381795" cy="71438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  <a:latin typeface="Georgia" pitchFamily="18" charset="0"/>
              </a:rPr>
              <a:t>звуковой</a:t>
            </a:r>
            <a:endParaRPr lang="en-US" sz="4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38744" y="5715016"/>
            <a:ext cx="6381795" cy="71438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  <a:latin typeface="Georgia" pitchFamily="18" charset="0"/>
              </a:rPr>
              <a:t>графический</a:t>
            </a:r>
            <a:endParaRPr lang="en-US" sz="4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714751" y="2928939"/>
            <a:ext cx="1524000" cy="2071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714751" y="4000500"/>
            <a:ext cx="1524000" cy="2071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714751" y="3929063"/>
            <a:ext cx="1524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714751" y="2857501"/>
            <a:ext cx="1524000" cy="3286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134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6"/>
          <p:cNvSpPr>
            <a:spLocks noChangeArrowheads="1" noChangeShapeType="1" noTextEdit="1"/>
          </p:cNvSpPr>
          <p:nvPr/>
        </p:nvSpPr>
        <p:spPr bwMode="auto">
          <a:xfrm>
            <a:off x="1069675" y="331788"/>
            <a:ext cx="10690525" cy="127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1"/>
              </a:avLst>
            </a:prstTxWarp>
          </a:bodyPr>
          <a:lstStyle/>
          <a:p>
            <a:pPr algn="ctr"/>
            <a:r>
              <a:rPr lang="ru-RU" sz="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Задание 3</a:t>
            </a:r>
            <a:endParaRPr lang="ru-RU" sz="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2095501" y="214313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2095501" y="1865313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2500" y="2143125"/>
            <a:ext cx="1104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В каталоге хранился файл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.doc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После создания в этом каталоге подкаталога и перемещения в созданный подкаталог  файла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.doc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полное имя файла стало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:\SCHOOL\ADMIN\DOC\YEAR\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.doc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Полное имя каталога, в котором хранился файл до перемещения: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90751" y="4364966"/>
            <a:ext cx="1165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YEAR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0" y="4364966"/>
            <a:ext cx="4189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:\SCHOOL\ADMIN\DOC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0" y="5007904"/>
            <a:ext cx="5241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:\SCHOOL\ADMIN\DOC\YEAR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90751" y="5007904"/>
            <a:ext cx="952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DOC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49967" y="4657042"/>
            <a:ext cx="325672" cy="3435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5048251" y="4786313"/>
            <a:ext cx="285749" cy="214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2" name="Прямоугольник 21"/>
          <p:cNvSpPr/>
          <p:nvPr/>
        </p:nvSpPr>
        <p:spPr>
          <a:xfrm>
            <a:off x="1905001" y="5304742"/>
            <a:ext cx="325672" cy="3435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3" name="Прямоугольник 22"/>
          <p:cNvSpPr/>
          <p:nvPr/>
        </p:nvSpPr>
        <p:spPr>
          <a:xfrm>
            <a:off x="5048251" y="5299979"/>
            <a:ext cx="325670" cy="34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2" name="Группа 39"/>
          <p:cNvGrpSpPr>
            <a:grpSpLocks/>
          </p:cNvGrpSpPr>
          <p:nvPr/>
        </p:nvGrpSpPr>
        <p:grpSpPr bwMode="auto">
          <a:xfrm>
            <a:off x="5109634" y="4510763"/>
            <a:ext cx="325672" cy="458112"/>
            <a:chOff x="7929586" y="3000372"/>
            <a:chExt cx="285752" cy="51413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16200000" flipH="1">
              <a:off x="7793744" y="3279090"/>
              <a:ext cx="357190" cy="85506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7851114" y="3150282"/>
              <a:ext cx="514134" cy="21431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5115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6"/>
          <p:cNvSpPr>
            <a:spLocks noChangeArrowheads="1" noChangeShapeType="1" noTextEdit="1"/>
          </p:cNvSpPr>
          <p:nvPr/>
        </p:nvSpPr>
        <p:spPr bwMode="auto">
          <a:xfrm>
            <a:off x="1121434" y="331788"/>
            <a:ext cx="10638766" cy="9276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1"/>
              </a:avLst>
            </a:prstTxWarp>
          </a:bodyPr>
          <a:lstStyle/>
          <a:p>
            <a:pPr algn="ctr"/>
            <a:r>
              <a:rPr lang="ru-RU" sz="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Задание</a:t>
            </a:r>
            <a:r>
              <a:rPr lang="ru-RU" sz="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4</a:t>
            </a:r>
            <a:endParaRPr lang="ru-RU" sz="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6" name="Группа 62"/>
          <p:cNvGrpSpPr>
            <a:grpSpLocks/>
          </p:cNvGrpSpPr>
          <p:nvPr/>
        </p:nvGrpSpPr>
        <p:grpSpPr bwMode="auto">
          <a:xfrm>
            <a:off x="948906" y="2928938"/>
            <a:ext cx="8712679" cy="2350428"/>
            <a:chOff x="1364675" y="2052492"/>
            <a:chExt cx="3771072" cy="2245839"/>
          </a:xfrm>
        </p:grpSpPr>
        <p:pic>
          <p:nvPicPr>
            <p:cNvPr id="13321" name="Picture 15" descr="H:\прилож\папка.png"/>
            <p:cNvPicPr>
              <a:picLocks noChangeAspect="1" noChangeArrowheads="1"/>
            </p:cNvPicPr>
            <p:nvPr/>
          </p:nvPicPr>
          <p:blipFill>
            <a:blip r:embed="rId2" cstate="email">
              <a:lum bright="-30000" contrast="-30000"/>
            </a:blip>
            <a:srcRect/>
            <a:stretch>
              <a:fillRect/>
            </a:stretch>
          </p:blipFill>
          <p:spPr bwMode="auto">
            <a:xfrm>
              <a:off x="1857356" y="2052492"/>
              <a:ext cx="357190" cy="436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1928212" y="2642935"/>
              <a:ext cx="214302" cy="2142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dirty="0"/>
                <a:t>-</a:t>
              </a:r>
            </a:p>
          </p:txBody>
        </p:sp>
        <p:pic>
          <p:nvPicPr>
            <p:cNvPr id="13323" name="Picture 15" descr="H:\прилож\папка.png"/>
            <p:cNvPicPr>
              <a:picLocks noChangeAspect="1" noChangeArrowheads="1"/>
            </p:cNvPicPr>
            <p:nvPr/>
          </p:nvPicPr>
          <p:blipFill>
            <a:blip r:embed="rId2" cstate="email">
              <a:lum bright="-30000" contrast="-30000"/>
            </a:blip>
            <a:srcRect/>
            <a:stretch>
              <a:fillRect/>
            </a:stretch>
          </p:blipFill>
          <p:spPr bwMode="auto">
            <a:xfrm>
              <a:off x="2363545" y="2537465"/>
              <a:ext cx="357190" cy="436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10"/>
            <p:cNvCxnSpPr>
              <a:endCxn id="8" idx="0"/>
            </p:cNvCxnSpPr>
            <p:nvPr/>
          </p:nvCxnSpPr>
          <p:spPr>
            <a:xfrm rot="5400000">
              <a:off x="1958382" y="2566749"/>
              <a:ext cx="153959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8" idx="3"/>
            </p:cNvCxnSpPr>
            <p:nvPr/>
          </p:nvCxnSpPr>
          <p:spPr>
            <a:xfrm>
              <a:off x="2142514" y="2750866"/>
              <a:ext cx="220653" cy="47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2417150" y="3057197"/>
              <a:ext cx="168245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327" name="Picture 15" descr="H:\прилож\папка.png"/>
            <p:cNvPicPr>
              <a:picLocks noChangeAspect="1" noChangeArrowheads="1"/>
            </p:cNvPicPr>
            <p:nvPr/>
          </p:nvPicPr>
          <p:blipFill>
            <a:blip r:embed="rId2" cstate="email">
              <a:lum bright="-30000" contrast="-30000"/>
            </a:blip>
            <a:srcRect/>
            <a:stretch>
              <a:fillRect/>
            </a:stretch>
          </p:blipFill>
          <p:spPr bwMode="auto">
            <a:xfrm>
              <a:off x="2428860" y="3714752"/>
              <a:ext cx="357190" cy="436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15" descr="H:\прилож\папка.png"/>
            <p:cNvPicPr>
              <a:picLocks noChangeAspect="1" noChangeArrowheads="1"/>
            </p:cNvPicPr>
            <p:nvPr/>
          </p:nvPicPr>
          <p:blipFill>
            <a:blip r:embed="rId2" cstate="email">
              <a:lum bright="-30000" contrast="-30000"/>
            </a:blip>
            <a:srcRect/>
            <a:stretch>
              <a:fillRect/>
            </a:stretch>
          </p:blipFill>
          <p:spPr bwMode="auto">
            <a:xfrm>
              <a:off x="2928926" y="2920781"/>
              <a:ext cx="357190" cy="436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Прямая соединительная линия 38"/>
            <p:cNvCxnSpPr/>
            <p:nvPr/>
          </p:nvCxnSpPr>
          <p:spPr>
            <a:xfrm rot="10800000" flipV="1">
              <a:off x="2499685" y="3139732"/>
              <a:ext cx="428605" cy="31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2487790" y="4203959"/>
              <a:ext cx="169832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0800000" flipV="1">
              <a:off x="2571118" y="4285700"/>
              <a:ext cx="1785854" cy="47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stCxn id="8" idx="2"/>
            </p:cNvCxnSpPr>
            <p:nvPr/>
          </p:nvCxnSpPr>
          <p:spPr>
            <a:xfrm rot="16200000" flipH="1">
              <a:off x="1517934" y="3375432"/>
              <a:ext cx="1071369" cy="349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10800000">
              <a:off x="2071080" y="3928578"/>
              <a:ext cx="357170" cy="47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2987830" y="3418288"/>
              <a:ext cx="169831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10800000" flipV="1">
              <a:off x="3071158" y="3500030"/>
              <a:ext cx="1214380" cy="47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36" name="TextBox 55"/>
            <p:cNvSpPr txBox="1">
              <a:spLocks noChangeArrowheads="1"/>
            </p:cNvSpPr>
            <p:nvPr/>
          </p:nvSpPr>
          <p:spPr bwMode="auto">
            <a:xfrm>
              <a:off x="1364675" y="2091785"/>
              <a:ext cx="359697" cy="369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A:\</a:t>
              </a:r>
              <a:endParaRPr lang="ru-RU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7" name="TextBox 56"/>
            <p:cNvSpPr txBox="1">
              <a:spLocks noChangeArrowheads="1"/>
            </p:cNvSpPr>
            <p:nvPr/>
          </p:nvSpPr>
          <p:spPr bwMode="auto">
            <a:xfrm>
              <a:off x="2714612" y="2571744"/>
              <a:ext cx="427020" cy="369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Doc</a:t>
              </a:r>
              <a:endParaRPr lang="ru-RU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8" name="TextBox 57"/>
            <p:cNvSpPr txBox="1">
              <a:spLocks noChangeArrowheads="1"/>
            </p:cNvSpPr>
            <p:nvPr/>
          </p:nvSpPr>
          <p:spPr bwMode="auto">
            <a:xfrm>
              <a:off x="3214678" y="3000372"/>
              <a:ext cx="513578" cy="369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Form</a:t>
              </a:r>
              <a:endParaRPr lang="ru-RU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9" name="TextBox 58"/>
            <p:cNvSpPr txBox="1">
              <a:spLocks noChangeArrowheads="1"/>
            </p:cNvSpPr>
            <p:nvPr/>
          </p:nvSpPr>
          <p:spPr bwMode="auto">
            <a:xfrm>
              <a:off x="4357686" y="3214686"/>
              <a:ext cx="758826" cy="369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ABC.odt</a:t>
              </a:r>
              <a:endParaRPr lang="ru-RU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0" name="TextBox 59"/>
            <p:cNvSpPr txBox="1">
              <a:spLocks noChangeArrowheads="1"/>
            </p:cNvSpPr>
            <p:nvPr/>
          </p:nvSpPr>
          <p:spPr bwMode="auto">
            <a:xfrm>
              <a:off x="2786050" y="3786190"/>
              <a:ext cx="677077" cy="369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Risunki</a:t>
              </a:r>
              <a:endParaRPr lang="ru-RU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1" name="TextBox 61"/>
            <p:cNvSpPr txBox="1">
              <a:spLocks noChangeArrowheads="1"/>
            </p:cNvSpPr>
            <p:nvPr/>
          </p:nvSpPr>
          <p:spPr bwMode="auto">
            <a:xfrm>
              <a:off x="4357686" y="3929066"/>
              <a:ext cx="778061" cy="369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BUS.png</a:t>
              </a:r>
              <a:endParaRPr lang="ru-RU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24619" y="1518249"/>
            <a:ext cx="10845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Записать полное имя файлов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ABC.odt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BUS.png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(включая путь к файлу) в иерархической файловой системе, изображенной на рисунке.</a:t>
            </a:r>
          </a:p>
        </p:txBody>
      </p: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3329518" y="5429251"/>
            <a:ext cx="4432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Bookman Old Style" pitchFamily="18" charset="0"/>
              </a:rPr>
              <a:t>А</a:t>
            </a:r>
            <a:r>
              <a:rPr lang="en-US" sz="2800" b="1">
                <a:latin typeface="Bookman Old Style" pitchFamily="18" charset="0"/>
              </a:rPr>
              <a:t>:\Doc</a:t>
            </a:r>
            <a:r>
              <a:rPr lang="ru-RU" sz="2800" b="1">
                <a:latin typeface="Bookman Old Style" pitchFamily="18" charset="0"/>
              </a:rPr>
              <a:t>\</a:t>
            </a:r>
            <a:r>
              <a:rPr lang="en-US" sz="2800" b="1">
                <a:latin typeface="Bookman Old Style" pitchFamily="18" charset="0"/>
              </a:rPr>
              <a:t>Form</a:t>
            </a:r>
            <a:r>
              <a:rPr lang="ru-RU" sz="2800" b="1">
                <a:latin typeface="Bookman Old Style" pitchFamily="18" charset="0"/>
              </a:rPr>
              <a:t>\</a:t>
            </a:r>
            <a:r>
              <a:rPr lang="en-US" sz="2800" b="1">
                <a:latin typeface="Bookman Old Style" pitchFamily="18" charset="0"/>
              </a:rPr>
              <a:t>ABC.odt</a:t>
            </a:r>
            <a:endParaRPr lang="ru-RU" sz="2800" b="1">
              <a:latin typeface="Bookman Old Style" pitchFamily="18" charset="0"/>
            </a:endParaRPr>
          </a:p>
        </p:txBody>
      </p:sp>
      <p:sp>
        <p:nvSpPr>
          <p:cNvPr id="66" name="Text Box 49"/>
          <p:cNvSpPr txBox="1">
            <a:spLocks noChangeArrowheads="1"/>
          </p:cNvSpPr>
          <p:nvPr/>
        </p:nvSpPr>
        <p:spPr bwMode="auto">
          <a:xfrm>
            <a:off x="3524252" y="6072189"/>
            <a:ext cx="40030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Bookman Old Style" pitchFamily="18" charset="0"/>
              </a:rPr>
              <a:t>А</a:t>
            </a:r>
            <a:r>
              <a:rPr lang="en-US" sz="2800" b="1">
                <a:latin typeface="Bookman Old Style" pitchFamily="18" charset="0"/>
              </a:rPr>
              <a:t>:\Risunki</a:t>
            </a:r>
            <a:r>
              <a:rPr lang="ru-RU" sz="2800" b="1">
                <a:latin typeface="Bookman Old Style" pitchFamily="18" charset="0"/>
              </a:rPr>
              <a:t>\</a:t>
            </a:r>
            <a:r>
              <a:rPr lang="en-US" sz="2800" b="1">
                <a:latin typeface="Bookman Old Style" pitchFamily="18" charset="0"/>
              </a:rPr>
              <a:t>BUS.png</a:t>
            </a:r>
            <a:endParaRPr lang="ru-RU" sz="2800" b="1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08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677" y="95495"/>
            <a:ext cx="105156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6184"/>
            <a:ext cx="10119620" cy="5025293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Каталог (папка)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объект файловой системы, упрощающий организацию файлов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Подкаталог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каталог, созданный внутри другого каталога (на уровень ниже.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Полное имя катало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га = путь к каталогу + название каталога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Полное имя файла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= пут</a:t>
            </a:r>
            <a:r>
              <a:rPr lang="ru-RU" sz="4000" dirty="0" smtClean="0"/>
              <a:t>ь к файлу + имя файла + расширение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714677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697962"/>
              </p:ext>
            </p:extLst>
          </p:nvPr>
        </p:nvGraphicFramePr>
        <p:xfrm>
          <a:off x="838200" y="398463"/>
          <a:ext cx="10515600" cy="577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88386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1604597" y="1879234"/>
            <a:ext cx="9569449" cy="1454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1"/>
              </a:avLst>
            </a:prstTxWarp>
          </a:bodyPr>
          <a:lstStyle/>
          <a:p>
            <a:pPr algn="ctr"/>
            <a:r>
              <a:rPr lang="ru-RU" sz="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Решение задач</a:t>
            </a:r>
            <a:endParaRPr lang="ru-RU" sz="8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095500" y="1081821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263163" y="3905128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28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574" y="0"/>
            <a:ext cx="113471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Пользователь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находился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каталоге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Расписание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поднялся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один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вверх, затем ещё раз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поднялся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один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вверх, потом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спустился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один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вниз.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оказался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каталоге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:\учёба\информатика\ОГЭ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Укажите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пол­ный путь каталога,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которым пользователь начинал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работу.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С:\учёба\Расписание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2) С:\учёба\информатика\Расписание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3) С:\учёба\2018\Расписание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4) С:\учёба\информатика\2018\Расписание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695369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43" y="369783"/>
            <a:ext cx="1105988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Задача </a:t>
            </a:r>
            <a:r>
              <a:rPr lang="ru-RU" sz="2800" b="1" dirty="0"/>
              <a:t>1_1</a:t>
            </a:r>
            <a:endParaRPr lang="ru-RU" sz="2800" dirty="0"/>
          </a:p>
          <a:p>
            <a:r>
              <a:rPr lang="ru-RU" sz="2800" dirty="0"/>
              <a:t>Пользователь на­хо­дил­ся в ка­та­ло­ге </a:t>
            </a:r>
            <a:r>
              <a:rPr lang="ru-RU" sz="2800" b="1" dirty="0"/>
              <a:t>Расписание</a:t>
            </a:r>
            <a:r>
              <a:rPr lang="ru-RU" sz="2800" dirty="0"/>
              <a:t>. Сна­ча­ла он под­нял­ся на один уро­вень вверх, затем спу­стил­ся на один уро­вень вниз, потом ещё раз спу­стил­ся на один уро­вень вниз. В ре­зуль­та­те он ока­зал­ся в ка­та­ло­ге </a:t>
            </a:r>
          </a:p>
          <a:p>
            <a:r>
              <a:rPr lang="ru-RU" sz="2800" dirty="0"/>
              <a:t> </a:t>
            </a:r>
          </a:p>
          <a:p>
            <a:r>
              <a:rPr lang="ru-RU" sz="2800" b="1" dirty="0"/>
              <a:t>С:\учёба\химия\ГИА</a:t>
            </a:r>
            <a:r>
              <a:rPr lang="ru-RU" sz="2800" dirty="0"/>
              <a:t>. </a:t>
            </a:r>
          </a:p>
          <a:p>
            <a:r>
              <a:rPr lang="ru-RU" sz="2800" dirty="0"/>
              <a:t>Укажите пол­ный путь каталога, с ко­то­рым поль­зо­ва­тель на­чи­нал работу.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1) С:\учёба\химия\Расписание</a:t>
            </a:r>
          </a:p>
          <a:p>
            <a:r>
              <a:rPr lang="ru-RU" sz="2800" dirty="0"/>
              <a:t>2) С:\учёба\2013\Расписание</a:t>
            </a:r>
          </a:p>
          <a:p>
            <a:r>
              <a:rPr lang="ru-RU" sz="2800" dirty="0"/>
              <a:t>3) С:\учёба\Расписание</a:t>
            </a:r>
          </a:p>
          <a:p>
            <a:r>
              <a:rPr lang="ru-RU" sz="2800" dirty="0"/>
              <a:t>4) С:\Расписание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137440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45057" y="-124063"/>
            <a:ext cx="11369616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38125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/>
              <a:t>Задача 2_1</a:t>
            </a:r>
            <a:endParaRPr lang="ru-RU" sz="3600" dirty="0" smtClean="0"/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некотором каталоге хранился файл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Вьюга.doc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каталоге создали подкаталог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Январь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файл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Вьюга.doc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переместили в созданный подкаталог.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Полное имя файла стало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D:\2013\Зима\Январь\Вьюга.doc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Укажите полное имя этого файла до перемещения.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1) D:\2013\Зима\Январь\Вьюга.doc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D:\2013\Вьюга.doc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D:\2013\Январь\Вьюга.doc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D:\2013\Зима\Вьюга.doc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01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76256"/>
            <a:ext cx="12192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38125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/>
              <a:t>Задача 2_1</a:t>
            </a:r>
            <a:endParaRPr lang="ru-RU" sz="3600" dirty="0" smtClean="0"/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некотором каталоге хранился файл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Ландыш.dос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имевший полное имя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D:\2013\Весна\Ландыш.doc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каталоге создали подкаталог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файл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Ландыш.doc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переместили в созданный подкаталог.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Укажите полное имя этого файла после перемещения.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D:\2013\Весна\Май\Ландыш.doc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D:\2013\Весна\Ландыш.doc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D:\2013\Май\Ландыш.doc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D:\Май\Ландыш.doc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784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6" b="22273"/>
          <a:stretch/>
        </p:blipFill>
        <p:spPr bwMode="auto">
          <a:xfrm>
            <a:off x="867508" y="1"/>
            <a:ext cx="10688641" cy="686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513005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28528"/>
            <a:ext cx="12192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3_1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поисках нужного файла Витя последовательно переходил из каталога в каталог, при этом он несколько раз поднимался на один уровень вверх и несколько раз опускался на один уровень вниз. Полный путь каталога, с которым Витя начинал работу,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С:\Учебный\Информатика\Кодирование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Каким может быть пол­ный путь каталога, в котором оказался Витя, если известно, что на уровень вниз он спускался столько же раз, сколько поднимался вверх?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1) С:\Учебный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2) С:\Учебный\Информатика\Программирование\Паскаль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3) С:\Учебный\Математика\Дроби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4) С:\Учебный\Информатика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68197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952500" y="2071689"/>
            <a:ext cx="4667251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Font typeface="Times New Roman" pitchFamily="18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 узнал…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Times New Roman" pitchFamily="18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было интересно…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Times New Roman" pitchFamily="18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было трудно…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Times New Roman" pitchFamily="18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 понял, что…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Times New Roman" pitchFamily="18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теперь я могу…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Times New Roman" pitchFamily="18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 почувствовал, что…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Times New Roman" pitchFamily="18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 приобрел… </a:t>
            </a: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6000752" y="2071689"/>
            <a:ext cx="6191249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Font typeface="Times New Roman" pitchFamily="18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 научился…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Times New Roman" pitchFamily="18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меня получилось …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Times New Roman" pitchFamily="18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 смог…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Times New Roman" pitchFamily="18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 попробую…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Times New Roman" pitchFamily="18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меня удивило…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Times New Roman" pitchFamily="18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занятия дали мне для жизни…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Times New Roman" pitchFamily="18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мне захотелось…</a:t>
            </a:r>
          </a:p>
        </p:txBody>
      </p:sp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2146301" y="331788"/>
            <a:ext cx="9664700" cy="1454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1"/>
              </a:avLst>
            </a:prstTxWarp>
          </a:bodyPr>
          <a:lstStyle/>
          <a:p>
            <a:pPr algn="ctr"/>
            <a:r>
              <a:rPr lang="ru-RU" sz="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Рефлексивный экран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2095501" y="214313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2095501" y="1865313"/>
            <a:ext cx="969856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90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2694" r="10900" b="29687"/>
          <a:stretch/>
        </p:blipFill>
        <p:spPr bwMode="auto">
          <a:xfrm>
            <a:off x="476465" y="0"/>
            <a:ext cx="10472889" cy="679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3223183" y="2607168"/>
            <a:ext cx="3786554" cy="175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90535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353" y="109453"/>
            <a:ext cx="9197927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 smtClean="0"/>
              <a:t>Проверка домашнего задания</a:t>
            </a:r>
            <a:endParaRPr lang="ru-RU" sz="2400" b="1" u="sng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0" y="680952"/>
            <a:ext cx="12192000" cy="61770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населёнными пунктами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А, В, С, D, 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построены дороги, протяжённость которых (в километрах) приведена в таблице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длину кратчайшего пути между пунктами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А и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Передвигаться можно только по дорогам, протяжённость которых указана в таблице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5        2</a:t>
            </a: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6         3) 7            4) 8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60299"/>
              </p:ext>
            </p:extLst>
          </p:nvPr>
        </p:nvGraphicFramePr>
        <p:xfrm>
          <a:off x="2493472" y="1144243"/>
          <a:ext cx="5712312" cy="3383280"/>
        </p:xfrm>
        <a:graphic>
          <a:graphicData uri="http://schemas.openxmlformats.org/drawingml/2006/table">
            <a:tbl>
              <a:tblPr/>
              <a:tblGrid>
                <a:gridCol w="952052"/>
                <a:gridCol w="952052"/>
                <a:gridCol w="952052"/>
                <a:gridCol w="952052"/>
                <a:gridCol w="952052"/>
                <a:gridCol w="952052"/>
              </a:tblGrid>
              <a:tr h="509762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62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62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62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62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905375" y="2949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15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62" y="117700"/>
            <a:ext cx="11876442" cy="764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Найдём все варианты маршрутов из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в E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выберем самый короткий.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580267"/>
              </p:ext>
            </p:extLst>
          </p:nvPr>
        </p:nvGraphicFramePr>
        <p:xfrm>
          <a:off x="0" y="1020925"/>
          <a:ext cx="5969479" cy="5837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479"/>
              </a:tblGrid>
              <a:tr h="534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пункта A можно попасть в пункт B.</a:t>
                      </a:r>
                    </a:p>
                  </a:txBody>
                  <a:tcPr/>
                </a:tc>
              </a:tr>
              <a:tr h="1020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пункта B можно попасть в пункты C, D, E.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0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пункта C можно попасть в пункт E.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0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пункта D можно попасть в пункт E.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A—B: длина маршрута 1 км.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A—B—C—E: длина маршрута 6 км.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A—B—D—E: длина маршрута 7 км.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A—B—E: длина маршрута 8 км.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7358232" y="1225707"/>
            <a:ext cx="2614108" cy="19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37352" y="1050677"/>
            <a:ext cx="320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6908" y="627564"/>
            <a:ext cx="546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7637929" y="1254615"/>
            <a:ext cx="2334410" cy="8422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972340" y="1254615"/>
            <a:ext cx="450894" cy="12949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9122485" y="1254615"/>
            <a:ext cx="849854" cy="1110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87147" y="2264512"/>
            <a:ext cx="581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97787" y="2438337"/>
            <a:ext cx="653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D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7354" y="1846153"/>
            <a:ext cx="600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637929" y="2096853"/>
            <a:ext cx="1620371" cy="2680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9126013" y="2364896"/>
            <a:ext cx="1297221" cy="1810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344406" y="866011"/>
            <a:ext cx="32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484255" y="1420009"/>
            <a:ext cx="3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606534" y="2264512"/>
            <a:ext cx="3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0153873" y="16250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/>
              <a:t>2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86972" y="1625089"/>
            <a:ext cx="3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221531" y="2176663"/>
            <a:ext cx="3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414390" y="3888709"/>
            <a:ext cx="18876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1) 5</a:t>
            </a:r>
          </a:p>
          <a:p>
            <a:r>
              <a:rPr lang="ru-RU" sz="4400" b="1" dirty="0"/>
              <a:t>2) 6</a:t>
            </a:r>
          </a:p>
          <a:p>
            <a:r>
              <a:rPr lang="ru-RU" sz="4400" b="1" dirty="0"/>
              <a:t>3) 7</a:t>
            </a:r>
          </a:p>
          <a:p>
            <a:r>
              <a:rPr lang="ru-RU" sz="4400" b="1" dirty="0"/>
              <a:t>4) 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775661" y="4488873"/>
            <a:ext cx="24849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Ответ:  2</a:t>
            </a:r>
          </a:p>
        </p:txBody>
      </p:sp>
    </p:spTree>
    <p:extLst>
      <p:ext uri="{BB962C8B-B14F-4D97-AF65-F5344CB8AC3E}">
        <p14:creationId xmlns:p14="http://schemas.microsoft.com/office/powerpoint/2010/main" val="213584438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353" y="115200"/>
            <a:ext cx="10480591" cy="8493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Задача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2920" y="1097280"/>
            <a:ext cx="11395710" cy="5680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Пети Ива­но­ва родственники живут в 5 раз­ных городах России. Рас­сто­я­ния между го­ро­да­ми внесены в таблицу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791222"/>
              </p:ext>
            </p:extLst>
          </p:nvPr>
        </p:nvGraphicFramePr>
        <p:xfrm>
          <a:off x="1980457" y="2015569"/>
          <a:ext cx="812800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63197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" y="145415"/>
            <a:ext cx="11803380" cy="137477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Петя пе­ре­ри­со­вал её в блок­нот в виде графа.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Считая, что маль­чик не ошиб­ся при копировании, укажите, какой граф 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тетради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get_file?id=2840"/>
          <p:cNvPicPr>
            <a:picLocks noChangeAspect="1" noChangeArrowheads="1"/>
          </p:cNvPicPr>
          <p:nvPr/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1" y="1885948"/>
            <a:ext cx="3320219" cy="356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" y="2000250"/>
            <a:ext cx="468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get_file?id=2841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3" y="3244334"/>
            <a:ext cx="3487884" cy="326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4703445" y="2384970"/>
            <a:ext cx="742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get_file?id=2842"/>
          <p:cNvPicPr>
            <a:picLocks noChangeAspect="1" noChangeArrowheads="1"/>
          </p:cNvPicPr>
          <p:nvPr/>
        </p:nvPicPr>
        <p:blipFill>
          <a:blip r:embed="rId4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69" y="1230403"/>
            <a:ext cx="3016959" cy="275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32226" y="137549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get_file?id=2843"/>
          <p:cNvPicPr>
            <a:picLocks noChangeAspect="1" noChangeArrowheads="1"/>
          </p:cNvPicPr>
          <p:nvPr/>
        </p:nvPicPr>
        <p:blipFill>
          <a:blip r:embed="rId5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159" y="3592519"/>
            <a:ext cx="2675739" cy="314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622056" y="3244334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1252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173" y="362584"/>
            <a:ext cx="11311890" cy="60610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Проверим последовательно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каждый граф. </a:t>
            </a: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соответствует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таблице,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скольку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согласно графу не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прямой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дороги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пункта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в пункт D.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соответствует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таблице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скольку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согласно графу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пунктами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и B равно 3.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 со­от­вет­ству­ет таблице.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Не со­от­вет­ству­ет таблице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по­сколь­ку согласно графу не су­ще­ству­ет прямой до­ро­ги из пунк­та D в пункт C.</a:t>
            </a: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Ответ: 3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90424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1141</Words>
  <Application>Microsoft Office PowerPoint</Application>
  <PresentationFormat>Произвольный</PresentationFormat>
  <Paragraphs>288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Подготовка к ОГЭ по информатике. Разбор задания №4  «Файловая система организации данных»  Часть 1</vt:lpstr>
      <vt:lpstr>Презентация PowerPoint</vt:lpstr>
      <vt:lpstr>Презентация PowerPoint</vt:lpstr>
      <vt:lpstr>Презентация PowerPoint</vt:lpstr>
      <vt:lpstr>Найдём все варианты маршрутов из A в E и выберем самый короткий.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ОГЭ по информатике. Разбор задания №4  «Файловая система организации данных»  Часть 1</vt:lpstr>
      <vt:lpstr>Презентация PowerPoint</vt:lpstr>
      <vt:lpstr>Файл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ОГЭ по информатике. Разбор задания №4 «Файловая система организации данных»</dc:title>
  <dc:creator>Ольга Шандаринова</dc:creator>
  <cp:lastModifiedBy>Admin</cp:lastModifiedBy>
  <cp:revision>58</cp:revision>
  <dcterms:created xsi:type="dcterms:W3CDTF">2017-06-06T08:17:08Z</dcterms:created>
  <dcterms:modified xsi:type="dcterms:W3CDTF">2022-11-27T08:58:59Z</dcterms:modified>
</cp:coreProperties>
</file>