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7" r:id="rId3"/>
    <p:sldId id="258" r:id="rId4"/>
    <p:sldId id="259" r:id="rId5"/>
    <p:sldId id="263" r:id="rId6"/>
    <p:sldId id="265" r:id="rId7"/>
    <p:sldId id="261" r:id="rId8"/>
    <p:sldId id="266" r:id="rId9"/>
    <p:sldId id="264" r:id="rId10"/>
    <p:sldId id="267" r:id="rId11"/>
    <p:sldId id="268" r:id="rId12"/>
    <p:sldId id="260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80" y="-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B8B10-29ED-4135-AFFD-C1B7D4AC1FA1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B008E-AE11-49AA-A32D-85C3B70062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9384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481DC-6544-4EFE-AE77-868669629EDB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7FC41-65F0-495E-BCE7-0EEAE4882F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2779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F50E1-5948-4867-9E04-2481BC44A65E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F66FE-D5A5-4DA6-A949-A6A836B5EA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7799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F8F7D-B385-4661-A50A-2D1BAEBD278E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E4A96-5889-4B55-A050-A3D46B1681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3741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2935D-BCCC-4287-9B1B-F33F00B4A50C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BDB01-3ACA-4276-80CE-09BF58C1E0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3535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9CB78-1594-4643-B7DD-BB7D65E1DB52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A270E-1067-449D-80CC-85B8F0CE71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9598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4A5AA-9A01-4F44-A1D2-78A95340A958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84279-4EFB-4012-BC24-B42140AD63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8254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B302A-5AF2-48D4-9E16-B18EBBC08885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4071B-F972-4357-AF08-635EA88F23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8161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1C172-8929-4BED-90F0-101F557C1DB6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6C8D5-AC54-4D51-9E2C-3DAE44D847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9347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0E658-F6DD-45B6-B06B-60E9694960C9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68926-521A-4D2E-9200-72FC4B1917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714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B936D-5012-4B43-A5CE-FDD44672A39E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76DA9-63C9-4EA9-8CF7-5C9F6C04F0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9534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E3BE0D3-3B40-4647-AE6A-F84EAD3ED426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97E3D56-3838-4F71-B1D6-08A43879F0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im1-tub-ru.yandex.net/i?id=548211706-63-72&amp;n=2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kolyan.net/uploads/posts/2010-06/1275828295_iceberg_46.jpg-" TargetMode="External"/><Relationship Id="rId4" Type="http://schemas.openxmlformats.org/officeDocument/2006/relationships/hyperlink" Target="http://pedsovet.su/_ld/291/27966111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52;&#1086;&#1088;&#1077;.pptx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84;&#1072;&#1089;&#1090;&#1077;&#1088;%20-%20&#1082;&#1083;&#1072;&#1089;&#1089;\signal-TREVOGA.mp3" TargetMode="Externa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edsovet.su/_ld/291/581730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2555875" y="3694113"/>
            <a:ext cx="5795963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i="1">
                <a:latin typeface="Bookman Old Style" pitchFamily="18" charset="0"/>
              </a:rPr>
              <a:t>Презентацию выполнила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i="1">
                <a:latin typeface="Bookman Old Style" pitchFamily="18" charset="0"/>
              </a:rPr>
              <a:t>учитель начальных классов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i="1">
                <a:latin typeface="Bookman Old Style" pitchFamily="18" charset="0"/>
              </a:rPr>
              <a:t>МБОУ Северная ООШ №11  х.Северный Целинского района Ростовской области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i="1">
                <a:latin typeface="Bookman Old Style" pitchFamily="18" charset="0"/>
              </a:rPr>
              <a:t>Баденко Ольга Петровна</a:t>
            </a: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379413" y="400050"/>
            <a:ext cx="8440737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3600" b="1" i="1">
                <a:latin typeface="Monotype Corsiva" pitchFamily="66" charset="0"/>
              </a:rPr>
              <a:t>Обобщение и систематизация знаний  по теме </a:t>
            </a:r>
          </a:p>
          <a:p>
            <a:pPr algn="ctr"/>
            <a:r>
              <a:rPr lang="ru-RU" altLang="ru-RU" sz="3600" b="1" i="1">
                <a:latin typeface="Monotype Corsiva" pitchFamily="66" charset="0"/>
              </a:rPr>
              <a:t>« Числа от 11 до 20»</a:t>
            </a:r>
          </a:p>
          <a:p>
            <a:pPr algn="ctr"/>
            <a:r>
              <a:rPr lang="ru-RU" altLang="ru-RU" sz="3600" b="1">
                <a:solidFill>
                  <a:srgbClr val="C00000"/>
                </a:solidFill>
                <a:latin typeface="Monotype Corsiva" pitchFamily="66" charset="0"/>
              </a:rPr>
              <a:t>(1 класс)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E:\мастер - класс\IMG_129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924"/>
          <a:stretch/>
        </p:blipFill>
        <p:spPr bwMode="auto">
          <a:xfrm rot="16200000">
            <a:off x="1185392" y="-1258475"/>
            <a:ext cx="6891390" cy="9341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41678" y="279137"/>
            <a:ext cx="45788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ШИФРОГРАММА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961483"/>
            <a:ext cx="2327881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13-10</a:t>
            </a:r>
            <a:r>
              <a:rPr lang="ru-RU" sz="6000" b="1" dirty="0" smtClean="0">
                <a:solidFill>
                  <a:srgbClr val="002060"/>
                </a:solidFill>
              </a:rPr>
              <a:t>  </a:t>
            </a:r>
            <a:endParaRPr lang="ru-RU" sz="6000" b="1" dirty="0">
              <a:solidFill>
                <a:srgbClr val="00206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93454857"/>
              </p:ext>
            </p:extLst>
          </p:nvPr>
        </p:nvGraphicFramePr>
        <p:xfrm>
          <a:off x="563119" y="5301208"/>
          <a:ext cx="7118944" cy="1368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992"/>
                <a:gridCol w="1016992"/>
                <a:gridCol w="1016992"/>
                <a:gridCol w="1016992"/>
                <a:gridCol w="1016992"/>
                <a:gridCol w="1016992"/>
                <a:gridCol w="1016992"/>
              </a:tblGrid>
              <a:tr h="684213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32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9" marR="91429" marT="45729" marB="457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32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9" marB="457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32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9" marB="457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32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9" marB="457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32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9" marB="457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32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9" marB="457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32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9" marB="45729"/>
                </a:tc>
              </a:tr>
              <a:tr h="684213">
                <a:tc>
                  <a:txBody>
                    <a:bodyPr/>
                    <a:lstStyle/>
                    <a:p>
                      <a:endParaRPr lang="ru-RU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9" marB="45729"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9" marB="45729"/>
                </a:tc>
                <a:tc>
                  <a:txBody>
                    <a:bodyPr/>
                    <a:lstStyle/>
                    <a:p>
                      <a:endParaRPr lang="ru-RU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9" marB="45729"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9" marB="45729"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9" marB="45729"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9" marB="45729"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9" marB="45729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379217" y="961481"/>
            <a:ext cx="782587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2044477"/>
            <a:ext cx="2162772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9511" y="3166940"/>
            <a:ext cx="1978427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17-17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67829" y="3388575"/>
            <a:ext cx="2355132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96135" y="2216027"/>
            <a:ext cx="1978427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18-10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96136" y="1091757"/>
            <a:ext cx="1763624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20-1</a:t>
            </a:r>
            <a:r>
              <a:rPr lang="ru-RU" sz="6000" b="1" dirty="0" smtClean="0">
                <a:solidFill>
                  <a:srgbClr val="002060"/>
                </a:solidFill>
              </a:rPr>
              <a:t> 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86502" y="2056617"/>
            <a:ext cx="939681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892758" y="3370198"/>
            <a:ext cx="910827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774562" y="2219608"/>
            <a:ext cx="782587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89631" y="1091757"/>
            <a:ext cx="758541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95736" y="3140968"/>
            <a:ext cx="713657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340744" y="961480"/>
            <a:ext cx="7825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</p:spTree>
    <p:extLst>
      <p:ext uri="{BB962C8B-B14F-4D97-AF65-F5344CB8AC3E}">
        <p14:creationId xmlns:p14="http://schemas.microsoft.com/office/powerpoint/2010/main" xmlns="" val="1602824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59259E-6 L -0.07292 0.69583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" y="34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7037E-7 L 0.15417 0.6953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08" y="34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7 L 0.48004 0.5361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" y="2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48148E-6 L 0.26788 0.37801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" y="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11111E-6 L -0.53907 0.6768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" y="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7.40741E-7 L -0.2375 0.512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" y="2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81481E-6 L -0.80886 0.34468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5" y="1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мастер - класс\зака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212448"/>
            <a:ext cx="2843808" cy="990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0975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kpkg-variant.ru/wp-content/uploads/2013/01/wavy-turquoise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Лента лицом вверх 2"/>
          <p:cNvSpPr/>
          <p:nvPr/>
        </p:nvSpPr>
        <p:spPr>
          <a:xfrm>
            <a:off x="52388" y="77788"/>
            <a:ext cx="9036050" cy="976312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Monotype Corsiva" pitchFamily="66" charset="0"/>
              </a:rPr>
              <a:t>Интернет ресурсы.</a:t>
            </a:r>
          </a:p>
        </p:txBody>
      </p:sp>
      <p:sp>
        <p:nvSpPr>
          <p:cNvPr id="7172" name="Прямоугольник 3"/>
          <p:cNvSpPr>
            <a:spLocks noChangeArrowheads="1"/>
          </p:cNvSpPr>
          <p:nvPr/>
        </p:nvSpPr>
        <p:spPr bwMode="auto">
          <a:xfrm>
            <a:off x="755650" y="2133600"/>
            <a:ext cx="73453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ru-RU">
                <a:hlinkClick r:id="rId3"/>
              </a:rPr>
              <a:t>http://im1-tub-ru.yandex.net/i?id=548211706-63-72&amp;n=21</a:t>
            </a:r>
            <a:r>
              <a:rPr lang="ru-RU" altLang="ru-RU"/>
              <a:t> –</a:t>
            </a:r>
            <a:r>
              <a:rPr lang="ru-RU" altLang="ru-RU">
                <a:solidFill>
                  <a:schemeClr val="bg1"/>
                </a:solidFill>
              </a:rPr>
              <a:t>бирюза (фон)</a:t>
            </a:r>
          </a:p>
        </p:txBody>
      </p:sp>
      <p:sp>
        <p:nvSpPr>
          <p:cNvPr id="7173" name="Прямоугольник 4"/>
          <p:cNvSpPr>
            <a:spLocks noChangeArrowheads="1"/>
          </p:cNvSpPr>
          <p:nvPr/>
        </p:nvSpPr>
        <p:spPr bwMode="auto">
          <a:xfrm>
            <a:off x="774700" y="1169988"/>
            <a:ext cx="7470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ru-RU">
                <a:hlinkClick r:id="rId4"/>
              </a:rPr>
              <a:t>http://pedsovet.su/_ld/291/27966111.jpg</a:t>
            </a:r>
            <a:r>
              <a:rPr lang="en-US" altLang="ru-RU"/>
              <a:t> -</a:t>
            </a:r>
            <a:r>
              <a:rPr lang="ru-RU" altLang="ru-RU"/>
              <a:t>фон школьный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2736503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kolyan.net/uploads/posts/2010-06/1275828295_iceberg_46.jpg</a:t>
            </a:r>
            <a:r>
              <a:rPr lang="ru-RU" dirty="0" smtClean="0">
                <a:hlinkClick r:id="rId5"/>
              </a:rPr>
              <a:t>-</a:t>
            </a:r>
            <a:r>
              <a:rPr lang="ru-RU" dirty="0" smtClean="0"/>
              <a:t> айсберг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kpkg-variant.ru/wp-content/uploads/2013/01/wavy-turquoise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E:\мастер - класс\IMG_129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45806" y="-1138607"/>
            <a:ext cx="6833770" cy="9159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C:\Users\ArtEs\Desktop\мастер - класс\корабли\парусник.jpg"/>
          <p:cNvPicPr/>
          <p:nvPr/>
        </p:nvPicPr>
        <p:blipFill rotWithShape="1">
          <a:blip r:embed="rId4" cstate="print"/>
          <a:srcRect l="23117" r="19831" b="10748"/>
          <a:stretch/>
        </p:blipFill>
        <p:spPr bwMode="auto">
          <a:xfrm>
            <a:off x="5220072" y="24229"/>
            <a:ext cx="3922341" cy="53489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3076" name="Picture 4" descr="E:\мастер - класс\корабли\корабль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94" t="13719" r="16614" b="9045"/>
          <a:stretch/>
        </p:blipFill>
        <p:spPr bwMode="auto">
          <a:xfrm>
            <a:off x="-17032" y="24229"/>
            <a:ext cx="5381120" cy="53489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мастер - класс\IMG_129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924"/>
          <a:stretch/>
        </p:blipFill>
        <p:spPr bwMode="auto">
          <a:xfrm rot="16200000">
            <a:off x="1215230" y="-1241780"/>
            <a:ext cx="6858001" cy="9341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95736" y="188640"/>
            <a:ext cx="8928992" cy="6001643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Руководить                Уважать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Думать                               Мирить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знать                    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Брать ответственность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Слушать                             Считать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Выбирать                          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Находить выход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Соображать 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Хвалить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E:\мастер - класс\IMG_129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924"/>
          <a:stretch/>
        </p:blipFill>
        <p:spPr bwMode="auto">
          <a:xfrm rot="16200000">
            <a:off x="1225085" y="-1258475"/>
            <a:ext cx="6891390" cy="9341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09459" y="170766"/>
            <a:ext cx="53219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Логическая разминка</a:t>
            </a:r>
            <a:r>
              <a:rPr lang="ru-RU" b="1" dirty="0"/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3928" y="1268760"/>
            <a:ext cx="87129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порядке и какими способами  можно разложить банан, грушу и яблоко?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7605" y="2348880"/>
            <a:ext cx="42420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Пополним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запасы воды: </a:t>
            </a:r>
          </a:p>
        </p:txBody>
      </p:sp>
      <p:sp>
        <p:nvSpPr>
          <p:cNvPr id="7" name="TextBox 6">
            <a:hlinkClick r:id="rId3" action="ppaction://hlinkpres?slideindex=1&amp;slidetitle="/>
          </p:cNvPr>
          <p:cNvSpPr txBox="1"/>
          <p:nvPr/>
        </p:nvSpPr>
        <p:spPr>
          <a:xfrm>
            <a:off x="2555776" y="3284984"/>
            <a:ext cx="34788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ПУТЬ…</a:t>
            </a:r>
            <a:endParaRPr lang="ru-RU" sz="5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kolyan.net/uploads/posts/2010-06/1275828295_iceberg_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-11152"/>
            <a:ext cx="9260819" cy="686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signal-TREVOG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76456" y="638132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9447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rtEs\Desktop\мастер - класс\корабли\парусник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8741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мастер - класс\необ остр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8925" y="5583093"/>
            <a:ext cx="6565075" cy="8452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E:\мастер - класс\остро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23395"/>
            <a:ext cx="9144000" cy="7008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мастер - класс\остр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23395"/>
            <a:ext cx="9252520" cy="6981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мастер - класс\островв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23395"/>
            <a:ext cx="9252520" cy="7008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E:\мастер - класс\остроо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23395"/>
            <a:ext cx="9252520" cy="7043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:\мастер - класс\киви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179"/>
          <a:stretch/>
        </p:blipFill>
        <p:spPr bwMode="auto">
          <a:xfrm>
            <a:off x="-110899" y="-111532"/>
            <a:ext cx="3986010" cy="429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E:\мастер - класс\манд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970" r="15757" b="16761"/>
          <a:stretch/>
        </p:blipFill>
        <p:spPr bwMode="auto">
          <a:xfrm>
            <a:off x="3875111" y="-105139"/>
            <a:ext cx="5237019" cy="4284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E:\мастер - класс\ябл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31" r="20000" b="20676"/>
          <a:stretch/>
        </p:blipFill>
        <p:spPr bwMode="auto">
          <a:xfrm>
            <a:off x="-108520" y="3068961"/>
            <a:ext cx="4912536" cy="385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E:\мастер - класс\IMG_1144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091" r="23182" b="16761"/>
          <a:stretch/>
        </p:blipFill>
        <p:spPr bwMode="auto">
          <a:xfrm>
            <a:off x="4355975" y="3025137"/>
            <a:ext cx="4797717" cy="38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xit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xit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50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500"/>
                            </p:stCondLst>
                            <p:childTnLst>
                              <p:par>
                                <p:cTn id="5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500"/>
                            </p:stCondLst>
                            <p:childTnLst>
                              <p:par>
                                <p:cTn id="6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3500"/>
                            </p:stCondLst>
                            <p:childTnLst>
                              <p:par>
                                <p:cTn id="7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E:\мастер - класс\IMG_129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924"/>
          <a:stretch/>
        </p:blipFill>
        <p:spPr bwMode="auto">
          <a:xfrm rot="16200000">
            <a:off x="1185392" y="-1225085"/>
            <a:ext cx="6891390" cy="9341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-39693" y="488116"/>
            <a:ext cx="79208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72550" y="512577"/>
            <a:ext cx="79208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29026" y="528779"/>
            <a:ext cx="79208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853533" y="512577"/>
            <a:ext cx="79208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07904" y="535087"/>
            <a:ext cx="79208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308304" y="512577"/>
            <a:ext cx="79208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372200" y="512577"/>
            <a:ext cx="79208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15864" y="512577"/>
            <a:ext cx="79208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623814" y="528779"/>
            <a:ext cx="79208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172400" y="512577"/>
            <a:ext cx="79208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1265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11111E-6 L -0.30937 0.37037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69" y="18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7037E-6 L -0.10834 0.37268 " pathEditMode="relative" rAng="0" ptsTypes="AA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1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-0.51579 0.37268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9" y="1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037E-6 L 0.17222 0.37268 " pathEditMode="relative" rAng="0" ptsTypes="AA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11" y="1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7037E-6 L -0.24896 0.37268 " pathEditMode="relative" rAng="0" ptsTypes="AA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48" y="1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96296E-6 L 0.03542 0.36944 " pathEditMode="relative" rAng="0" ptsTypes="AA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1" y="1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6 L -0.27951 0.37268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1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1111E-6 L 0.10069 0.37037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" y="18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0.69288 0.37801 " pathEditMode="relative" rAng="0" ptsTypes="AA">
                                      <p:cBhvr>
                                        <p:cTn id="7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35" y="1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L -0.11406 0.3831 " pathEditMode="relative" rAng="0" ptsTypes="AA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2" y="1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E:\мастер - класс\IMG_129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924"/>
          <a:stretch/>
        </p:blipFill>
        <p:spPr bwMode="auto">
          <a:xfrm rot="16200000">
            <a:off x="1137110" y="-1204837"/>
            <a:ext cx="6891390" cy="9341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80215" y="243492"/>
            <a:ext cx="46525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КУБИК - РУБИК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35259932"/>
              </p:ext>
            </p:extLst>
          </p:nvPr>
        </p:nvGraphicFramePr>
        <p:xfrm>
          <a:off x="569992" y="1280661"/>
          <a:ext cx="4722087" cy="2148339"/>
        </p:xfrm>
        <a:graphic>
          <a:graphicData uri="http://schemas.openxmlformats.org/drawingml/2006/table">
            <a:tbl>
              <a:tblPr firstRow="1" firstCol="1" bandRow="1">
                <a:tableStyleId>{35758FB7-9AC5-4552-8A53-C91805E547FA}</a:tableStyleId>
              </a:tblPr>
              <a:tblGrid>
                <a:gridCol w="1479465"/>
                <a:gridCol w="1621311"/>
                <a:gridCol w="1621311"/>
              </a:tblGrid>
              <a:tr h="70817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9 - 4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+ 5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9 - 7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8886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+ 2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- 8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+ 6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51291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6 - 4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+ 2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- 5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97111330"/>
              </p:ext>
            </p:extLst>
          </p:nvPr>
        </p:nvGraphicFramePr>
        <p:xfrm>
          <a:off x="3563888" y="4365104"/>
          <a:ext cx="4722087" cy="2148339"/>
        </p:xfrm>
        <a:graphic>
          <a:graphicData uri="http://schemas.openxmlformats.org/drawingml/2006/table">
            <a:tbl>
              <a:tblPr firstRow="1" firstCol="1" bandRow="1">
                <a:tableStyleId>{35758FB7-9AC5-4552-8A53-C91805E547FA}</a:tableStyleId>
              </a:tblPr>
              <a:tblGrid>
                <a:gridCol w="1479465"/>
                <a:gridCol w="1621311"/>
                <a:gridCol w="1621311"/>
              </a:tblGrid>
              <a:tr h="70817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7 - 2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10 - 7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 </a:t>
                      </a: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8886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51291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 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9 - 6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10 -6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9937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176</Words>
  <Application>Microsoft Office PowerPoint</Application>
  <PresentationFormat>Экран (4:3)</PresentationFormat>
  <Paragraphs>71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Sams</dc:creator>
  <cp:lastModifiedBy>GoldUser</cp:lastModifiedBy>
  <cp:revision>25</cp:revision>
  <dcterms:created xsi:type="dcterms:W3CDTF">2014-03-16T13:07:36Z</dcterms:created>
  <dcterms:modified xsi:type="dcterms:W3CDTF">2014-03-17T16:48:02Z</dcterms:modified>
</cp:coreProperties>
</file>