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0" r:id="rId4"/>
    <p:sldId id="281" r:id="rId5"/>
    <p:sldId id="280" r:id="rId6"/>
    <p:sldId id="27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83" r:id="rId20"/>
    <p:sldId id="261" r:id="rId21"/>
    <p:sldId id="262" r:id="rId22"/>
    <p:sldId id="266" r:id="rId23"/>
    <p:sldId id="265" r:id="rId24"/>
    <p:sldId id="263" r:id="rId25"/>
    <p:sldId id="264" r:id="rId26"/>
    <p:sldId id="28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60"/>
  </p:normalViewPr>
  <p:slideViewPr>
    <p:cSldViewPr>
      <p:cViewPr varScale="1">
        <p:scale>
          <a:sx n="79" d="100"/>
          <a:sy n="79" d="100"/>
        </p:scale>
        <p:origin x="-8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5FD6D-2556-4027-ADD1-B07D81A09A7D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AB618-8D1B-46DC-800C-579876590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CE069-F9BE-4575-B0B2-F585AF7EC6C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EDBE8-7862-4E9C-9EDD-DE06046A6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BC6B-1A60-4EE9-9920-CD367F4C96D6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37243-EE5C-4967-8C99-65ED37233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40A36-35E6-4606-8A0F-C75287DE8CC0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C10F7-BC96-4763-AEB8-9764B5B1F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2166D-3CA0-4574-B2D3-C833843CF0AC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58BBA-A605-4276-B5C8-FBCDE84EC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14F18-F7D1-4E9B-B6AC-7FA224FD557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953A-4861-4953-B294-36ECAFF58A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F2812-AD69-4C67-8C2F-5359E40DA651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035C2-F797-4688-A7C6-0C6C4F9D8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D1EFC-268B-4EA2-9CBF-50D12FE40728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AE0CD-0E7A-48D4-B25F-40486C912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2084F-B056-4103-8D06-A6A0719B67FF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77E79-209E-4AD2-B07A-D49E704FE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BFAD7-BA18-484E-AB3C-175FE66C7EE2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3AA9-00E8-48DA-B10B-EC1645542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D220A-8DD9-451C-AF4D-6CDC9734F199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E6A5F-7E24-4263-B599-A06E046F4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3C7A94-48A6-4ACE-852C-02C8EC75CE0B}" type="datetimeFigureOut">
              <a:rPr lang="ru-RU"/>
              <a:pPr>
                <a:defRPr/>
              </a:pPr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A97FC9-2957-40BA-BE4C-0E9E7228F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pochtimes.ru/eet-content/uploads/06/russia/154_120410_kosmos.jpg" TargetMode="External"/><Relationship Id="rId13" Type="http://schemas.openxmlformats.org/officeDocument/2006/relationships/hyperlink" Target="http://www.uznayvse.ru/images/stories/uzn_1408304111.jpg" TargetMode="External"/><Relationship Id="rId3" Type="http://schemas.openxmlformats.org/officeDocument/2006/relationships/hyperlink" Target="http://klin-demianovo.ru/wp-content/uploads/2013/04/0_49bb7_57336838_XL.jpg" TargetMode="External"/><Relationship Id="rId7" Type="http://schemas.openxmlformats.org/officeDocument/2006/relationships/hyperlink" Target="https://i.ytimg.com/vi/YaFN2lt95Mk/maxresdefault.jpg" TargetMode="External"/><Relationship Id="rId12" Type="http://schemas.openxmlformats.org/officeDocument/2006/relationships/hyperlink" Target="http://vseprostrany.ru/images/stories/7wonders/pretendentu.png" TargetMode="External"/><Relationship Id="rId2" Type="http://schemas.openxmlformats.org/officeDocument/2006/relationships/hyperlink" Target="http://4review.ru/uploads/posts/2015-02/1423549307_gagarin01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crypted-tbn1.gstatic.com/images?q=tbn:ANd9GcT_zp7hWHzcjVGB_CMy_s6CQ0vpCd1fvggQHO4mkUcA7sTQowVL" TargetMode="External"/><Relationship Id="rId11" Type="http://schemas.openxmlformats.org/officeDocument/2006/relationships/hyperlink" Target="https://upload.wikimedia.org/wikipedia/commons/thumb/b/bc/Soyuz_TMA-7_spacecraft2edit1.jpg/250px-Soyuz_TMA-7_spacecraft2edit1.jpg" TargetMode="External"/><Relationship Id="rId5" Type="http://schemas.openxmlformats.org/officeDocument/2006/relationships/hyperlink" Target="http://osiktakan.ru/space/50-yar_flight_John_Glenn__Friendship-7.jpg" TargetMode="External"/><Relationship Id="rId15" Type="http://schemas.openxmlformats.org/officeDocument/2006/relationships/image" Target="../media/image49.png"/><Relationship Id="rId10" Type="http://schemas.openxmlformats.org/officeDocument/2006/relationships/hyperlink" Target="http://www.listofbest.ru/wp-content/uploads/2013/04/020_11.jpg" TargetMode="External"/><Relationship Id="rId4" Type="http://schemas.openxmlformats.org/officeDocument/2006/relationships/hyperlink" Target="http://fakty.ua/user_uploads/images/articles/2011/04/14/131550/15s27%20beregovoi1.jpg" TargetMode="External"/><Relationship Id="rId9" Type="http://schemas.openxmlformats.org/officeDocument/2006/relationships/hyperlink" Target="http://ki.ill.in.ua/m/670x450/24079706.jpg" TargetMode="External"/><Relationship Id="rId14" Type="http://schemas.openxmlformats.org/officeDocument/2006/relationships/hyperlink" Target="http://www.fotokosmos.narod.ru/real/mks003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3.xml"/><Relationship Id="rId12" Type="http://schemas.openxmlformats.org/officeDocument/2006/relationships/slide" Target="slide11.xml"/><Relationship Id="rId17" Type="http://schemas.openxmlformats.org/officeDocument/2006/relationships/slide" Target="slide20.xml"/><Relationship Id="rId2" Type="http://schemas.openxmlformats.org/officeDocument/2006/relationships/slide" Target="slide4.xml"/><Relationship Id="rId16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7.xml"/><Relationship Id="rId5" Type="http://schemas.openxmlformats.org/officeDocument/2006/relationships/slide" Target="slide5.xml"/><Relationship Id="rId15" Type="http://schemas.openxmlformats.org/officeDocument/2006/relationships/slide" Target="slide17.xml"/><Relationship Id="rId10" Type="http://schemas.openxmlformats.org/officeDocument/2006/relationships/slide" Target="slide14.xml"/><Relationship Id="rId4" Type="http://schemas.openxmlformats.org/officeDocument/2006/relationships/slide" Target="slide12.xml"/><Relationship Id="rId9" Type="http://schemas.openxmlformats.org/officeDocument/2006/relationships/slide" Target="slide10.xml"/><Relationship Id="rId1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244592_original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chemeClr val="bg1"/>
          </a:solidFill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3314" name="Picture 5" descr="&amp;Kcy;&amp;acy;&amp;rcy;&amp;tcy;&amp;icy;&amp;ncy;&amp;kcy;&amp;icy; &amp;pcy;&amp;ocy; &amp;zcy;&amp;acy;&amp;pcy;&amp;rcy;&amp;ocy;&amp;scy;&amp;ucy; &amp;bcy;&amp;iecy;&amp;rcy;&amp;iecy;&amp;gcy;&amp;ocy;&amp;vcy;&amp;ocy;&amp;jcy; &amp;kcy;&amp;ocy;&amp;scy;&amp;mcy;&amp;ocy;&amp;ncy;&amp;acy;&amp;vcy;&amp;t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1738" y="404813"/>
            <a:ext cx="2862262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 descr="&amp;Kcy;&amp;acy;&amp;rcy;&amp;tcy;&amp;icy;&amp;ncy;&amp;kcy;&amp;icy; &amp;pcy;&amp;ocy; &amp;zcy;&amp;acy;&amp;pcy;&amp;rcy;&amp;ocy;&amp;scy;&amp;ucy; &amp;gcy;&amp;acy;&amp;gcy;&amp;acy;&amp;rcy;&amp;icy;&amp;ncy; &amp;kcy;&amp;ocy;&amp;scy;&amp;mcy;&amp;ocy;&amp;ncy;&amp;acy;&amp;vcy;&amp;t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3375"/>
            <a:ext cx="28829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WordArt 10"/>
          <p:cNvSpPr>
            <a:spLocks noChangeArrowheads="1" noChangeShapeType="1" noTextEdit="1"/>
          </p:cNvSpPr>
          <p:nvPr/>
        </p:nvSpPr>
        <p:spPr bwMode="auto">
          <a:xfrm>
            <a:off x="827088" y="5994400"/>
            <a:ext cx="7993062" cy="8636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/>
                </a:solidFill>
                <a:latin typeface="Times New Roman"/>
                <a:cs typeface="Times New Roman"/>
              </a:rPr>
              <a:t>ДОРОГА В КОСМОС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/>
          <p:cNvSpPr>
            <a:spLocks/>
          </p:cNvSpPr>
          <p:nvPr/>
        </p:nvSpPr>
        <p:spPr bwMode="auto">
          <a:xfrm>
            <a:off x="684213" y="765175"/>
            <a:ext cx="7993062" cy="1944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7. Кто первым вышел в открытый космос?</a:t>
            </a:r>
            <a:r>
              <a:rPr lang="ru-RU" sz="4400">
                <a:solidFill>
                  <a:schemeClr val="accent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31749" name="Rectangle 5"/>
          <p:cNvSpPr>
            <a:spLocks noGrp="1"/>
          </p:cNvSpPr>
          <p:nvPr>
            <p:ph type="body" idx="1"/>
          </p:nvPr>
        </p:nvSpPr>
        <p:spPr>
          <a:xfrm>
            <a:off x="2987675" y="5445125"/>
            <a:ext cx="5472113" cy="8636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Алексей Архипович Леонов</a:t>
            </a:r>
            <a:r>
              <a:rPr lang="ru-RU" smtClean="0"/>
              <a:t> </a:t>
            </a:r>
          </a:p>
        </p:txBody>
      </p:sp>
      <p:sp>
        <p:nvSpPr>
          <p:cNvPr id="22531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2532" name="Picture 8" descr="&amp;Kcy;&amp;acy;&amp;rcy;&amp;tcy;&amp;icy;&amp;ncy;&amp;kcy;&amp;icy; &amp;pcy;&amp;ocy; &amp;zcy;&amp;acy;&amp;pcy;&amp;rcy;&amp;ocy;&amp;scy;&amp;ucy; &amp;kcy;&amp;ocy;&amp;scy;&amp;mcy;&amp;ocy;&amp;ncy;&amp;acy;&amp;vcy;&amp;tcy; &amp;vcy; &amp;ocy;&amp;tcy;&amp;kcy;&amp;rcy;&amp;ycy;&amp;tcy;&amp;ocy;&amp;mcy; &amp;kcy;&amp;ocy;&amp;scy;&amp;mcy;&amp;ocy;&amp;scy;&amp;ie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2781300"/>
            <a:ext cx="3503612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/>
          </p:cNvSpPr>
          <p:nvPr/>
        </p:nvSpPr>
        <p:spPr bwMode="auto">
          <a:xfrm>
            <a:off x="684213" y="765175"/>
            <a:ext cx="7993062" cy="1944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8. Можно ли для межпланетных полетов использовать двигатель внутреннего сгорания?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30725" name="Rectangle 5"/>
          <p:cNvSpPr>
            <a:spLocks noGrp="1"/>
          </p:cNvSpPr>
          <p:nvPr>
            <p:ph type="body" idx="1"/>
          </p:nvPr>
        </p:nvSpPr>
        <p:spPr>
          <a:xfrm>
            <a:off x="971550" y="5229225"/>
            <a:ext cx="7848600" cy="1223963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Нет, для его работы требуется воздух, которого нет в космическом пространстве.</a:t>
            </a:r>
            <a:r>
              <a:rPr lang="ru-RU" smtClean="0"/>
              <a:t> </a:t>
            </a:r>
          </a:p>
        </p:txBody>
      </p:sp>
      <p:sp>
        <p:nvSpPr>
          <p:cNvPr id="23555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6" name="Picture 8" descr="&amp;Kcy;&amp;acy;&amp;rcy;&amp;tcy;&amp;icy;&amp;ncy;&amp;kcy;&amp;icy; &amp;pcy;&amp;ocy; &amp;zcy;&amp;acy;&amp;pcy;&amp;rcy;&amp;ocy;&amp;scy;&amp;ucy; &amp;kcy;&amp;ocy;&amp;scy;&amp;mcy;&amp;icy;&amp;chcy;&amp;iecy;&amp;scy;&amp;kcy;&amp;icy;&amp;jcy; &amp;kcy;&amp;ocy;&amp;rcy;&amp;acy;&amp;bcy;&amp;lcy;&amp;soft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2852738"/>
            <a:ext cx="3135312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/>
          </p:cNvSpPr>
          <p:nvPr/>
        </p:nvSpPr>
        <p:spPr bwMode="auto">
          <a:xfrm>
            <a:off x="684213" y="765175"/>
            <a:ext cx="7993062" cy="1944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9. Какое “чудо света” видно из космоса? </a:t>
            </a:r>
          </a:p>
        </p:txBody>
      </p:sp>
      <p:sp>
        <p:nvSpPr>
          <p:cNvPr id="29701" name="Rectangle 5"/>
          <p:cNvSpPr>
            <a:spLocks noGrp="1"/>
          </p:cNvSpPr>
          <p:nvPr>
            <p:ph type="body" idx="1"/>
          </p:nvPr>
        </p:nvSpPr>
        <p:spPr>
          <a:xfrm>
            <a:off x="4284663" y="5661025"/>
            <a:ext cx="4392612" cy="6477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i="1" smtClean="0">
                <a:solidFill>
                  <a:schemeClr val="accent1"/>
                </a:solidFill>
              </a:rPr>
              <a:t>Китайскую стену</a:t>
            </a:r>
            <a:r>
              <a:rPr lang="ru-RU" smtClean="0"/>
              <a:t> </a:t>
            </a:r>
          </a:p>
        </p:txBody>
      </p:sp>
      <p:sp>
        <p:nvSpPr>
          <p:cNvPr id="24579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4580" name="Picture 8" descr="&amp;Kcy;&amp;acy;&amp;rcy;&amp;tcy;&amp;icy;&amp;ncy;&amp;kcy;&amp;icy; &amp;pcy;&amp;ocy; &amp;zcy;&amp;acy;&amp;pcy;&amp;rcy;&amp;ocy;&amp;scy;&amp;ucy; 7 &amp;chcy;&amp;ucy;&amp;dcy;&amp;iecy;&amp;scy; &amp;scy;&amp;vcy;&amp;iecy;&amp;tcy;&amp;a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781300"/>
            <a:ext cx="46672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/>
          </p:cNvSpPr>
          <p:nvPr/>
        </p:nvSpPr>
        <p:spPr bwMode="auto">
          <a:xfrm>
            <a:off x="900113" y="188913"/>
            <a:ext cx="7993062" cy="19446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10. Сколько лет было самому пожилому космонавту? </a:t>
            </a:r>
          </a:p>
        </p:txBody>
      </p:sp>
      <p:sp>
        <p:nvSpPr>
          <p:cNvPr id="28677" name="Rectangle 5"/>
          <p:cNvSpPr>
            <a:spLocks noGrp="1"/>
          </p:cNvSpPr>
          <p:nvPr>
            <p:ph type="body" idx="1"/>
          </p:nvPr>
        </p:nvSpPr>
        <p:spPr>
          <a:xfrm>
            <a:off x="2700338" y="5229225"/>
            <a:ext cx="5976937" cy="1223963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77 лет было американскому астронавту Джону Гленну</a:t>
            </a:r>
            <a:r>
              <a:rPr lang="ru-RU" smtClean="0"/>
              <a:t> </a:t>
            </a:r>
          </a:p>
        </p:txBody>
      </p:sp>
      <p:sp>
        <p:nvSpPr>
          <p:cNvPr id="25603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5604" name="Picture 8" descr="&amp;Kcy;&amp;acy;&amp;rcy;&amp;tcy;&amp;icy;&amp;ncy;&amp;kcy;&amp;icy; &amp;pcy;&amp;ocy; &amp;zcy;&amp;acy;&amp;pcy;&amp;rcy;&amp;ocy;&amp;scy;&amp;ucy; &amp;dcy;&amp;zhcy;&amp;ocy;&amp;ncy; &amp;gcy;&amp;lcy;&amp;iecy;&amp;ncy;&amp;n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2492375"/>
            <a:ext cx="46672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/>
          </p:cNvSpPr>
          <p:nvPr/>
        </p:nvSpPr>
        <p:spPr bwMode="auto">
          <a:xfrm>
            <a:off x="684213" y="260350"/>
            <a:ext cx="8135937" cy="3168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11. Может ли космонавт, высадившийся на поверхность Луны, ориентироваться на ней с помощью магнитного компаса?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27653" name="Rectangle 5"/>
          <p:cNvSpPr>
            <a:spLocks noGrp="1"/>
          </p:cNvSpPr>
          <p:nvPr>
            <p:ph type="body" idx="1"/>
          </p:nvPr>
        </p:nvSpPr>
        <p:spPr>
          <a:xfrm>
            <a:off x="4643438" y="4221163"/>
            <a:ext cx="4319587" cy="1439862"/>
          </a:xfrm>
          <a:solidFill>
            <a:schemeClr val="bg1"/>
          </a:solidFill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i="1" smtClean="0">
                <a:solidFill>
                  <a:schemeClr val="accent1"/>
                </a:solidFill>
              </a:rPr>
              <a:t>Нет, так как Луна не имеет магнитного поля.</a:t>
            </a:r>
          </a:p>
        </p:txBody>
      </p:sp>
      <p:sp>
        <p:nvSpPr>
          <p:cNvPr id="26627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8" name="AutoShape 8" descr="&amp;Kcy;&amp;acy;&amp;rcy;&amp;tcy;&amp;icy;&amp;ncy;&amp;kcy;&amp;icy; &amp;pcy;&amp;ocy; &amp;zcy;&amp;acy;&amp;pcy;&amp;rcy;&amp;ocy;&amp;scy;&amp;ucy; &amp;kcy;&amp;ocy;&amp;scy;&amp;mcy;&amp;ocy;&amp;ncy;&amp;acy;&amp;vcy;&amp;tcy; &amp;ncy;&amp;acy; &amp;lcy;&amp;ucy;&amp;ncy;&amp;iecy; &amp;fcy;&amp;ocy;&amp;tcy;&amp;ocy;"/>
          <p:cNvSpPr>
            <a:spLocks noChangeAspect="1" noChangeArrowheads="1"/>
          </p:cNvSpPr>
          <p:nvPr/>
        </p:nvSpPr>
        <p:spPr bwMode="auto">
          <a:xfrm>
            <a:off x="1076325" y="1681163"/>
            <a:ext cx="69913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6629" name="Picture 10" descr="&amp;Kcy;&amp;acy;&amp;rcy;&amp;tcy;&amp;icy;&amp;ncy;&amp;kcy;&amp;icy; &amp;pcy;&amp;ocy; &amp;zcy;&amp;acy;&amp;pcy;&amp;rcy;&amp;ocy;&amp;scy;&amp;ucy; &amp;kcy;&amp;ocy;&amp;scy;&amp;mcy;&amp;ocy;&amp;ncy;&amp;acy;&amp;vcy;&amp;tcy; &amp;ncy;&amp;acy; &amp;lcy;&amp;ucy;&amp;ncy;&amp;ie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716338"/>
            <a:ext cx="3600450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/>
          </p:cNvSpPr>
          <p:nvPr/>
        </p:nvSpPr>
        <p:spPr bwMode="auto">
          <a:xfrm>
            <a:off x="755650" y="0"/>
            <a:ext cx="8135938" cy="2736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12. Когда и кем был осуществлён первый международный космический полёт?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26629" name="Rectangle 5"/>
          <p:cNvSpPr>
            <a:spLocks noGrp="1"/>
          </p:cNvSpPr>
          <p:nvPr>
            <p:ph type="body" idx="1"/>
          </p:nvPr>
        </p:nvSpPr>
        <p:spPr>
          <a:xfrm>
            <a:off x="468313" y="4941888"/>
            <a:ext cx="6408737" cy="1728787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15 – 21 июля 1975 г. “Союз-19” (космонавты А.Леонов и В. Кубасов) и “Апполон” (астронавты США)</a:t>
            </a:r>
            <a:r>
              <a:rPr lang="ru-RU" smtClean="0">
                <a:solidFill>
                  <a:schemeClr val="accent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27651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652" name="Picture 8" descr="&amp;Kcy;&amp;acy;&amp;rcy;&amp;tcy;&amp;icy;&amp;ncy;&amp;kcy;&amp;icy; &amp;pcy;&amp;ocy; &amp;zcy;&amp;acy;&amp;pcy;&amp;rcy;&amp;ocy;&amp;scy;&amp;ucy; &amp;pcy;&amp;iecy;&amp;rcy;&amp;vcy;&amp;ycy;&amp;jcy; &amp;mcy;&amp;iecy;&amp;zhcy;&amp;dcy;&amp;ucy;&amp;ncy;&amp;acy;&amp;rcy;&amp;ocy;&amp;dcy;&amp;ncy;&amp;ycy;&amp;jcy; &amp;kcy;&amp;ocy;&amp;scy;&amp;mcy;&amp;icy;&amp;chcy;&amp;iecy;&amp;scy;&amp;kcy;&amp;icy;&amp;jcy; &amp;pcy;&amp;ocy;&amp;lcy;&amp;iecy;&amp;t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3068638"/>
            <a:ext cx="33337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/>
          </p:cNvSpPr>
          <p:nvPr/>
        </p:nvSpPr>
        <p:spPr bwMode="auto">
          <a:xfrm>
            <a:off x="395288" y="476250"/>
            <a:ext cx="8459787" cy="27368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13. Все звезды перемещаются по ночному небу, кроме одной. Как называется эта звезда?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25605" name="Rectangle 5"/>
          <p:cNvSpPr>
            <a:spLocks noGrp="1"/>
          </p:cNvSpPr>
          <p:nvPr>
            <p:ph type="body" idx="1"/>
          </p:nvPr>
        </p:nvSpPr>
        <p:spPr>
          <a:xfrm>
            <a:off x="2339975" y="5734050"/>
            <a:ext cx="6408738" cy="649288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ru-RU" i="1" smtClean="0">
                <a:solidFill>
                  <a:schemeClr val="accent1"/>
                </a:solidFill>
              </a:rPr>
              <a:t>Полярная, указывает Север</a:t>
            </a:r>
            <a:r>
              <a:rPr lang="ru-RU" smtClean="0"/>
              <a:t> </a:t>
            </a:r>
          </a:p>
        </p:txBody>
      </p:sp>
      <p:sp>
        <p:nvSpPr>
          <p:cNvPr id="28675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76" name="Picture 8" descr="&amp;Kcy;&amp;acy;&amp;rcy;&amp;tcy;&amp;icy;&amp;ncy;&amp;kcy;&amp;icy; &amp;pcy;&amp;ocy; &amp;zcy;&amp;acy;&amp;pcy;&amp;rcy;&amp;ocy;&amp;scy;&amp;ucy; &amp;pcy;&amp;ocy;&amp;lcy;&amp;yacy;&amp;rcy;&amp;ncy;&amp;acy;&amp;yacy; &amp;zcy;&amp;vcy;&amp;iecy;&amp;zcy;&amp;dcy;&amp;acy; &amp;vcy; &amp;tcy;&amp;iecy;&amp;lcy;&amp;iecy;&amp;scy;&amp;kcy;&amp;ocy;&amp;p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3357563"/>
            <a:ext cx="3070225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/>
          </p:cNvSpPr>
          <p:nvPr/>
        </p:nvSpPr>
        <p:spPr bwMode="auto">
          <a:xfrm>
            <a:off x="395288" y="476250"/>
            <a:ext cx="8459787" cy="2232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14. Какова продолжительность самого короткого космического полета? </a:t>
            </a:r>
          </a:p>
        </p:txBody>
      </p:sp>
      <p:sp>
        <p:nvSpPr>
          <p:cNvPr id="24581" name="Rectangle 5"/>
          <p:cNvSpPr>
            <a:spLocks noGrp="1"/>
          </p:cNvSpPr>
          <p:nvPr>
            <p:ph type="body" idx="1"/>
          </p:nvPr>
        </p:nvSpPr>
        <p:spPr>
          <a:xfrm>
            <a:off x="1187450" y="4076700"/>
            <a:ext cx="7705725" cy="2306638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Всего 15 минут. В течение этой четверти часа Алан Шеппард залетел на высоту 185 км. Он приводнился в Атлантическом океане в 486 км от места запуска.</a:t>
            </a:r>
            <a:r>
              <a:rPr lang="ru-RU" smtClean="0">
                <a:latin typeface="Monotype Corsiva" pitchFamily="66" charset="0"/>
              </a:rPr>
              <a:t> </a:t>
            </a:r>
          </a:p>
        </p:txBody>
      </p:sp>
      <p:sp>
        <p:nvSpPr>
          <p:cNvPr id="29699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/>
          </p:cNvSpPr>
          <p:nvPr/>
        </p:nvSpPr>
        <p:spPr bwMode="auto">
          <a:xfrm>
            <a:off x="395288" y="476250"/>
            <a:ext cx="8459787" cy="2232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15. Как называется наука о космических телах? </a:t>
            </a:r>
          </a:p>
        </p:txBody>
      </p:sp>
      <p:sp>
        <p:nvSpPr>
          <p:cNvPr id="23557" name="Rectangle 5"/>
          <p:cNvSpPr>
            <a:spLocks noGrp="1"/>
          </p:cNvSpPr>
          <p:nvPr>
            <p:ph type="body" idx="1"/>
          </p:nvPr>
        </p:nvSpPr>
        <p:spPr>
          <a:xfrm>
            <a:off x="5795963" y="5373688"/>
            <a:ext cx="2663825" cy="720725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Астрономия</a:t>
            </a:r>
            <a:r>
              <a:rPr lang="ru-RU" smtClean="0"/>
              <a:t> </a:t>
            </a:r>
          </a:p>
        </p:txBody>
      </p:sp>
      <p:sp>
        <p:nvSpPr>
          <p:cNvPr id="30723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/>
          </p:cNvSpPr>
          <p:nvPr/>
        </p:nvSpPr>
        <p:spPr bwMode="auto">
          <a:xfrm>
            <a:off x="468313" y="476250"/>
            <a:ext cx="8386762" cy="25923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16. Сколько раз в течение дня на международной космической станции можно наблюдать рассвет? </a:t>
            </a:r>
          </a:p>
        </p:txBody>
      </p:sp>
      <p:sp>
        <p:nvSpPr>
          <p:cNvPr id="41989" name="Rectangle 5"/>
          <p:cNvSpPr>
            <a:spLocks noGrp="1"/>
          </p:cNvSpPr>
          <p:nvPr>
            <p:ph type="body" idx="1"/>
          </p:nvPr>
        </p:nvSpPr>
        <p:spPr>
          <a:xfrm>
            <a:off x="5795963" y="5373688"/>
            <a:ext cx="2663825" cy="720725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Целых 16 раз.</a:t>
            </a:r>
            <a:r>
              <a:rPr lang="ru-RU" smtClean="0"/>
              <a:t> </a:t>
            </a:r>
          </a:p>
        </p:txBody>
      </p:sp>
      <p:sp>
        <p:nvSpPr>
          <p:cNvPr id="31747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48" name="Picture 8" descr="&amp;Kcy;&amp;acy;&amp;rcy;&amp;tcy;&amp;icy;&amp;ncy;&amp;kcy;&amp;icy; &amp;pcy;&amp;ocy; &amp;zcy;&amp;acy;&amp;pcy;&amp;rcy;&amp;ocy;&amp;scy;&amp;ucy; &amp;rcy;&amp;acy;&amp;scy;&amp;scy;&amp;vcy;&amp;iecy;&amp;tcy; &amp;ncy;&amp;acy; &amp;mcy;&amp;kcy;&amp;s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429000"/>
            <a:ext cx="4248150" cy="318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agarin_AutoCollage_10_Images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0"/>
            <a:ext cx="8459788" cy="526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одержимое 2"/>
          <p:cNvSpPr>
            <a:spLocks/>
          </p:cNvSpPr>
          <p:nvPr/>
        </p:nvSpPr>
        <p:spPr bwMode="auto">
          <a:xfrm>
            <a:off x="395288" y="5202238"/>
            <a:ext cx="83518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Для первого шага достаточно веры. Не обязательно видеть всю лестницу, чтобы сделать первый шаг…</a:t>
            </a:r>
          </a:p>
          <a:p>
            <a:pPr marL="342900" indent="-342900" algn="r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Р.Брэдбери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6"/>
          <p:cNvSpPr>
            <a:spLocks noChangeArrowheads="1"/>
          </p:cNvSpPr>
          <p:nvPr/>
        </p:nvSpPr>
        <p:spPr bwMode="auto">
          <a:xfrm>
            <a:off x="3059113" y="188913"/>
            <a:ext cx="32670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000" b="1">
                <a:solidFill>
                  <a:schemeClr val="accent1"/>
                </a:solidFill>
                <a:latin typeface="Monotype Corsiva" pitchFamily="66" charset="0"/>
              </a:rPr>
              <a:t>Собираем вещи.</a:t>
            </a:r>
            <a:r>
              <a:rPr lang="ru-RU" sz="4000" b="1">
                <a:solidFill>
                  <a:schemeClr val="bg2"/>
                </a:solidFill>
                <a:latin typeface="Monotype Corsiva" pitchFamily="66" charset="0"/>
              </a:rPr>
              <a:t> </a:t>
            </a:r>
          </a:p>
        </p:txBody>
      </p:sp>
      <p:pic>
        <p:nvPicPr>
          <p:cNvPr id="32770" name="Picture 13" descr="kis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41438"/>
            <a:ext cx="16922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AutoShape 15" descr="&amp;Kcy;&amp;acy;&amp;rcy;&amp;tcy;&amp;icy;&amp;ncy;&amp;kcy;&amp;icy; &amp;pcy;&amp;ocy; &amp;zcy;&amp;acy;&amp;pcy;&amp;rcy;&amp;ocy;&amp;scy;&amp;ucy; &amp;zcy;&amp;vcy;&amp;iecy;&amp;zcy;&amp;dcy;&amp;ncy;&amp;acy;&amp;yacy; &amp;kcy;&amp;acy;&amp;rcy;&amp;tcy;&amp;acy; &amp;ncy;&amp;iecy;&amp;bcy;&amp;acy; &amp;scy;&amp;iecy;&amp;vcy;&amp;iecy;&amp;rcy;&amp;ncy;&amp;ocy;&amp;gcy;&amp;ocy; &amp;pcy;&amp;ocy;&amp;lcy;&amp;ucy;&amp;shcy;&amp;acy;&amp;rcy;&amp;icy;&amp;yacy;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2" name="AutoShape 19" descr="Z"/>
          <p:cNvSpPr>
            <a:spLocks noChangeAspect="1" noChangeArrowheads="1"/>
          </p:cNvSpPr>
          <p:nvPr/>
        </p:nvSpPr>
        <p:spPr bwMode="auto">
          <a:xfrm>
            <a:off x="3635375" y="1700213"/>
            <a:ext cx="36195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2773" name="Picture 23" descr="bd5972fb14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429000"/>
            <a:ext cx="17399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25" descr="Piwa-kosmonavtov-rossijskogo-proizvodstv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2688" y="3357563"/>
            <a:ext cx="2881312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27" descr="110108_o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4350" y="5345113"/>
            <a:ext cx="227965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29" descr="ANd9GcRw3iVlbip1ZfBAsPy3wJwAzsjPycthZaxbkLFtZwS2rVc7zPO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5264150"/>
            <a:ext cx="223202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31" descr="IMG_909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5318125"/>
            <a:ext cx="2087562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35" descr="328599770_w200_h200_peredatchik_224_2w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9700" y="1268413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37" descr="http://gunsabout.ru/wp-content/uploads/2014/01/signal_800_1200.jpg"/>
          <p:cNvPicPr>
            <a:picLocks noChangeAspect="1" noChangeArrowheads="1"/>
          </p:cNvPicPr>
          <p:nvPr/>
        </p:nvPicPr>
        <p:blipFill>
          <a:blip r:embed="rId9"/>
          <a:srcRect t="13571"/>
          <a:stretch>
            <a:fillRect/>
          </a:stretch>
        </p:blipFill>
        <p:spPr bwMode="auto">
          <a:xfrm>
            <a:off x="7434263" y="981075"/>
            <a:ext cx="1709737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39" descr="obogrevat_BDN"/>
          <p:cNvPicPr>
            <a:picLocks noChangeAspect="1" noChangeArrowheads="1"/>
          </p:cNvPicPr>
          <p:nvPr/>
        </p:nvPicPr>
        <p:blipFill>
          <a:blip r:embed="rId10"/>
          <a:srcRect l="3569" t="17436" r="46628"/>
          <a:stretch>
            <a:fillRect/>
          </a:stretch>
        </p:blipFill>
        <p:spPr bwMode="auto">
          <a:xfrm>
            <a:off x="0" y="3213100"/>
            <a:ext cx="171132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41" descr="alabr-ohot-2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2087563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43" descr="mag_250_opened"/>
          <p:cNvPicPr>
            <a:picLocks noChangeAspect="1" noChangeArrowheads="1"/>
          </p:cNvPicPr>
          <p:nvPr/>
        </p:nvPicPr>
        <p:blipFill>
          <a:blip r:embed="rId12"/>
          <a:srcRect l="23611" t="20227" r="18124"/>
          <a:stretch>
            <a:fillRect/>
          </a:stretch>
        </p:blipFill>
        <p:spPr bwMode="auto">
          <a:xfrm>
            <a:off x="2268538" y="3429000"/>
            <a:ext cx="1944687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3" name="AutoShape 45" descr="2Q=="/>
          <p:cNvSpPr>
            <a:spLocks noChangeAspect="1" noChangeArrowheads="1"/>
          </p:cNvSpPr>
          <p:nvPr/>
        </p:nvSpPr>
        <p:spPr bwMode="auto">
          <a:xfrm>
            <a:off x="3492500" y="27813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2784" name="Picture 47" descr="388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771775" y="5273675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5" name="Picture 49" descr="83737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79613" y="1268413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6"/>
          <p:cNvSpPr>
            <a:spLocks noChangeArrowheads="1"/>
          </p:cNvSpPr>
          <p:nvPr/>
        </p:nvSpPr>
        <p:spPr bwMode="auto">
          <a:xfrm>
            <a:off x="2124075" y="0"/>
            <a:ext cx="5119688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accent1"/>
                </a:solidFill>
                <a:latin typeface="Monotype Corsiva" pitchFamily="66" charset="0"/>
              </a:rPr>
              <a:t>Прокладываем маршрут.</a:t>
            </a:r>
            <a:r>
              <a:rPr lang="ru-RU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33794" name="Picture 17" descr="%7B61517a87-be8f-486d-87d5-c2303fc2b7b0%7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725863"/>
            <a:ext cx="417671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15" descr="%7Bb97e2bf9-596a-4e5b-bf76-2e3fb4bbc914%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92150"/>
            <a:ext cx="3960813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19" descr="%7Be8d8053c-9f03-4300-9df3-a8a094c1848f%7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778250"/>
            <a:ext cx="410527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1" descr="%7B90c03070-a43f-454d-afff-cbb28fd6882a%7D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620713"/>
            <a:ext cx="3889375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orion_constellation_map"/>
          <p:cNvPicPr>
            <a:picLocks noChangeAspect="1" noChangeArrowheads="1"/>
          </p:cNvPicPr>
          <p:nvPr/>
        </p:nvPicPr>
        <p:blipFill>
          <a:blip r:embed="rId2"/>
          <a:srcRect l="43417" t="18861" r="21275" b="21033"/>
          <a:stretch>
            <a:fillRect/>
          </a:stretch>
        </p:blipFill>
        <p:spPr bwMode="auto">
          <a:xfrm>
            <a:off x="468313" y="188913"/>
            <a:ext cx="3706812" cy="650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Рисунок1"/>
          <p:cNvPicPr>
            <a:picLocks noChangeAspect="1" noChangeArrowheads="1"/>
          </p:cNvPicPr>
          <p:nvPr/>
        </p:nvPicPr>
        <p:blipFill>
          <a:blip r:embed="rId3"/>
          <a:srcRect l="22159" r="26109" b="23669"/>
          <a:stretch>
            <a:fillRect/>
          </a:stretch>
        </p:blipFill>
        <p:spPr bwMode="auto">
          <a:xfrm>
            <a:off x="4716463" y="2060575"/>
            <a:ext cx="40338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7"/>
          <p:cNvSpPr>
            <a:spLocks noChangeArrowheads="1"/>
          </p:cNvSpPr>
          <p:nvPr/>
        </p:nvSpPr>
        <p:spPr bwMode="auto">
          <a:xfrm>
            <a:off x="4716463" y="620713"/>
            <a:ext cx="38084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>
                <a:solidFill>
                  <a:schemeClr val="bg2"/>
                </a:solidFill>
              </a:rPr>
              <a:t>С помощью карты звездного неба</a:t>
            </a:r>
          </a:p>
          <a:p>
            <a:pPr algn="ctr"/>
            <a:r>
              <a:rPr lang="ru-RU">
                <a:solidFill>
                  <a:schemeClr val="bg2"/>
                </a:solidFill>
              </a:rPr>
              <a:t> определите созвездие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4"/>
          <p:cNvSpPr>
            <a:spLocks noChangeArrowheads="1"/>
          </p:cNvSpPr>
          <p:nvPr/>
        </p:nvSpPr>
        <p:spPr bwMode="auto">
          <a:xfrm>
            <a:off x="3297238" y="0"/>
            <a:ext cx="2763837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accent1"/>
                </a:solidFill>
                <a:latin typeface="Monotype Corsiva" pitchFamily="66" charset="0"/>
              </a:rPr>
              <a:t>Пойми меня.</a:t>
            </a:r>
            <a:r>
              <a:rPr lang="ru-RU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35842" name="Rectangle 7"/>
          <p:cNvSpPr>
            <a:spLocks noChangeArrowheads="1"/>
          </p:cNvSpPr>
          <p:nvPr/>
        </p:nvSpPr>
        <p:spPr bwMode="auto">
          <a:xfrm>
            <a:off x="611188" y="908050"/>
            <a:ext cx="8042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>
                <a:solidFill>
                  <a:schemeClr val="bg2"/>
                </a:solidFill>
              </a:rPr>
              <a:t>Расшифруйте анаграмму – это слово, образованное перестановкой букв,</a:t>
            </a:r>
          </a:p>
          <a:p>
            <a:pPr algn="just"/>
            <a:r>
              <a:rPr lang="ru-RU">
                <a:solidFill>
                  <a:schemeClr val="bg2"/>
                </a:solidFill>
              </a:rPr>
              <a:t> являющихся</a:t>
            </a:r>
            <a:r>
              <a:rPr lang="ru-RU"/>
              <a:t> </a:t>
            </a:r>
            <a:r>
              <a:rPr lang="ru-RU">
                <a:solidFill>
                  <a:schemeClr val="bg2"/>
                </a:solidFill>
              </a:rPr>
              <a:t>составными другого слова (например, “лиса” — “сила”).</a:t>
            </a:r>
            <a:r>
              <a:rPr lang="ru-RU"/>
              <a:t> 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39750" y="1700213"/>
            <a:ext cx="1770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bg2"/>
                </a:solidFill>
                <a:latin typeface="Times New Roman" pitchFamily="18" charset="0"/>
              </a:rPr>
              <a:t>СРАМ</a:t>
            </a:r>
            <a:r>
              <a:rPr lang="ru-RU"/>
              <a:t> 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547813" y="2420938"/>
            <a:ext cx="1692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bg2"/>
                </a:solidFill>
                <a:latin typeface="Times New Roman" pitchFamily="18" charset="0"/>
              </a:rPr>
              <a:t>УРНА</a:t>
            </a:r>
            <a:r>
              <a:rPr lang="ru-RU"/>
              <a:t> </a:t>
            </a: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2490788" y="2997200"/>
            <a:ext cx="17605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bg2"/>
                </a:solidFill>
                <a:latin typeface="Times New Roman" pitchFamily="18" charset="0"/>
              </a:rPr>
              <a:t>УЛАН</a:t>
            </a:r>
            <a:r>
              <a:rPr lang="ru-RU"/>
              <a:t> </a:t>
            </a: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3276600" y="3644900"/>
            <a:ext cx="2335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bg2"/>
                </a:solidFill>
                <a:latin typeface="Times New Roman" pitchFamily="18" charset="0"/>
              </a:rPr>
              <a:t>КАРЕТА</a:t>
            </a:r>
            <a:r>
              <a:rPr lang="ru-RU"/>
              <a:t> 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4211638" y="4365625"/>
            <a:ext cx="2028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bg2"/>
                </a:solidFill>
                <a:latin typeface="Times New Roman" pitchFamily="18" charset="0"/>
              </a:rPr>
              <a:t>ТЕПЛО</a:t>
            </a:r>
            <a:endParaRPr lang="ru-RU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5435600" y="5084763"/>
            <a:ext cx="2051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bg2"/>
                </a:solidFill>
                <a:latin typeface="Times New Roman" pitchFamily="18" charset="0"/>
              </a:rPr>
              <a:t>НИЗАЛ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23561" grpId="0"/>
      <p:bldP spid="23562" grpId="0"/>
      <p:bldP spid="23563" grpId="0"/>
      <p:bldP spid="23564" grpId="0"/>
      <p:bldP spid="235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48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Открытые перспективы</a:t>
            </a:r>
          </a:p>
        </p:txBody>
      </p:sp>
      <p:pic>
        <p:nvPicPr>
          <p:cNvPr id="4" name="Содержимое 3" descr="Kosmicheskiy-korabl---Vostok--.jpg"/>
          <p:cNvPicPr>
            <a:picLocks noGrp="1" noChangeAspect="1"/>
          </p:cNvPicPr>
          <p:nvPr>
            <p:ph idx="1"/>
          </p:nvPr>
        </p:nvPicPr>
        <p:blipFill>
          <a:blip r:embed="rId2"/>
          <a:srcRect l="5688" r="3046"/>
          <a:stretch>
            <a:fillRect/>
          </a:stretch>
        </p:blipFill>
        <p:spPr>
          <a:xfrm>
            <a:off x="179388" y="1052513"/>
            <a:ext cx="2879725" cy="2376487"/>
          </a:xfr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3476_orig.jpg"/>
          <p:cNvPicPr>
            <a:picLocks noChangeAspect="1"/>
          </p:cNvPicPr>
          <p:nvPr/>
        </p:nvPicPr>
        <p:blipFill>
          <a:blip r:embed="rId3"/>
          <a:srcRect l="6818" t="3030"/>
          <a:stretch>
            <a:fillRect/>
          </a:stretch>
        </p:blipFill>
        <p:spPr>
          <a:xfrm>
            <a:off x="5292725" y="4076700"/>
            <a:ext cx="3455988" cy="230505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90515353.jpg"/>
          <p:cNvPicPr>
            <a:picLocks noChangeAspect="1"/>
          </p:cNvPicPr>
          <p:nvPr/>
        </p:nvPicPr>
        <p:blipFill>
          <a:blip r:embed="rId4"/>
          <a:srcRect l="6054" r="21296"/>
          <a:stretch>
            <a:fillRect/>
          </a:stretch>
        </p:blipFill>
        <p:spPr>
          <a:xfrm>
            <a:off x="3419475" y="1052513"/>
            <a:ext cx="2592388" cy="2376487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ss_2011.jpg"/>
          <p:cNvPicPr>
            <a:picLocks noChangeAspect="1"/>
          </p:cNvPicPr>
          <p:nvPr/>
        </p:nvPicPr>
        <p:blipFill>
          <a:blip r:embed="rId5"/>
          <a:srcRect l="2000" r="2000" b="3669"/>
          <a:stretch>
            <a:fillRect/>
          </a:stretch>
        </p:blipFill>
        <p:spPr>
          <a:xfrm>
            <a:off x="395288" y="4076700"/>
            <a:ext cx="3744912" cy="2305050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870" name="TextBox 10"/>
          <p:cNvSpPr txBox="1">
            <a:spLocks noChangeArrowheads="1"/>
          </p:cNvSpPr>
          <p:nvPr/>
        </p:nvSpPr>
        <p:spPr bwMode="auto">
          <a:xfrm>
            <a:off x="539750" y="3500438"/>
            <a:ext cx="244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КК серии «Восток»</a:t>
            </a:r>
          </a:p>
        </p:txBody>
      </p:sp>
      <p:sp>
        <p:nvSpPr>
          <p:cNvPr id="36871" name="TextBox 11"/>
          <p:cNvSpPr txBox="1">
            <a:spLocks noChangeArrowheads="1"/>
          </p:cNvSpPr>
          <p:nvPr/>
        </p:nvSpPr>
        <p:spPr bwMode="auto">
          <a:xfrm>
            <a:off x="3563938" y="3500438"/>
            <a:ext cx="2520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ОС  серии «Салют»</a:t>
            </a:r>
          </a:p>
        </p:txBody>
      </p:sp>
      <p:pic>
        <p:nvPicPr>
          <p:cNvPr id="36872" name="Рисунок 12" descr="0917843.jpg"/>
          <p:cNvPicPr>
            <a:picLocks noChangeAspect="1"/>
          </p:cNvPicPr>
          <p:nvPr/>
        </p:nvPicPr>
        <p:blipFill>
          <a:blip r:embed="rId6"/>
          <a:srcRect t="7951" r="4424" b="9885"/>
          <a:stretch>
            <a:fillRect/>
          </a:stretch>
        </p:blipFill>
        <p:spPr bwMode="auto">
          <a:xfrm>
            <a:off x="6300788" y="1052513"/>
            <a:ext cx="2682875" cy="2376487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6873" name="TextBox 13"/>
          <p:cNvSpPr txBox="1">
            <a:spLocks noChangeArrowheads="1"/>
          </p:cNvSpPr>
          <p:nvPr/>
        </p:nvSpPr>
        <p:spPr bwMode="auto">
          <a:xfrm>
            <a:off x="7092950" y="3500438"/>
            <a:ext cx="1655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ОС «Мир»</a:t>
            </a:r>
          </a:p>
        </p:txBody>
      </p:sp>
      <p:sp>
        <p:nvSpPr>
          <p:cNvPr id="36874" name="TextBox 14"/>
          <p:cNvSpPr txBox="1">
            <a:spLocks noChangeArrowheads="1"/>
          </p:cNvSpPr>
          <p:nvPr/>
        </p:nvSpPr>
        <p:spPr bwMode="auto">
          <a:xfrm>
            <a:off x="1908175" y="6457950"/>
            <a:ext cx="9350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МКС</a:t>
            </a:r>
          </a:p>
        </p:txBody>
      </p:sp>
      <p:sp>
        <p:nvSpPr>
          <p:cNvPr id="36875" name="TextBox 15"/>
          <p:cNvSpPr txBox="1">
            <a:spLocks noChangeArrowheads="1"/>
          </p:cNvSpPr>
          <p:nvPr/>
        </p:nvSpPr>
        <p:spPr bwMode="auto">
          <a:xfrm>
            <a:off x="5795963" y="6457950"/>
            <a:ext cx="2952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КК «Союз-ТМА 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4" descr="3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836613"/>
            <a:ext cx="2447925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Содержимое 6" descr="iss_2011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916238" y="1916113"/>
            <a:ext cx="3981450" cy="2646362"/>
          </a:xfrm>
        </p:spPr>
      </p:pic>
      <p:sp>
        <p:nvSpPr>
          <p:cNvPr id="37891" name="TextBox 5"/>
          <p:cNvSpPr txBox="1">
            <a:spLocks noChangeArrowheads="1"/>
          </p:cNvSpPr>
          <p:nvPr/>
        </p:nvSpPr>
        <p:spPr bwMode="auto">
          <a:xfrm>
            <a:off x="468313" y="6092825"/>
            <a:ext cx="172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ВЧЕРА</a:t>
            </a:r>
          </a:p>
        </p:txBody>
      </p:sp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3635375" y="4797425"/>
            <a:ext cx="2519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СЕГОДНЯ</a:t>
            </a:r>
          </a:p>
        </p:txBody>
      </p:sp>
      <p:sp>
        <p:nvSpPr>
          <p:cNvPr id="37893" name="TextBox 8"/>
          <p:cNvSpPr txBox="1">
            <a:spLocks noChangeArrowheads="1"/>
          </p:cNvSpPr>
          <p:nvPr/>
        </p:nvSpPr>
        <p:spPr bwMode="auto">
          <a:xfrm>
            <a:off x="7235825" y="5589588"/>
            <a:ext cx="190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ЗАВТРА</a:t>
            </a:r>
          </a:p>
        </p:txBody>
      </p:sp>
      <p:pic>
        <p:nvPicPr>
          <p:cNvPr id="37894" name="Рисунок 9" descr="maks7-1300x865.jpg"/>
          <p:cNvPicPr>
            <a:picLocks noChangeAspect="1"/>
          </p:cNvPicPr>
          <p:nvPr/>
        </p:nvPicPr>
        <p:blipFill>
          <a:blip r:embed="rId4">
            <a:lum bright="-30000" contrast="-20000"/>
          </a:blip>
          <a:srcRect/>
          <a:stretch>
            <a:fillRect/>
          </a:stretch>
        </p:blipFill>
        <p:spPr bwMode="auto">
          <a:xfrm>
            <a:off x="7164388" y="1196975"/>
            <a:ext cx="18669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Рисунок 10" descr="0007.jpg"/>
          <p:cNvPicPr>
            <a:picLocks noChangeAspect="1"/>
          </p:cNvPicPr>
          <p:nvPr/>
        </p:nvPicPr>
        <p:blipFill>
          <a:blip r:embed="rId5">
            <a:lum bright="-30000" contrast="-20000"/>
          </a:blip>
          <a:srcRect/>
          <a:stretch>
            <a:fillRect/>
          </a:stretch>
        </p:blipFill>
        <p:spPr bwMode="auto">
          <a:xfrm>
            <a:off x="7164388" y="2708275"/>
            <a:ext cx="1871662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Рисунок 11" descr="i04Q1OVVO.jpg"/>
          <p:cNvPicPr>
            <a:picLocks noChangeAspect="1"/>
          </p:cNvPicPr>
          <p:nvPr/>
        </p:nvPicPr>
        <p:blipFill>
          <a:blip r:embed="rId6">
            <a:lum bright="-30000" contrast="-20000"/>
          </a:blip>
          <a:srcRect/>
          <a:stretch>
            <a:fillRect/>
          </a:stretch>
        </p:blipFill>
        <p:spPr bwMode="auto">
          <a:xfrm>
            <a:off x="7092950" y="4076700"/>
            <a:ext cx="1906588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507413" cy="5068888"/>
          </a:xfrm>
          <a:solidFill>
            <a:schemeClr val="bg1"/>
          </a:solidFill>
        </p:spPr>
        <p:txBody>
          <a:bodyPr/>
          <a:lstStyle/>
          <a:p>
            <a:r>
              <a:rPr lang="ru-RU" sz="1200" smtClean="0">
                <a:latin typeface="Times New Roman" pitchFamily="18" charset="0"/>
              </a:rPr>
              <a:t>Портрет Ю.А. Гагарина </a:t>
            </a:r>
            <a:r>
              <a:rPr lang="ru-RU" sz="1200" smtClean="0">
                <a:latin typeface="Times New Roman" pitchFamily="18" charset="0"/>
                <a:hlinkClick r:id="rId2"/>
              </a:rPr>
              <a:t>http://4review.ru/uploads/posts/2015-02/1423549307_gagarin01.png</a:t>
            </a:r>
            <a:r>
              <a:rPr lang="ru-RU" sz="1200" smtClean="0">
                <a:latin typeface="Times New Roman" pitchFamily="18" charset="0"/>
              </a:rPr>
              <a:t> , </a:t>
            </a:r>
          </a:p>
          <a:p>
            <a:r>
              <a:rPr lang="ru-RU" sz="1200" smtClean="0">
                <a:latin typeface="Times New Roman" pitchFamily="18" charset="0"/>
                <a:hlinkClick r:id="rId3"/>
              </a:rPr>
              <a:t>http://klin-demianovo.ru/wp-content/uploads/2013/04/0_49bb7_57336838_XL.jpg</a:t>
            </a:r>
            <a:r>
              <a:rPr lang="ru-RU" sz="1200" smtClean="0">
                <a:latin typeface="Times New Roman" pitchFamily="18" charset="0"/>
              </a:rPr>
              <a:t> </a:t>
            </a:r>
          </a:p>
          <a:p>
            <a:r>
              <a:rPr lang="ru-RU" sz="1200" smtClean="0">
                <a:latin typeface="Times New Roman" pitchFamily="18" charset="0"/>
              </a:rPr>
              <a:t>Портрет Г. Т. Берегового </a:t>
            </a:r>
            <a:r>
              <a:rPr lang="ru-RU" sz="1200" smtClean="0">
                <a:latin typeface="Times New Roman" pitchFamily="18" charset="0"/>
                <a:hlinkClick r:id="rId4"/>
              </a:rPr>
              <a:t>http://fakty.ua/user_uploads/images/articles/2011/04/14/131550/15s27%20beregovoi1.jpg</a:t>
            </a:r>
            <a:r>
              <a:rPr lang="ru-RU" sz="1200" smtClean="0">
                <a:latin typeface="Times New Roman" pitchFamily="18" charset="0"/>
              </a:rPr>
              <a:t> </a:t>
            </a:r>
          </a:p>
          <a:p>
            <a:r>
              <a:rPr lang="ru-RU" sz="1200" smtClean="0">
                <a:latin typeface="Times New Roman" pitchFamily="18" charset="0"/>
              </a:rPr>
              <a:t>Портрет Дж. Гленна </a:t>
            </a:r>
            <a:r>
              <a:rPr lang="ru-RU" sz="1200" smtClean="0">
                <a:latin typeface="Times New Roman" pitchFamily="18" charset="0"/>
                <a:hlinkClick r:id="rId5"/>
              </a:rPr>
              <a:t>http://osiktakan.ru/space/50-yar_flight_John_Glenn__Friendship-7.jpg</a:t>
            </a:r>
            <a:r>
              <a:rPr lang="ru-RU" sz="2800" smtClean="0"/>
              <a:t> </a:t>
            </a:r>
            <a:endParaRPr lang="ru-RU" sz="1200" smtClean="0">
              <a:latin typeface="Times New Roman" pitchFamily="18" charset="0"/>
            </a:endParaRPr>
          </a:p>
          <a:p>
            <a:r>
              <a:rPr lang="ru-RU" sz="1200" smtClean="0">
                <a:latin typeface="Times New Roman" pitchFamily="18" charset="0"/>
              </a:rPr>
              <a:t>Фото мальчика </a:t>
            </a:r>
            <a:r>
              <a:rPr lang="ru-RU" sz="1200" smtClean="0">
                <a:latin typeface="Times New Roman" pitchFamily="18" charset="0"/>
                <a:hlinkClick r:id="rId6"/>
              </a:rPr>
              <a:t>https://encrypted-tbn1.gstatic.com/images?q=tbn:ANd9GcT_zp7hWHzcjVGB_CMy_s6CQ0vpCd1fvggQHO4mkUcA7sTQowVL</a:t>
            </a:r>
            <a:r>
              <a:rPr lang="ru-RU" sz="1200" smtClean="0">
                <a:latin typeface="Times New Roman" pitchFamily="18" charset="0"/>
              </a:rPr>
              <a:t> </a:t>
            </a:r>
          </a:p>
          <a:p>
            <a:r>
              <a:rPr lang="ru-RU" sz="1200" smtClean="0">
                <a:latin typeface="Times New Roman" pitchFamily="18" charset="0"/>
              </a:rPr>
              <a:t>Звезды </a:t>
            </a:r>
            <a:r>
              <a:rPr lang="ru-RU" sz="1200" smtClean="0">
                <a:latin typeface="Times New Roman" pitchFamily="18" charset="0"/>
                <a:hlinkClick r:id="rId7"/>
              </a:rPr>
              <a:t>https://i.ytimg.com/vi/YaFN2lt95Mk/maxresdefault.jpg</a:t>
            </a:r>
            <a:r>
              <a:rPr lang="ru-RU" sz="1200" smtClean="0">
                <a:latin typeface="Times New Roman" pitchFamily="18" charset="0"/>
              </a:rPr>
              <a:t> </a:t>
            </a:r>
          </a:p>
          <a:p>
            <a:r>
              <a:rPr lang="ru-RU" sz="1200" smtClean="0">
                <a:latin typeface="Times New Roman" pitchFamily="18" charset="0"/>
              </a:rPr>
              <a:t>Ракета </a:t>
            </a:r>
            <a:r>
              <a:rPr lang="ru-RU" sz="1200" smtClean="0">
                <a:latin typeface="Times New Roman" pitchFamily="18" charset="0"/>
                <a:hlinkClick r:id="rId8"/>
              </a:rPr>
              <a:t>http://www.epochtimes.ru/eet-content/uploads/06/russia/154_120410_kosmos.jpg</a:t>
            </a:r>
            <a:r>
              <a:rPr lang="ru-RU" sz="1000" smtClean="0">
                <a:latin typeface="Times New Roman" pitchFamily="18" charset="0"/>
              </a:rPr>
              <a:t> </a:t>
            </a:r>
          </a:p>
          <a:p>
            <a:r>
              <a:rPr lang="ru-RU" sz="1000" smtClean="0">
                <a:latin typeface="Times New Roman" pitchFamily="18" charset="0"/>
              </a:rPr>
              <a:t>Венера </a:t>
            </a:r>
            <a:r>
              <a:rPr lang="ru-RU" sz="1200" smtClean="0">
                <a:latin typeface="Times New Roman" pitchFamily="18" charset="0"/>
                <a:hlinkClick r:id="rId9"/>
              </a:rPr>
              <a:t>http://ki.ill.in.ua/m/670x450/24079706.jpg</a:t>
            </a:r>
            <a:r>
              <a:rPr lang="ru-RU" sz="2800" smtClean="0"/>
              <a:t> </a:t>
            </a:r>
          </a:p>
          <a:p>
            <a:r>
              <a:rPr lang="ru-RU" sz="1200" smtClean="0">
                <a:latin typeface="Times New Roman" pitchFamily="18" charset="0"/>
              </a:rPr>
              <a:t>Космонавт в открытом космосе </a:t>
            </a:r>
            <a:r>
              <a:rPr lang="ru-RU" sz="1200" smtClean="0">
                <a:latin typeface="Times New Roman" pitchFamily="18" charset="0"/>
                <a:hlinkClick r:id="rId10"/>
              </a:rPr>
              <a:t>http://www.listofbest.ru/wp-content/uploads/2013/04/020_11.jpg</a:t>
            </a:r>
            <a:r>
              <a:rPr lang="ru-RU" sz="1200" smtClean="0">
                <a:latin typeface="Times New Roman" pitchFamily="18" charset="0"/>
              </a:rPr>
              <a:t> </a:t>
            </a:r>
          </a:p>
          <a:p>
            <a:r>
              <a:rPr lang="ru-RU" sz="1200" smtClean="0">
                <a:latin typeface="Times New Roman" pitchFamily="18" charset="0"/>
              </a:rPr>
              <a:t>Пилотируемый космический корабль </a:t>
            </a:r>
            <a:r>
              <a:rPr lang="ru-RU" sz="1200" smtClean="0">
                <a:latin typeface="Times New Roman" pitchFamily="18" charset="0"/>
                <a:hlinkClick r:id="rId11"/>
              </a:rPr>
              <a:t>https://upload.wikimedia.org/wikipedia/commons/thumb/b/bc/Soyuz_TMA-7_spacecraft2edit1.jpg/250px-Soyuz_TMA-7_spacecraft2edit1.jpg</a:t>
            </a:r>
            <a:r>
              <a:rPr lang="ru-RU" sz="1400" smtClean="0">
                <a:latin typeface="Times New Roman" pitchFamily="18" charset="0"/>
              </a:rPr>
              <a:t> </a:t>
            </a:r>
          </a:p>
          <a:p>
            <a:r>
              <a:rPr lang="ru-RU" sz="1400" smtClean="0">
                <a:latin typeface="Times New Roman" pitchFamily="18" charset="0"/>
              </a:rPr>
              <a:t>7 чудес света </a:t>
            </a:r>
            <a:r>
              <a:rPr lang="ru-RU" sz="1200" smtClean="0">
                <a:latin typeface="Times New Roman" pitchFamily="18" charset="0"/>
                <a:hlinkClick r:id="rId12"/>
              </a:rPr>
              <a:t>http://vseprostrany.ru/images/stories/7wonders/pretendentu.png</a:t>
            </a:r>
            <a:r>
              <a:rPr lang="ru-RU" sz="1400" smtClean="0">
                <a:latin typeface="Times New Roman" pitchFamily="18" charset="0"/>
              </a:rPr>
              <a:t> </a:t>
            </a:r>
          </a:p>
          <a:p>
            <a:r>
              <a:rPr lang="ru-RU" sz="1400" smtClean="0">
                <a:latin typeface="Times New Roman" pitchFamily="18" charset="0"/>
              </a:rPr>
              <a:t>Космонавт на Луне </a:t>
            </a:r>
            <a:r>
              <a:rPr lang="ru-RU" sz="1200" smtClean="0">
                <a:latin typeface="Times New Roman" pitchFamily="18" charset="0"/>
                <a:hlinkClick r:id="rId13"/>
              </a:rPr>
              <a:t>http://www.uznayvse.ru/images/stories/uzn_1408304111.jpg</a:t>
            </a:r>
            <a:r>
              <a:rPr lang="ru-RU" sz="2800" smtClean="0"/>
              <a:t> </a:t>
            </a:r>
          </a:p>
          <a:p>
            <a:r>
              <a:rPr lang="ru-RU" sz="1200" smtClean="0">
                <a:latin typeface="Times New Roman" pitchFamily="18" charset="0"/>
              </a:rPr>
              <a:t>Рассвет на МКС </a:t>
            </a:r>
            <a:r>
              <a:rPr lang="ru-RU" sz="1200" smtClean="0">
                <a:latin typeface="Times New Roman" pitchFamily="18" charset="0"/>
                <a:hlinkClick r:id="rId14"/>
              </a:rPr>
              <a:t>http://www.fotokosmos.narod.ru/real/mks003.jpg</a:t>
            </a:r>
            <a:r>
              <a:rPr lang="ru-RU" sz="2800" smtClean="0"/>
              <a:t> </a:t>
            </a:r>
          </a:p>
        </p:txBody>
      </p:sp>
      <p:pic>
        <p:nvPicPr>
          <p:cNvPr id="38914" name="Заголовок 13"/>
          <p:cNvPicPr>
            <a:picLocks noChangeArrowheads="1"/>
          </p:cNvPicPr>
          <p:nvPr>
            <p:ph type="title"/>
          </p:nvPr>
        </p:nvPicPr>
        <p:blipFill>
          <a:blip r:embed="rId15"/>
          <a:srcRect/>
          <a:stretch>
            <a:fillRect/>
          </a:stretch>
        </p:blipFill>
        <p:spPr>
          <a:xfrm>
            <a:off x="2413000" y="482600"/>
            <a:ext cx="4316413" cy="725488"/>
          </a:xfr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ChangeArrowheads="1"/>
          </p:cNvSpPr>
          <p:nvPr/>
        </p:nvSpPr>
        <p:spPr bwMode="auto">
          <a:xfrm>
            <a:off x="1763713" y="188913"/>
            <a:ext cx="5710237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4000" b="1">
                <a:solidFill>
                  <a:schemeClr val="accent1"/>
                </a:solidFill>
                <a:latin typeface="Monotype Corsiva" pitchFamily="66" charset="0"/>
              </a:rPr>
              <a:t>Отбор в отряд космонавтов</a:t>
            </a:r>
            <a:r>
              <a:rPr lang="ru-RU" sz="4000">
                <a:solidFill>
                  <a:schemeClr val="bg2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6418" name="Rectangle 3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979613" y="1773238"/>
            <a:ext cx="935037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6419" name="Rectangle 3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51050" y="2852738"/>
            <a:ext cx="9350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16420" name="Rectangle 3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050" y="3933825"/>
            <a:ext cx="935038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9</a:t>
            </a:r>
          </a:p>
        </p:txBody>
      </p:sp>
      <p:sp>
        <p:nvSpPr>
          <p:cNvPr id="16421" name="Rectangle 3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92500" y="1773238"/>
            <a:ext cx="9350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6422" name="Rectangle 3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563938" y="2852738"/>
            <a:ext cx="935037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16423" name="Rectangle 3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563938" y="3933825"/>
            <a:ext cx="935037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10</a:t>
            </a:r>
          </a:p>
        </p:txBody>
      </p:sp>
      <p:sp>
        <p:nvSpPr>
          <p:cNvPr id="16424" name="Rectangle 4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932363" y="1773238"/>
            <a:ext cx="935037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6425" name="Rectangle 4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003800" y="2852738"/>
            <a:ext cx="9350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7</a:t>
            </a:r>
          </a:p>
        </p:txBody>
      </p:sp>
      <p:sp>
        <p:nvSpPr>
          <p:cNvPr id="16426" name="Rectangle 42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076825" y="3933825"/>
            <a:ext cx="935038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11</a:t>
            </a:r>
          </a:p>
        </p:txBody>
      </p:sp>
      <p:sp>
        <p:nvSpPr>
          <p:cNvPr id="16427" name="Rectangle 4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300788" y="1773238"/>
            <a:ext cx="935037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16428" name="Rectangle 44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372225" y="2852738"/>
            <a:ext cx="9350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16429" name="Rectangle 4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443663" y="3933825"/>
            <a:ext cx="935037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16430" name="Rectangle 46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2124075" y="4941888"/>
            <a:ext cx="9350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13</a:t>
            </a:r>
          </a:p>
        </p:txBody>
      </p:sp>
      <p:sp>
        <p:nvSpPr>
          <p:cNvPr id="16431" name="Rectangle 4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35375" y="4941888"/>
            <a:ext cx="9350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14</a:t>
            </a:r>
          </a:p>
        </p:txBody>
      </p:sp>
      <p:sp>
        <p:nvSpPr>
          <p:cNvPr id="16432" name="Rectangle 4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076825" y="4941888"/>
            <a:ext cx="935038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15</a:t>
            </a:r>
          </a:p>
        </p:txBody>
      </p:sp>
      <p:sp>
        <p:nvSpPr>
          <p:cNvPr id="16433" name="Rectangle 4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443663" y="4941888"/>
            <a:ext cx="935037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2"/>
                </a:solidFill>
              </a:rPr>
              <a:t>16</a:t>
            </a:r>
          </a:p>
        </p:txBody>
      </p:sp>
      <p:sp>
        <p:nvSpPr>
          <p:cNvPr id="15378" name="AutoShape 19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563938" y="6237288"/>
            <a:ext cx="2087562" cy="620712"/>
          </a:xfrm>
          <a:prstGeom prst="hexagon">
            <a:avLst>
              <a:gd name="adj" fmla="val 84079"/>
              <a:gd name="vf" fmla="val 1154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</a:rPr>
              <a:t>дальше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8" grpId="0" animBg="1"/>
      <p:bldP spid="16419" grpId="0" animBg="1"/>
      <p:bldP spid="16420" grpId="0" animBg="1"/>
      <p:bldP spid="16421" grpId="0" animBg="1"/>
      <p:bldP spid="16422" grpId="0" animBg="1"/>
      <p:bldP spid="16423" grpId="0" animBg="1"/>
      <p:bldP spid="16424" grpId="0" animBg="1"/>
      <p:bldP spid="16425" grpId="0" animBg="1"/>
      <p:bldP spid="16426" grpId="0" animBg="1"/>
      <p:bldP spid="16427" grpId="0" animBg="1"/>
      <p:bldP spid="16428" grpId="0" animBg="1"/>
      <p:bldP spid="16429" grpId="0" animBg="1"/>
      <p:bldP spid="16430" grpId="0" animBg="1"/>
      <p:bldP spid="16431" grpId="0" animBg="1"/>
      <p:bldP spid="16432" grpId="0" animBg="1"/>
      <p:bldP spid="164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900113" y="692150"/>
            <a:ext cx="7705725" cy="2217738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smtClean="0">
                <a:solidFill>
                  <a:schemeClr val="accent1"/>
                </a:solidFill>
                <a:latin typeface="Monotype Corsiva" pitchFamily="66" charset="0"/>
              </a:rPr>
              <a:t>1. Как в 60-70 года прошлого столетия было принято называть мальчиков, рождённых 12 апреля?</a:t>
            </a:r>
            <a:r>
              <a:rPr lang="ru-RU" smtClean="0"/>
              <a:t> 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1619250" y="5013325"/>
            <a:ext cx="7067550" cy="896938"/>
          </a:xfrm>
          <a:solidFill>
            <a:schemeClr val="bg1"/>
          </a:solidFill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800" i="1" smtClean="0">
                <a:solidFill>
                  <a:schemeClr val="accent1"/>
                </a:solidFill>
                <a:latin typeface="Monotype Corsiva" pitchFamily="66" charset="0"/>
              </a:rPr>
              <a:t>Юра, в честь первого космонавта Земли Юрия Алексеевича Гагарина.</a:t>
            </a:r>
          </a:p>
        </p:txBody>
      </p:sp>
      <p:sp>
        <p:nvSpPr>
          <p:cNvPr id="16387" name="AutoShap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388" name="Picture 6" descr="&amp;Kcy;&amp;acy;&amp;rcy;&amp;tcy;&amp;icy;&amp;ncy;&amp;kcy;&amp;icy; &amp;pcy;&amp;ocy; &amp;zcy;&amp;acy;&amp;pcy;&amp;rcy;&amp;ocy;&amp;scy;&amp;ucy; &amp;mcy;&amp;acy;&amp;lcy;&amp;softcy;&amp;chcy;&amp;icy;&amp;kcy; 60 &amp;gcy;&amp;ocy;&amp;dcy;&amp;y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068638"/>
            <a:ext cx="26955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/>
          </p:cNvSpPr>
          <p:nvPr/>
        </p:nvSpPr>
        <p:spPr bwMode="auto">
          <a:xfrm>
            <a:off x="900113" y="692150"/>
            <a:ext cx="7705725" cy="22177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2. Как называется самая яркая звезда, ближайшая к Земле?</a:t>
            </a:r>
            <a:r>
              <a:rPr lang="ru-RU" sz="4400">
                <a:solidFill>
                  <a:schemeClr val="accent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36869" name="Rectangle 5"/>
          <p:cNvSpPr>
            <a:spLocks noGrp="1"/>
          </p:cNvSpPr>
          <p:nvPr>
            <p:ph type="body" idx="1"/>
          </p:nvPr>
        </p:nvSpPr>
        <p:spPr>
          <a:xfrm>
            <a:off x="6372225" y="4797425"/>
            <a:ext cx="2016125" cy="720725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Солнце</a:t>
            </a:r>
            <a:r>
              <a:rPr lang="ru-RU" smtClean="0">
                <a:solidFill>
                  <a:schemeClr val="accent1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17411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12" name="Picture 8" descr="&amp;Kcy;&amp;acy;&amp;rcy;&amp;tcy;&amp;icy;&amp;ncy;&amp;kcy;&amp;icy; &amp;pcy;&amp;ocy; &amp;zcy;&amp;acy;&amp;pcy;&amp;rcy;&amp;ocy;&amp;scy;&amp;ucy; &amp;zcy;&amp;vcy;&amp;iecy;&amp;zcy;&amp;dcy;&amp;a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500438"/>
            <a:ext cx="4824412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/>
          </p:cNvSpPr>
          <p:nvPr/>
        </p:nvSpPr>
        <p:spPr bwMode="auto">
          <a:xfrm>
            <a:off x="755650" y="260350"/>
            <a:ext cx="7705725" cy="22177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3. Сколько времени длился полёт Ю.А. Гагарина? </a:t>
            </a:r>
            <a:endParaRPr lang="ru-RU" sz="4400" i="1">
              <a:solidFill>
                <a:schemeClr val="accent1"/>
              </a:solidFill>
              <a:latin typeface="Monotype Corsiva" pitchFamily="66" charset="0"/>
            </a:endParaRPr>
          </a:p>
        </p:txBody>
      </p:sp>
      <p:sp>
        <p:nvSpPr>
          <p:cNvPr id="35845" name="Rectangle 5"/>
          <p:cNvSpPr>
            <a:spLocks noGrp="1"/>
          </p:cNvSpPr>
          <p:nvPr>
            <p:ph type="body" idx="1"/>
          </p:nvPr>
        </p:nvSpPr>
        <p:spPr>
          <a:xfrm>
            <a:off x="5219700" y="5373688"/>
            <a:ext cx="3240088" cy="647700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</a:rPr>
              <a:t>1час 48 минут.</a:t>
            </a:r>
          </a:p>
        </p:txBody>
      </p:sp>
      <p:sp>
        <p:nvSpPr>
          <p:cNvPr id="18435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6" name="Picture 8" descr="&amp;Kcy;&amp;acy;&amp;rcy;&amp;tcy;&amp;icy;&amp;ncy;&amp;kcy;&amp;icy; &amp;pcy;&amp;ocy; &amp;zcy;&amp;acy;&amp;pcy;&amp;rcy;&amp;ocy;&amp;scy;&amp;ucy; &amp;pcy;&amp;ocy;&amp;lcy;&amp;iecy;&amp;tcy; &amp;gcy;&amp;acy;&amp;gcy;&amp;acy;&amp;rcy;&amp;icy;&amp;ncy;&amp;acy;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068638"/>
            <a:ext cx="47625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/>
          </p:cNvSpPr>
          <p:nvPr/>
        </p:nvSpPr>
        <p:spPr bwMode="auto">
          <a:xfrm>
            <a:off x="611188" y="404813"/>
            <a:ext cx="8064500" cy="2879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4. Космонавты – люди суеверные – никогда не называют экспедицию последней. А как они её называют?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34821" name="Rectangle 5"/>
          <p:cNvSpPr>
            <a:spLocks noGrp="1"/>
          </p:cNvSpPr>
          <p:nvPr>
            <p:ph type="body" idx="1"/>
          </p:nvPr>
        </p:nvSpPr>
        <p:spPr>
          <a:xfrm>
            <a:off x="2076450" y="4652963"/>
            <a:ext cx="7067550" cy="896937"/>
          </a:xfrm>
          <a:solidFill>
            <a:schemeClr val="bg1"/>
          </a:solidFill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800" i="1" smtClean="0">
                <a:solidFill>
                  <a:schemeClr val="accent1"/>
                </a:solidFill>
                <a:latin typeface="Monotype Corsiva" pitchFamily="66" charset="0"/>
              </a:rPr>
              <a:t>Как все люди опасных профессий космонавты называют такую экспедицию крайней.</a:t>
            </a:r>
            <a:r>
              <a:rPr lang="ru-RU" sz="2800" smtClean="0"/>
              <a:t> </a:t>
            </a:r>
          </a:p>
        </p:txBody>
      </p:sp>
      <p:sp>
        <p:nvSpPr>
          <p:cNvPr id="19459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AutoShape 8" descr="&amp;Kcy;&amp;acy;&amp;rcy;&amp;tcy;&amp;icy;&amp;ncy;&amp;kcy;&amp;icy; &amp;pcy;&amp;ocy; &amp;zcy;&amp;acy;&amp;pcy;&amp;rcy;&amp;ocy;&amp;scy;&amp;ucy; &amp;pcy;&amp;ocy;&amp;lcy;&amp;iecy;&amp;tcy; &amp;gcy;&amp;acy;&amp;gcy;&amp;acy;&amp;rcy;&amp;icy;&amp;ncy;&amp;acy; &amp;fcy;&amp;ocy;&amp;tcy;&amp;ocy;"/>
          <p:cNvSpPr>
            <a:spLocks noChangeAspect="1" noChangeArrowheads="1"/>
          </p:cNvSpPr>
          <p:nvPr/>
        </p:nvSpPr>
        <p:spPr bwMode="auto">
          <a:xfrm>
            <a:off x="1171575" y="1557338"/>
            <a:ext cx="68008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1" name="AutoShape 10" descr="&amp;Kcy;&amp;acy;&amp;rcy;&amp;tcy;&amp;icy;&amp;ncy;&amp;kcy;&amp;icy; &amp;pcy;&amp;ocy; &amp;zcy;&amp;acy;&amp;pcy;&amp;rcy;&amp;ocy;&amp;scy;&amp;ucy; &amp;pcy;&amp;ocy;&amp;lcy;&amp;iecy;&amp;tcy; &amp;gcy;&amp;acy;&amp;gcy;&amp;acy;&amp;rcy;&amp;icy;&amp;ncy;&amp;acy; &amp;fcy;&amp;ocy;&amp;tcy;&amp;ocy;"/>
          <p:cNvSpPr>
            <a:spLocks noChangeAspect="1" noChangeArrowheads="1"/>
          </p:cNvSpPr>
          <p:nvPr/>
        </p:nvSpPr>
        <p:spPr bwMode="auto">
          <a:xfrm>
            <a:off x="1171575" y="1557338"/>
            <a:ext cx="68008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2" name="AutoShape 12" descr="http://loveopium.ru/content/2011/04/50_BF1/28.jpg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63" name="Picture 14" descr="&amp;Kcy;&amp;acy;&amp;rcy;&amp;tcy;&amp;icy;&amp;ncy;&amp;kcy;&amp;icy; &amp;pcy;&amp;ocy; &amp;zcy;&amp;acy;&amp;pcy;&amp;rcy;&amp;ocy;&amp;scy;&amp;ucy; &amp;pcy;&amp;ocy;&amp;lcy;&amp;iecy;&amp;tcy; &amp;gcy;&amp;acy;&amp;gcy;&amp;acy;&amp;rcy;&amp;icy;&amp;ncy;&amp;acy; &amp;fcy;&amp;ocy;&amp;tcy;&amp;ocy;"/>
          <p:cNvPicPr>
            <a:picLocks noChangeAspect="1" noChangeArrowheads="1"/>
          </p:cNvPicPr>
          <p:nvPr/>
        </p:nvPicPr>
        <p:blipFill>
          <a:blip r:embed="rId3"/>
          <a:srcRect l="13901"/>
          <a:stretch>
            <a:fillRect/>
          </a:stretch>
        </p:blipFill>
        <p:spPr bwMode="auto">
          <a:xfrm>
            <a:off x="0" y="3573463"/>
            <a:ext cx="22320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/>
          </p:cNvSpPr>
          <p:nvPr/>
        </p:nvSpPr>
        <p:spPr bwMode="auto">
          <a:xfrm>
            <a:off x="684213" y="549275"/>
            <a:ext cx="7993062" cy="1944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5. Каким космонавтом больше всего гордятся жители Енакиева?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33797" name="Rectangle 5"/>
          <p:cNvSpPr>
            <a:spLocks noGrp="1"/>
          </p:cNvSpPr>
          <p:nvPr>
            <p:ph type="body" idx="1"/>
          </p:nvPr>
        </p:nvSpPr>
        <p:spPr>
          <a:xfrm>
            <a:off x="2268538" y="5300663"/>
            <a:ext cx="6337300" cy="896937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Георгием Тимофеевичем Береговым</a:t>
            </a:r>
            <a:r>
              <a:rPr lang="ru-RU" smtClean="0"/>
              <a:t> </a:t>
            </a:r>
          </a:p>
        </p:txBody>
      </p:sp>
      <p:sp>
        <p:nvSpPr>
          <p:cNvPr id="20483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484" name="Picture 7" descr="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781300"/>
            <a:ext cx="32924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/>
          </p:cNvSpPr>
          <p:nvPr/>
        </p:nvSpPr>
        <p:spPr bwMode="auto">
          <a:xfrm>
            <a:off x="684213" y="765175"/>
            <a:ext cx="7993062" cy="1944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/>
            <a:r>
              <a:rPr lang="ru-RU" sz="4400">
                <a:solidFill>
                  <a:schemeClr val="accent1"/>
                </a:solidFill>
                <a:latin typeface="Monotype Corsiva" pitchFamily="66" charset="0"/>
              </a:rPr>
              <a:t>6. Какая из планет Солнечной системы является самой яркой на ночном небе? </a:t>
            </a:r>
          </a:p>
        </p:txBody>
      </p:sp>
      <p:sp>
        <p:nvSpPr>
          <p:cNvPr id="32773" name="Rectangle 5"/>
          <p:cNvSpPr>
            <a:spLocks noGrp="1"/>
          </p:cNvSpPr>
          <p:nvPr>
            <p:ph type="body" idx="1"/>
          </p:nvPr>
        </p:nvSpPr>
        <p:spPr>
          <a:xfrm>
            <a:off x="6084888" y="5373688"/>
            <a:ext cx="1943100" cy="896937"/>
          </a:xfrm>
          <a:solidFill>
            <a:schemeClr val="bg1"/>
          </a:solidFill>
        </p:spPr>
        <p:txBody>
          <a:bodyPr/>
          <a:lstStyle/>
          <a:p>
            <a:pPr algn="just"/>
            <a:r>
              <a:rPr lang="ru-RU" i="1" smtClean="0">
                <a:solidFill>
                  <a:schemeClr val="accent1"/>
                </a:solidFill>
                <a:latin typeface="Monotype Corsiva" pitchFamily="66" charset="0"/>
              </a:rPr>
              <a:t>Венера</a:t>
            </a:r>
            <a:endParaRPr lang="ru-RU" smtClean="0"/>
          </a:p>
        </p:txBody>
      </p:sp>
      <p:sp>
        <p:nvSpPr>
          <p:cNvPr id="21507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80288" y="6453188"/>
            <a:ext cx="865187" cy="404812"/>
          </a:xfrm>
          <a:prstGeom prst="rightArrow">
            <a:avLst>
              <a:gd name="adj1" fmla="val 50000"/>
              <a:gd name="adj2" fmla="val 534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8" name="AutoShape 8" descr="&amp;Kcy;&amp;acy;&amp;rcy;&amp;tcy;&amp;icy;&amp;ncy;&amp;kcy;&amp;icy; &amp;pcy;&amp;ocy; &amp;zcy;&amp;acy;&amp;pcy;&amp;rcy;&amp;ocy;&amp;scy;&amp;ucy; &amp;vcy;&amp;iecy;&amp;ncy;&amp;iecy;&amp;rcy;&amp;acy; &amp;ncy;&amp;acy; &amp;ncy;&amp;iecy;&amp;bcy;&amp;iecy;  &amp;fcy;&amp;ocy;&amp;tcy;&amp;ocy;"/>
          <p:cNvSpPr>
            <a:spLocks noChangeAspect="1" noChangeArrowheads="1"/>
          </p:cNvSpPr>
          <p:nvPr/>
        </p:nvSpPr>
        <p:spPr bwMode="auto">
          <a:xfrm>
            <a:off x="2009775" y="1557338"/>
            <a:ext cx="51244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9" name="AutoShape 10" descr="data:image/jpeg;base64,/9j/4AAQSkZJRgABAQAAAQABAAD/2wCEAAkGBxISEhUSEhIVFRUVFRUVFRcWFRUXFRUVFRUXFhUVFxUYHSggGBolHRUVITEhJSkrLi4uFx8zODMtNygtLisBCgoKDg0OFQ8QFSsdFR0tKy0tLSsrLSstKy0tLS0tLS0tLS0tLS0tLS0tLS0tLS0tLS0tLS0tLTcrLS0rLTctLf/AABEIAMABBwMBIgACEQEDEQH/xAAbAAADAQEBAQEAAAAAAAAAAAAAAQIDBAUGB//EADQQAAICAAMGAwcEAQUAAAAAAAABAhEDIVEEEjFBYZEFcYEGExQiobHwUsHR8WIVMjNT4f/EABgBAQEBAQEAAAAAAAAAAAAAAAABAgME/8QAHxEBAAICAgMBAQAAAAAAAAAAAAERAhMDURIhQTFh/9oADAMBAAIRAxEAPwD8oQ0FFG0OuGa/NQAqKsBDSGhhVSnaSpZZZLN53nqSCKQCGh0CAY0FfUaAECQx0ELd5hRpGTXdP1XD7i3XV8v5/pgQxNF0KgFQt3mUKgJ3RFjxIJcGnknzy6ZrkBG60r5O8/KrX1XciigoCKEWwr0+wGYmi2giraX2WfYozZLNcWryuuF69a5eQPDW6pby4tOOdrJNPSnb7eQGTFN22/Xkvosh0FBENDNZryeS+3AArMq+okNEF4eE3dK6VvotRUF/QdAAwQ0FNIcugAQAxFQjbrXXgAIaAYDSHQIpAJIpwaq+ateXD9mJDaAVBQ6KaVc7/KCM6FRVABLiSXQmgpT48vSv2IougaKJjHV1k/6JaLaEgjOhLU0UPzjwzIAhoTRbD88yjNiLZIEtAMQDXEbYkVFWRQUIZA7HQReg0AUMBoBUUxwSfF1x/oVAMpIQ0A0UJIpACHQIaQCoC35BQEUJo0UQSAzoTNKE0Bm0JouhMIhg3y/OljcSWBJLRZLRVSiWi0TQE0S0UEqAmLazTafR5gOgKIRSBIpGQDoSKQAkMbdggGAJjAcWAh0RTQ0ItIBpjBItIASLSBFJAJIGVQUESIuhAQTRbRLQEtCqimTYEikq/YrFg1k015mbkUSJjCgCMqtUs1Wa4Z3l2+5BQmBDFRTEUQA2gABr65kosihIqUa5r0JKogAodDoCUikhpDSASRW6NItIlqSiUojRaeX9fnMBUUkA0QNDQkw3iixUJSKcGEKyWylAbiLKZMmQ8SzOgBsiyqFZQYknJ22359OBDjQ5MhsB2JsQqKBsACwEIbEEJgEhgREpCRSRGoNDSBIpIi0EVQ0hpEsJRKSGkUogJIpIcHTTXIucnJtvi2231ZLKShhQ6FrQQKVD3RqIKQNIqgoWU22VJtH1vjvg+zYezYWJh4qlOS+aOh8dBM6HitqmSQYOHbo+28K9iMTGwfeRXLufHbNNJ2foHg/tzLBwfdqKyWTfIzKxD4Lxbw94UnF8UePiHs+ObfLFm5Pmzw5o3izKWxDHE0gcVXHPQzbLYmgM3IVmlCaLYgW6WxMCaCgEwhMAYwEi7M4MtMy1S0UiEy0RaUihItIFEkWkCRSRLWgkUkNItIlrSaHumkIda466cP2GoktaRujUDRRGoiymccPlRSiXuhuiyksVFtCFpRFLGZJLAzxZNnLM65GMkatJhythvGkkZtGrSi3h2JicghtkSmDmRKRQpYpDmDYmVD3x7xABV7wEiIFDFXI6YnlLaEn/AOHXsu1Ru26JMSsTDvUTSMCtnlGSyafqjrhgJnGc6ejHC3IoFKJ3x2U0jshieWG9MuGOGaLDO5bIaR2UxPLC6ZcCw+hpHBZ3e6ilbaSXFt5I32P3c1cZKS6NMzPL6tdXxwQ2Z9TaGx9GepsUVXzqncllwpNpfSj0cNYaOeXPLUcTwI7A/wBJovDJaH1GDiYK4mktuwFyOe/LpdUPk34VIzl4bJH0+N4nh8oo87H8TjojePLnPxmePF4MtikuRhLBeh6mN4gtDixdu6HbHPKfjnOGPbkeG9CHEvE2lswlNs7RMucxEFIxkaODYvhm+aNWxLnkQ5HTLZuqMZ4KXM1GUMsZTMpTNJwWpm4o0iGxNl0Ki2UgVGlDoWvizoEjSholtRizoDagJ5NeDwEUmZqYRkel5HVF5GsJU1WT6N2cinReHjZ8CUPVj41jwX/Iq6pN+V0duF7S4ifzQjJdLjX3s8F40deH5zCeKqeav87nKeHCf3F1jm5I/Mnt7Z7Tzf8AsW4tat/UxXjWPWc+6j/B4mBjK/mWepvPaI3Qjhwj1GJPNyT7nKXXtW14uLW/NtLguC7KicLHlB/K5J6ptP6Hl42O27WWgfES1OkYxVV6YmZmbv29heL4yVe9nWeSk746h8dOfHEm61lLL1s8ZYmVd+pph7Q4rzJ4R0eWXb2n4njf9uJl/kzr2D2gxoJpvfXLfu16nzb2t6UVHHb5/REnixmKmFjkyj3Evptq9pMVrKMI92zHD9ocRL51CXl8vpzPA99nmu1kPEzzS9MiacPyl3Z9ve2j2hcsoQ3Xzcs68kuIsLxSXNxfpR4MprlXrxIjiP8AGWOLGI/Enkyn6+l/1L/Hsxf6lG6qX0/k+eWO76aFz2je57vcmqF2y+jW2Yf6vuYT8Vwk6+ZrVLI+fxMVvmRvcuSEcMLtnp9T8Vhvm+xnPaMPVnzsMZrhJjW1SXOyao7Ns9Q9uW1QE9ohqjxvi3ouwfEXxj2bRdUG2enr++jqu4veLVdzy1iQfNr7ClX60NZtnp6c8aK4tHf4hsiwlC8SEpTjvShF28NOnHea4Np3XI+YlWob71Zdf9Nv8ez71flmm0P3cnGTzjk6d56WjwniPUUZPV0NcG2XsfGR1EeY8ZaPuA1wbsnOAAdHMJjsQAFgAAAAAAAAAwEAAAAAJlKZIAaEsmwCUtskLEADEimwJKU2KwSAe90JsACgdiAILGmIALjOuRTxeiMgAtyAgAAAAKAAAAAGogIBiAAAAAAAAAAAAAAAAAAAAAAAAAAAAGIAAdiAAAACGIYAIBgAgOygeGtBa24wOr3MdA9xHQWW5UM644MdC1BaLsS0cAHobi0XYHhx0XYWPPA73gR0JeyR6i1cQHTLY3yfczls0tC2MgKeHLR9iaAAAEAADAAAAAAAAAAAAAAAAYAAAwHYCGIAGAhgf//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10" name="Picture 12" descr="&amp;Kcy;&amp;acy;&amp;rcy;&amp;tcy;&amp;icy;&amp;ncy;&amp;kcy;&amp;icy; &amp;pcy;&amp;ocy; &amp;zcy;&amp;acy;&amp;pcy;&amp;rcy;&amp;ocy;&amp;scy;&amp;ucy; &amp;vcy;&amp;iecy;&amp;ncy;&amp;iecy;&amp;rcy;&amp;acy; &amp;ncy;&amp;acy; &amp;ncy;&amp;iecy;&amp;bcy;&amp;iecy;  &amp;fcy;&amp;ocy;&amp;tcy;&amp;o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068638"/>
            <a:ext cx="4824412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410</Words>
  <Application>Microsoft Office PowerPoint</Application>
  <PresentationFormat>Экран (4:3)</PresentationFormat>
  <Paragraphs>87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Monotype Corsiva</vt:lpstr>
      <vt:lpstr>Тема Office</vt:lpstr>
      <vt:lpstr>Слайд 1</vt:lpstr>
      <vt:lpstr>Слайд 2</vt:lpstr>
      <vt:lpstr>Слайд 3</vt:lpstr>
      <vt:lpstr>1. Как в 60-70 года прошлого столетия было принято называть мальчиков, рождённых 12 апреля?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Открытые перспективы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</dc:creator>
  <cp:lastModifiedBy>ольга</cp:lastModifiedBy>
  <cp:revision>41</cp:revision>
  <dcterms:created xsi:type="dcterms:W3CDTF">2016-03-26T10:47:00Z</dcterms:created>
  <dcterms:modified xsi:type="dcterms:W3CDTF">2016-11-07T22:23:16Z</dcterms:modified>
</cp:coreProperties>
</file>