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9" r:id="rId4"/>
    <p:sldId id="264" r:id="rId5"/>
    <p:sldId id="265" r:id="rId6"/>
    <p:sldId id="263" r:id="rId7"/>
    <p:sldId id="267" r:id="rId8"/>
    <p:sldId id="266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CC"/>
    <a:srgbClr val="BD582C"/>
    <a:srgbClr val="006600"/>
    <a:srgbClr val="000099"/>
    <a:srgbClr val="0099FF"/>
    <a:srgbClr val="1A2E52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A26C-5B0D-48D6-A909-84040BC68DFA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536-4109-4BF5-BBCF-39C292FEDDB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61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A26C-5B0D-48D6-A909-84040BC68DFA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536-4109-4BF5-BBCF-39C292FE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06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A26C-5B0D-48D6-A909-84040BC68DFA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536-4109-4BF5-BBCF-39C292FE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0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A26C-5B0D-48D6-A909-84040BC68DFA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536-4109-4BF5-BBCF-39C292FE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3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A26C-5B0D-48D6-A909-84040BC68DFA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536-4109-4BF5-BBCF-39C292FEDDB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A26C-5B0D-48D6-A909-84040BC68DFA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536-4109-4BF5-BBCF-39C292FE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7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A26C-5B0D-48D6-A909-84040BC68DFA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536-4109-4BF5-BBCF-39C292FE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29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A26C-5B0D-48D6-A909-84040BC68DFA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536-4109-4BF5-BBCF-39C292FE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8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A26C-5B0D-48D6-A909-84040BC68DFA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536-4109-4BF5-BBCF-39C292FE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E3A26C-5B0D-48D6-A909-84040BC68DFA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B0E536-4109-4BF5-BBCF-39C292FE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8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A26C-5B0D-48D6-A909-84040BC68DFA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536-4109-4BF5-BBCF-39C292FE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7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E3A26C-5B0D-48D6-A909-84040BC68DFA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4B0E536-4109-4BF5-BBCF-39C292FEDDB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0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earningapps.org/display?v=pto0rz53n2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ufo.me/dict/dal/&#1102;&#1088;&#1086;&#1076;&#1080;&#1074;&#1099;&#1081;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839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A1185-CD90-44E1-BDF8-8BFD4A31B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162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ru-RU" sz="7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литературы </a:t>
            </a:r>
            <a:br>
              <a:rPr lang="ru-RU" sz="7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7-м классе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A3A0D3-78F0-4C73-98C3-2E4E781D3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328160"/>
            <a:ext cx="10058400" cy="1270461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Омариева</a:t>
            </a:r>
            <a:r>
              <a:rPr lang="ru-RU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Л.К., учитель русского языка 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литературы МБОУ «Шелковская СОШ №1»,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региональный методист по русскому языку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литературе ЦНППМ ГБУ ДПО «ИРО ЧР»</a:t>
            </a:r>
          </a:p>
        </p:txBody>
      </p:sp>
    </p:spTree>
    <p:extLst>
      <p:ext uri="{BB962C8B-B14F-4D97-AF65-F5344CB8AC3E}">
        <p14:creationId xmlns:p14="http://schemas.microsoft.com/office/powerpoint/2010/main" val="214457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EDD834F-23AA-44FE-A4B3-7F67C752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451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 героев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9B1AB15-AD7F-4BE0-9ABB-595B9B43E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695" y="1845734"/>
            <a:ext cx="5931343" cy="4023360"/>
          </a:xfrm>
        </p:spPr>
        <p:txBody>
          <a:bodyPr>
            <a:normAutofit/>
          </a:bodyPr>
          <a:lstStyle/>
          <a:p>
            <a:r>
              <a:rPr lang="ru-RU" sz="3600" dirty="0"/>
              <a:t> </a:t>
            </a: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Юшка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D5D430-F3F1-44B8-85FE-5F3630C21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5889" y="1845735"/>
            <a:ext cx="5989791" cy="452485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Данко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CC0A75-1EBC-44CA-8F8F-42CDEE0C6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34" y="1762812"/>
            <a:ext cx="3540955" cy="46077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B71352-D221-424C-928D-C8A9817A7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049" y="1762811"/>
            <a:ext cx="3449805" cy="460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0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6503AF1-0420-4CF8-9752-8E58CB58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27760"/>
            <a:ext cx="10058400" cy="2834640"/>
          </a:xfrm>
        </p:spPr>
        <p:txBody>
          <a:bodyPr>
            <a:normAutofit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7987A3-58DC-4757-B86B-36B94D360C58}"/>
              </a:ext>
            </a:extLst>
          </p:cNvPr>
          <p:cNvSpPr/>
          <p:nvPr/>
        </p:nvSpPr>
        <p:spPr>
          <a:xfrm>
            <a:off x="772160" y="943094"/>
            <a:ext cx="1032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«СОСТРАДАНИЕ?»</a:t>
            </a:r>
          </a:p>
          <a:p>
            <a:pPr algn="ctr"/>
            <a:endParaRPr lang="ru-RU" sz="3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Сочинение-рассуждение по типу ОГЭ:</a:t>
            </a:r>
          </a:p>
          <a:p>
            <a:endParaRPr lang="ru-RU" sz="3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Определение, комментарий</a:t>
            </a:r>
          </a:p>
          <a:p>
            <a:pPr marL="514350" indent="-514350">
              <a:buAutoNum type="arabicPeriod"/>
            </a:pP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из текста, комментарий</a:t>
            </a:r>
          </a:p>
          <a:p>
            <a:pPr marL="514350" indent="-514350">
              <a:buAutoNum type="arabicPeriod"/>
            </a:pP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из жизненного опыта, комментарий</a:t>
            </a:r>
          </a:p>
          <a:p>
            <a:pPr marL="514350" indent="-514350">
              <a:buAutoNum type="arabicPeriod"/>
            </a:pP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2764909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6A863-C255-46D2-9458-81BF41FE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458117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 предложение:</a:t>
            </a:r>
            <a:b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Сегодня на уроке я убедился…</a:t>
            </a:r>
            <a:br>
              <a:rPr lang="ru-RU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Сегодня на уроке я задумался…</a:t>
            </a:r>
            <a:br>
              <a:rPr lang="ru-RU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После прочтения рассказа я понял…</a:t>
            </a:r>
            <a:br>
              <a:rPr lang="ru-RU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0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6A863-C255-46D2-9458-81BF41FE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458117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b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иллюстрацию к рассказу </a:t>
            </a:r>
            <a:r>
              <a:rPr lang="ru-RU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А.П.Платонова</a:t>
            </a: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«Юшка» (базовый уровень)</a:t>
            </a:r>
            <a:b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Написать сочинение- рассуждение «Что такое сострадание» на примере произведения </a:t>
            </a:r>
            <a:r>
              <a:rPr lang="ru-RU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А.П.Платонова</a:t>
            </a: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«Юшка» (продвинутый уровень)</a:t>
            </a:r>
            <a:br>
              <a:rPr lang="ru-RU" sz="27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5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4901AED1-C931-454D-A2E0-DFF5CFC7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81037"/>
            <a:ext cx="10058400" cy="10563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https://resh.edu.ru/subject/lesson/2300/additional/ </a:t>
            </a: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4AE9A688-CFCC-4CD3-B8B7-A450D2938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7920"/>
            <a:ext cx="10515600" cy="5039043"/>
          </a:xfrm>
        </p:spPr>
        <p:txBody>
          <a:bodyPr>
            <a:normAutofit fontScale="25000" lnSpcReduction="20000"/>
          </a:bodyPr>
          <a:lstStyle/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1.Как вы понимаете значение слова «сострадание»?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Жалость, сочувствие, вызываемые несчастьем другого 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Сомнение в правдивости.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None/>
            </a:pPr>
            <a:endParaRPr lang="ru-RU" sz="7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 вы понимаете значение слова «равнодушие»?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Спокойное, ровное состояние духа; невозмутимость, 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бесстрастность.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Дарование, выдающиеся природные способности.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None/>
            </a:pPr>
            <a:endParaRPr lang="ru-RU" sz="7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 вы понимаете значение слова «доброта»?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Ласковое, дружеское, заботливое отношение.</a:t>
            </a:r>
          </a:p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Весёлый задор, игривость.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03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A1185-CD90-44E1-BDF8-8BFD4A31B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480"/>
            <a:ext cx="9144000" cy="3087861"/>
          </a:xfrm>
        </p:spPr>
        <p:txBody>
          <a:bodyPr>
            <a:normAutofit fontScale="90000"/>
          </a:bodyPr>
          <a:lstStyle/>
          <a:p>
            <a:br>
              <a:rPr lang="ru-RU" sz="2700" i="1" dirty="0"/>
            </a:br>
            <a:br>
              <a:rPr lang="ru-RU" sz="2700" i="1" dirty="0"/>
            </a:br>
            <a:br>
              <a:rPr lang="ru-RU" sz="2700" i="1" dirty="0"/>
            </a:br>
            <a:br>
              <a:rPr lang="ru-RU" sz="27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А.П.Платонов</a:t>
            </a:r>
            <a:r>
              <a:rPr lang="ru-RU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«Юшка». Идейно-художественное своеобразие произведения. Особенности языка произведений </a:t>
            </a:r>
            <a:r>
              <a:rPr lang="ru-RU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А.П.Платонова</a:t>
            </a:r>
            <a:br>
              <a:rPr lang="ru-RU" sz="2700" dirty="0"/>
            </a:br>
            <a:r>
              <a:rPr lang="ru-RU" sz="2700" i="1" dirty="0"/>
              <a:t> </a:t>
            </a:r>
            <a:br>
              <a:rPr lang="ru-RU" dirty="0"/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A3A0D3-78F0-4C73-98C3-2E4E781D36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br>
              <a:rPr lang="ru-RU" sz="2000" dirty="0"/>
            </a:b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задача: учиться анализировать произведение, определять тему, проблему, художественные средства, особенности языка</a:t>
            </a:r>
            <a:r>
              <a:rPr lang="ru-RU" sz="2000" b="1" i="1" dirty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6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A1185-CD90-44E1-BDF8-8BFD4A31B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5920" y="287339"/>
            <a:ext cx="11816080" cy="67786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https://www.plickers.com/ 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7A8C0A-B177-4B7F-AA83-84983AA81D8C}"/>
              </a:ext>
            </a:extLst>
          </p:cNvPr>
          <p:cNvSpPr/>
          <p:nvPr/>
        </p:nvSpPr>
        <p:spPr>
          <a:xfrm>
            <a:off x="1127760" y="965202"/>
            <a:ext cx="9733280" cy="4972158"/>
          </a:xfrm>
          <a:prstGeom prst="rect">
            <a:avLst/>
          </a:prstGeom>
        </p:spPr>
        <p:txBody>
          <a:bodyPr wrap="square" numCol="2" anchor="ctr">
            <a:noAutofit/>
          </a:bodyPr>
          <a:lstStyle/>
          <a:p>
            <a:pPr>
              <a:spcAft>
                <a:spcPts val="0"/>
              </a:spcAft>
            </a:pPr>
            <a:r>
              <a:rPr lang="ru-RU" sz="1400" b="1" i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Тест по рассказу «Юшка»  (</a:t>
            </a:r>
            <a:r>
              <a:rPr lang="en-US" sz="1400" b="1" i="1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Plickers</a:t>
            </a:r>
            <a:r>
              <a:rPr lang="ru-RU" sz="1400" b="1" i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400" b="1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08940">
              <a:spcAft>
                <a:spcPts val="1000"/>
              </a:spcAft>
            </a:pPr>
            <a:r>
              <a:rPr lang="ru-RU" sz="1400" b="1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1.Каково было настоящее имя главного героя рассказа «Юшка» ?</a:t>
            </a:r>
            <a:endParaRPr lang="ru-RU" sz="14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Иван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Ефим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Игнат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Егор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1000"/>
              </a:spcAft>
            </a:pPr>
            <a:r>
              <a:rPr lang="ru-RU" sz="1400" b="1" i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Почему Юшка никогда не пил чаю и не покупал себе новой одежды?</a:t>
            </a:r>
            <a:endParaRPr lang="ru-RU" sz="1400" b="1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Ему ничего не было нужно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Копил деньги на доброе дело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 не получал никаких денег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деньги отбирали дети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1000"/>
              </a:spcAft>
            </a:pPr>
            <a:r>
              <a:rPr lang="ru-RU" sz="1400" b="1" i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Где работал главный герой?</a:t>
            </a:r>
            <a:endParaRPr lang="ru-RU" sz="1400" b="1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кузнице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железной дороге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Сторожем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 безработным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1000"/>
              </a:spcAft>
            </a:pPr>
            <a:r>
              <a:rPr lang="ru-RU" sz="1400" b="1" i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 Почему «без Юшки жить людям стало хуже»?</a:t>
            </a:r>
            <a:endParaRPr lang="ru-RU" sz="1400" b="1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 не на ком стало вымещать свою злобу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 теперь не на кого стало равняться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 не с кем было поговорить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перестали злиться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1400" b="1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5.Люди относились к Юшке…</a:t>
            </a:r>
            <a:endParaRPr lang="ru-RU" sz="14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8940">
              <a:spcAft>
                <a:spcPts val="1000"/>
              </a:spcAft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 С уважением и пониманием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8940">
              <a:spcAft>
                <a:spcPts val="1000"/>
              </a:spcAft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 Со страхом и недоверием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8940">
              <a:spcAft>
                <a:spcPts val="1000"/>
              </a:spcAft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С.С безразличием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8940">
              <a:spcAft>
                <a:spcPts val="1000"/>
              </a:spcAft>
            </a:pPr>
            <a:r>
              <a:rPr lang="en-US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 жестокостью и пренебрежением</a:t>
            </a:r>
            <a:endParaRPr lang="ru-RU" sz="1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7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A1185-CD90-44E1-BDF8-8BFD4A31B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5920" y="287339"/>
            <a:ext cx="11816080" cy="67786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https://www.plickers.com/ </a:t>
            </a:r>
            <a:r>
              <a:rPr lang="ru-R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7A8C0A-B177-4B7F-AA83-84983AA81D8C}"/>
              </a:ext>
            </a:extLst>
          </p:cNvPr>
          <p:cNvSpPr/>
          <p:nvPr/>
        </p:nvSpPr>
        <p:spPr>
          <a:xfrm>
            <a:off x="1127760" y="965202"/>
            <a:ext cx="9733280" cy="4972158"/>
          </a:xfrm>
          <a:prstGeom prst="rect">
            <a:avLst/>
          </a:prstGeom>
        </p:spPr>
        <p:txBody>
          <a:bodyPr wrap="square" numCol="2" anchor="ctr">
            <a:noAutofit/>
          </a:bodyPr>
          <a:lstStyle/>
          <a:p>
            <a:pPr>
              <a:spcAft>
                <a:spcPts val="0"/>
              </a:spcAft>
            </a:pPr>
            <a:r>
              <a:rPr lang="ru-RU" sz="1400" b="1" i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Тест по рассказу «Юшка»  (</a:t>
            </a:r>
            <a:r>
              <a:rPr lang="en-US" sz="1400" b="1" i="1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Plickers</a:t>
            </a:r>
            <a:r>
              <a:rPr lang="ru-RU" sz="1400" b="1" i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400" b="1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08940">
              <a:spcAft>
                <a:spcPts val="1000"/>
              </a:spcAft>
            </a:pPr>
            <a:r>
              <a:rPr lang="ru-RU" sz="1400" b="1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1.Каково было настоящее имя главного героя рассказа «Юшка» ?</a:t>
            </a:r>
            <a:endParaRPr lang="ru-RU" sz="14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Иван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Ефим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Игнат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Егор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1000"/>
              </a:spcAft>
            </a:pPr>
            <a:r>
              <a:rPr lang="ru-RU" sz="1400" b="1" i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Почему Юшка никогда не пил чаю и не покупал себе новой одежды?</a:t>
            </a:r>
            <a:endParaRPr lang="ru-RU" sz="1400" b="1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Ему ничего не было нужно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Копил деньги на доброе дело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 не получал никаких денег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деньги отбирали дети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1000"/>
              </a:spcAft>
            </a:pPr>
            <a:r>
              <a:rPr lang="ru-RU" sz="1400" b="1" i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Где работал главный герой?</a:t>
            </a:r>
            <a:endParaRPr lang="ru-RU" sz="1400" b="1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кузнице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железной дороге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Сторожем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 безработным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1000"/>
              </a:spcAft>
            </a:pPr>
            <a:r>
              <a:rPr lang="ru-RU" sz="1400" b="1" i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 Почему «без Юшки жить людям стало хуже»?</a:t>
            </a:r>
            <a:endParaRPr lang="ru-RU" sz="1400" b="1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 не на ком стало вымещать свою злобу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 теперь не на кого стало равняться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 не с кем было поговорить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перестали злиться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1400" b="1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5.Люди относились к Юшке…</a:t>
            </a:r>
            <a:endParaRPr lang="ru-RU" sz="14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8940">
              <a:spcAft>
                <a:spcPts val="1000"/>
              </a:spcAft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 С уважением и пониманием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8940">
              <a:spcAft>
                <a:spcPts val="1000"/>
              </a:spcAft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 Со страхом и недоверием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8940">
              <a:spcAft>
                <a:spcPts val="1000"/>
              </a:spcAft>
            </a:pPr>
            <a:r>
              <a:rPr lang="ru-RU" sz="1400" i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С.С безразличием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8940">
              <a:spcAft>
                <a:spcPts val="1000"/>
              </a:spcAft>
            </a:pPr>
            <a:r>
              <a:rPr lang="en-US" sz="1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 жестокостью и пренебрежением</a:t>
            </a:r>
            <a:endParaRPr lang="ru-RU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A1185-CD90-44E1-BDF8-8BFD4A31B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000"/>
            <a:ext cx="9144000" cy="1595120"/>
          </a:xfrm>
        </p:spPr>
        <p:txBody>
          <a:bodyPr>
            <a:normAutofit fontScale="90000"/>
          </a:bodyPr>
          <a:lstStyle/>
          <a:p>
            <a:br>
              <a:rPr lang="ru-RU" sz="3200" i="1" u="sng" dirty="0">
                <a:solidFill>
                  <a:srgbClr val="00006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ru-RU" sz="3200" i="1" u="sng" dirty="0">
                <a:solidFill>
                  <a:srgbClr val="00006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ru-RU" sz="3200" i="1" u="sng" dirty="0">
                <a:solidFill>
                  <a:srgbClr val="00006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4000" i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https://learningapps.org/display?v=pto0rz53n24</a:t>
            </a:r>
            <a:r>
              <a:rPr lang="ru-RU" sz="4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solidFill>
                  <a:srgbClr val="000066"/>
                </a:solidFill>
              </a:rPr>
            </a:br>
            <a:endParaRPr lang="ru-RU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FB8932-B179-4005-9A76-80DD2D108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57325"/>
            <a:ext cx="8991600" cy="4732421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9CCCD7C-3175-40A9-99F9-F0D001AD6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1849120"/>
            <a:ext cx="10058400" cy="374950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64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A2588-EC29-4DDA-9661-78ACB0FE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805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Минутка отдыха «Звуки и виды природы»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579875A-0F02-4C5B-804C-CE9EC8991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0969" y="1737360"/>
            <a:ext cx="6822462" cy="45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4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FE5B1-DD3D-448A-BDC6-067255FB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595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работа. Словарь Даля  </a:t>
            </a:r>
            <a:r>
              <a:rPr lang="ru-RU" sz="3600" i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https://gufo.me/dict/dal/юродивый</a:t>
            </a:r>
            <a:r>
              <a:rPr lang="ru-RU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206051-746D-4428-AC48-20A3AFEE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27200"/>
            <a:ext cx="10058400" cy="4141894"/>
          </a:xfrm>
        </p:spPr>
        <p:txBody>
          <a:bodyPr/>
          <a:lstStyle/>
          <a:p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Юрод – то же самое, что ЮРОДИВЫЙ - безумный, </a:t>
            </a:r>
            <a:r>
              <a:rPr lang="ru-RU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божевольный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дурачок, отроду сумасшедший; народ считает юродивых Божьими людьми, находя нередко в бессознательных поступках их глубокий смысл, даже предчувствие или </a:t>
            </a:r>
            <a:r>
              <a:rPr lang="ru-RU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предведенье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церковь же признаёт и юродивых Христа ради, принявших на себя смиренную личину юродства; но в церковном же значении. </a:t>
            </a:r>
          </a:p>
          <a:p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Юродивый иногда глупый, неразумный, безрассудный: Пять же бе от них мудры, и пять </a:t>
            </a:r>
            <a:r>
              <a:rPr lang="ru-RU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юродивы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Матф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Ныне более произносят: юродивый. </a:t>
            </a:r>
          </a:p>
          <a:p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Юродивость ж. и юродство ср. состоянье юродивого; безумие.</a:t>
            </a:r>
          </a:p>
          <a:p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Принимать на себя юродство, </a:t>
            </a:r>
            <a:r>
              <a:rPr lang="ru-RU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юродиться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юродствовать, напускать на себя дурь, прикидываться дурачком, как делывали встарь шуты; || шалить, дурить. </a:t>
            </a:r>
            <a:r>
              <a:rPr lang="ru-RU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Юродить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кого, делать юродивым; </a:t>
            </a:r>
            <a:r>
              <a:rPr lang="ru-RU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юродеть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становиться таким, тупеть, глупеть, лишаться рассудка.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67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72BF0-2721-4E46-83EE-2C3DCA771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479643"/>
            <a:ext cx="10058400" cy="97323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 «Ромашка Блума»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6BF66C7-2266-4936-81AB-9B2DE3824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346" y="1960775"/>
            <a:ext cx="5363633" cy="3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7389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397</TotalTime>
  <Words>786</Words>
  <Application>Microsoft Office PowerPoint</Application>
  <PresentationFormat>Широкоэкранный</PresentationFormat>
  <Paragraphs>100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Times New Roman</vt:lpstr>
      <vt:lpstr>Ретро</vt:lpstr>
      <vt:lpstr>Урок литературы  в 7-м классе</vt:lpstr>
      <vt:lpstr> https://resh.edu.ru/subject/lesson/2300/additional/   </vt:lpstr>
      <vt:lpstr>    Тема: А.П.Платонов «Юшка». Идейно-художественное своеобразие произведения. Особенности языка произведений А.П.Платонова   </vt:lpstr>
      <vt:lpstr>https://www.plickers.com/ </vt:lpstr>
      <vt:lpstr>https://www.plickers.com/   Проверьте себя</vt:lpstr>
      <vt:lpstr>   https://learningapps.org/display?v=pto0rz53n24  </vt:lpstr>
      <vt:lpstr>Минутка отдыха «Звуки и виды природы»</vt:lpstr>
      <vt:lpstr>Словарная работа. Словарь Даля  https://gufo.me/dict/dal/юродивый </vt:lpstr>
      <vt:lpstr>Групповая работа «Ромашка Блума»</vt:lpstr>
      <vt:lpstr>Сравни героев</vt:lpstr>
      <vt:lpstr>  </vt:lpstr>
      <vt:lpstr>    Закончи предложение:   - Сегодня на уроке я убедился… - Сегодня на уроке я задумался… - После прочтения рассказа я понял… </vt:lpstr>
      <vt:lpstr>    Домашнее задание:  - Нарисовать иллюстрацию к рассказу А.П.Платонова «Юшка» (базовый уровень)  - Написать сочинение- рассуждение «Что такое сострадание» на примере произведения А.П.Платонова «Юшка» (продвинутый уровень)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литературы  в 7-м классе</dc:title>
  <dc:creator>user</dc:creator>
  <cp:lastModifiedBy>user</cp:lastModifiedBy>
  <cp:revision>3</cp:revision>
  <dcterms:created xsi:type="dcterms:W3CDTF">2024-03-10T09:44:53Z</dcterms:created>
  <dcterms:modified xsi:type="dcterms:W3CDTF">2024-03-13T07:29:28Z</dcterms:modified>
</cp:coreProperties>
</file>