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70" r:id="rId9"/>
    <p:sldId id="262" r:id="rId10"/>
    <p:sldId id="267" r:id="rId11"/>
    <p:sldId id="268" r:id="rId12"/>
    <p:sldId id="263" r:id="rId13"/>
    <p:sldId id="264" r:id="rId14"/>
    <p:sldId id="265" r:id="rId15"/>
    <p:sldId id="266" r:id="rId16"/>
    <p:sldId id="271" r:id="rId17"/>
    <p:sldId id="275" r:id="rId18"/>
    <p:sldId id="276" r:id="rId19"/>
    <p:sldId id="277" r:id="rId20"/>
    <p:sldId id="278" r:id="rId21"/>
    <p:sldId id="279" r:id="rId22"/>
    <p:sldId id="280" r:id="rId23"/>
    <p:sldId id="299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4" r:id="rId35"/>
    <p:sldId id="295" r:id="rId36"/>
    <p:sldId id="300" r:id="rId37"/>
    <p:sldId id="301" r:id="rId38"/>
    <p:sldId id="30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0" d="100"/>
          <a:sy n="40" d="100"/>
        </p:scale>
        <p:origin x="-1182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18D6D-C505-4466-B0B4-A623D62C2EA4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27D3E-0EC3-48F3-8CCE-6861E3F1C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27D3E-0EC3-48F3-8CCE-6861E3F1C79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27D3E-0EC3-48F3-8CCE-6861E3F1C79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588-1661-4203-AE10-96B4DFB26917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05E91-FA29-4D8E-8609-411604845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588-1661-4203-AE10-96B4DFB26917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05E91-FA29-4D8E-8609-411604845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588-1661-4203-AE10-96B4DFB26917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05E91-FA29-4D8E-8609-411604845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588-1661-4203-AE10-96B4DFB26917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05E91-FA29-4D8E-8609-411604845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588-1661-4203-AE10-96B4DFB26917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05E91-FA29-4D8E-8609-411604845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588-1661-4203-AE10-96B4DFB26917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05E91-FA29-4D8E-8609-411604845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588-1661-4203-AE10-96B4DFB26917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05E91-FA29-4D8E-8609-411604845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588-1661-4203-AE10-96B4DFB26917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05E91-FA29-4D8E-8609-411604845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588-1661-4203-AE10-96B4DFB26917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05E91-FA29-4D8E-8609-411604845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588-1661-4203-AE10-96B4DFB26917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05E91-FA29-4D8E-8609-411604845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F3588-1661-4203-AE10-96B4DFB26917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5D05E91-FA29-4D8E-8609-4116048453C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C6F3588-1661-4203-AE10-96B4DFB26917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5D05E91-FA29-4D8E-8609-4116048453C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https://encrypted-tbn0.gstatic.com/images?q=tbn:ANd9GcRNJRipul8HVDpK2PtryPMaxt5tVjumlyLcxkChEOdKrr2oaxzb&amp;s" TargetMode="External"/><Relationship Id="rId7" Type="http://schemas.openxmlformats.org/officeDocument/2006/relationships/image" Target="https://encrypted-tbn0.gstatic.com/images?q=tbn:ANd9GcSSQR3D0FeMiA_N8YNBDRLi6IRUFVNZLjq5isiioA9OoFWG_avueA&amp;s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https://encrypted-tbn0.gstatic.com/images?q=tbn:ANd9GcRXWe_krTrPtqN4__Lo1RQ1BnIB76uJoks6ba3OQVlyiWwEN5Vt0g&amp;s" TargetMode="External"/><Relationship Id="rId4" Type="http://schemas.openxmlformats.org/officeDocument/2006/relationships/image" Target="../media/image30.jpeg"/><Relationship Id="rId9" Type="http://schemas.openxmlformats.org/officeDocument/2006/relationships/image" Target="https://encrypted-tbn0.gstatic.com/images?q=tbn:ANd9GcQEFSVPXsptBcCynUlqACB_VILGor2Zvj__vlTphgY-biIusavD&amp;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https://www.culture.ru/storage/images/5532d5f01c833dc69b536ac02930fb90/27d83cb5204ae57846799816f931d9f8.png" TargetMode="External"/><Relationship Id="rId3" Type="http://schemas.openxmlformats.org/officeDocument/2006/relationships/image" Target="../media/image40.jpe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http://tolstoyschool.com/images/stories/tolstoy_deti.jpg" TargetMode="External"/><Relationship Id="rId5" Type="http://schemas.openxmlformats.org/officeDocument/2006/relationships/image" Target="../media/image41.jpeg"/><Relationship Id="rId4" Type="http://schemas.openxmlformats.org/officeDocument/2006/relationships/image" Target="https://im0-tub-ru.yandex.net/i?id=d84cdfa85149e95ef9548d80f158e3b7&amp;n=33&amp;w=104&amp;h=150" TargetMode="External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https://encrypted-tbn0.gstatic.com/images?q=tbn:ANd9GcQjGksOpniitC3l91gYGXyPbDi8AviZOYcdHFcS_sKPxy530_eW&amp;s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1.jpeg"/><Relationship Id="rId5" Type="http://schemas.openxmlformats.org/officeDocument/2006/relationships/image" Target="../media/image47.png"/><Relationship Id="rId10" Type="http://schemas.openxmlformats.org/officeDocument/2006/relationships/image" Target="../media/image50.jpeg"/><Relationship Id="rId4" Type="http://schemas.openxmlformats.org/officeDocument/2006/relationships/image" Target="../media/image46.png"/><Relationship Id="rId9" Type="http://schemas.openxmlformats.org/officeDocument/2006/relationships/image" Target="https://encrypted-tbn0.gstatic.com/images?q=tbn:ANd9GcQgg-hjoV95z6caCNZLI0PHnbn1OCRzovG_HlPyiLpemvTpvSkI&amp;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https://encrypted-tbn0.gstatic.com/images?q=tbn:ANd9GcSdfQrNleYK6gHO7oRI90YdTdls4PqpnCqk9apgbxervvQUMSQD&amp;s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https://encrypted-tbn0.gstatic.com/images?q=tbn:ANd9GcSo7515K5oE-1uVuzJBtSBGToMd6J7RPiONZswzzmRkknbGkHBU&amp;s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85728"/>
            <a:ext cx="7851648" cy="2857520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rgbClr val="7030A0"/>
                </a:solidFill>
              </a:rPr>
              <a:t>Творческий проект</a:t>
            </a:r>
            <a:br>
              <a:rPr lang="ru-RU" i="1" dirty="0" smtClean="0">
                <a:solidFill>
                  <a:srgbClr val="7030A0"/>
                </a:solidFill>
              </a:rPr>
            </a:br>
            <a:r>
              <a:rPr lang="ru-RU" i="1" dirty="0" smtClean="0">
                <a:solidFill>
                  <a:srgbClr val="7030A0"/>
                </a:solidFill>
              </a:rPr>
              <a:t>по швейному делу</a:t>
            </a:r>
            <a:br>
              <a:rPr lang="ru-RU" i="1" dirty="0" smtClean="0">
                <a:solidFill>
                  <a:srgbClr val="7030A0"/>
                </a:solidFill>
              </a:rPr>
            </a:b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2571744"/>
            <a:ext cx="7854696" cy="3357586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12300" b="1" dirty="0" smtClean="0">
                <a:solidFill>
                  <a:srgbClr val="FF0000"/>
                </a:solidFill>
              </a:rPr>
              <a:t>Изготовление фартука</a:t>
            </a:r>
          </a:p>
          <a:p>
            <a:endParaRPr lang="ru-RU" sz="4000" b="1" dirty="0" smtClean="0">
              <a:solidFill>
                <a:srgbClr val="FF0000"/>
              </a:solidFill>
            </a:endParaRPr>
          </a:p>
          <a:p>
            <a:endParaRPr lang="ru-RU" sz="4000" b="1" dirty="0" smtClean="0">
              <a:solidFill>
                <a:srgbClr val="FF0000"/>
              </a:solidFill>
            </a:endParaRPr>
          </a:p>
          <a:p>
            <a:r>
              <a:rPr lang="ru-RU" sz="5000" dirty="0" smtClean="0">
                <a:solidFill>
                  <a:schemeClr val="bg1"/>
                </a:solidFill>
              </a:rPr>
              <a:t>Работу выполнила: Анастасия Иванова</a:t>
            </a:r>
          </a:p>
          <a:p>
            <a:r>
              <a:rPr lang="ru-RU" sz="5000" dirty="0" smtClean="0">
                <a:solidFill>
                  <a:schemeClr val="bg1"/>
                </a:solidFill>
              </a:rPr>
              <a:t>Руководитель: учитель швейного дела М.В. </a:t>
            </a:r>
            <a:r>
              <a:rPr lang="ru-RU" sz="5000" dirty="0" err="1" smtClean="0">
                <a:solidFill>
                  <a:schemeClr val="bg1"/>
                </a:solidFill>
              </a:rPr>
              <a:t>Сулаева</a:t>
            </a:r>
            <a:r>
              <a:rPr lang="ru-RU" sz="5000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1920-е годы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935480"/>
            <a:ext cx="3757610" cy="456535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  </a:t>
            </a:r>
            <a:r>
              <a:rPr lang="ru-RU" sz="2400" dirty="0" smtClean="0"/>
              <a:t>История фартука как украшения богатых дам закончилась после Первой мировой войны. С 20-х годов прошлого века многие женщины взяли на себя обязанности по дому, и в каждом доме снова появился фартук.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3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4336" y="1857364"/>
            <a:ext cx="3455250" cy="441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Великая Отечественная Война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3071866" cy="28575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/>
              <a:t>    </a:t>
            </a: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      В годы Великой </a:t>
            </a:r>
          </a:p>
          <a:p>
            <a:pPr>
              <a:buNone/>
            </a:pPr>
            <a:r>
              <a:rPr lang="ru-RU" sz="2000" dirty="0" smtClean="0"/>
              <a:t>Отечественной войны</a:t>
            </a:r>
          </a:p>
          <a:p>
            <a:pPr>
              <a:buNone/>
            </a:pPr>
            <a:r>
              <a:rPr lang="ru-RU" sz="2000" dirty="0" smtClean="0"/>
              <a:t>на предприятиях </a:t>
            </a:r>
          </a:p>
          <a:p>
            <a:pPr>
              <a:buNone/>
            </a:pPr>
            <a:r>
              <a:rPr lang="ru-RU" sz="2000" dirty="0" smtClean="0"/>
              <a:t>работали в основном </a:t>
            </a:r>
          </a:p>
          <a:p>
            <a:pPr>
              <a:buNone/>
            </a:pPr>
            <a:r>
              <a:rPr lang="ru-RU" sz="2000" dirty="0" smtClean="0"/>
              <a:t>женщины и дети.</a:t>
            </a:r>
          </a:p>
          <a:p>
            <a:pPr>
              <a:buNone/>
            </a:pPr>
            <a:r>
              <a:rPr lang="ru-RU" sz="2000" dirty="0" smtClean="0"/>
              <a:t> </a:t>
            </a:r>
          </a:p>
        </p:txBody>
      </p:sp>
      <p:pic>
        <p:nvPicPr>
          <p:cNvPr id="2050" name="Picture 2" descr="Картинки по запросу заводы во время великой отечественной войны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214678" y="1357298"/>
            <a:ext cx="3012962" cy="2347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Картинки по запросу заводы во время великой отечественной войны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286512" y="2143116"/>
            <a:ext cx="2669219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Картинки по запросу заводы во время великой отечественной войны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214282" y="3857628"/>
            <a:ext cx="2989681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Картинки по запросу заводы во время великой отечественной войны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3357554" y="4071942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429520" y="4214818"/>
            <a:ext cx="22381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В нашей </a:t>
            </a:r>
          </a:p>
          <a:p>
            <a:pPr>
              <a:buNone/>
            </a:pPr>
            <a:r>
              <a:rPr lang="ru-RU" dirty="0" smtClean="0"/>
              <a:t>области</a:t>
            </a:r>
          </a:p>
          <a:p>
            <a:pPr>
              <a:buNone/>
            </a:pPr>
            <a:r>
              <a:rPr lang="ru-RU" dirty="0" smtClean="0"/>
              <a:t>женщины </a:t>
            </a:r>
          </a:p>
          <a:p>
            <a:pPr>
              <a:buNone/>
            </a:pPr>
            <a:r>
              <a:rPr lang="ru-RU" dirty="0" smtClean="0"/>
              <a:t>спустились </a:t>
            </a:r>
          </a:p>
          <a:p>
            <a:pPr>
              <a:buNone/>
            </a:pPr>
            <a:r>
              <a:rPr lang="ru-RU" dirty="0" smtClean="0"/>
              <a:t>в шахты </a:t>
            </a:r>
          </a:p>
          <a:p>
            <a:pPr>
              <a:buNone/>
            </a:pPr>
            <a:r>
              <a:rPr lang="ru-RU" dirty="0" smtClean="0"/>
              <a:t>добывать </a:t>
            </a:r>
          </a:p>
          <a:p>
            <a:pPr>
              <a:buNone/>
            </a:pPr>
            <a:r>
              <a:rPr lang="ru-RU" dirty="0" smtClean="0"/>
              <a:t>уголь.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Фартуки для детей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329642" cy="528641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   В 16-17 веках девочек и мальчиков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одевали одинаково. И частью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детской одежды был передник с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меньшим количеством декоративных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элементов. Детские фартуки служили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защитой платья от грязи и пыли. </a:t>
            </a:r>
          </a:p>
          <a:p>
            <a:pPr marL="0" indent="0">
              <a:spcBef>
                <a:spcPts val="0"/>
              </a:spcBef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                                                      Тем не менее, фартучки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                                                  были очаровательны 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                                                  красивы. В 19-м веке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                                                  передничек был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                                                  дополнен грудкой 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                                                  спинкой и напоминал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                                                  сарафан. 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1214422"/>
            <a:ext cx="185738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500438"/>
            <a:ext cx="185738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571876"/>
            <a:ext cx="214314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Фартук для девочек – гимназисток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401080" cy="525305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В дальнейшем детские фартуки стали носить в образовательных учреждениях. В России в 1896 году появилась первая школьная форма для девочек – гимназисток.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    Она состояла из строгого однотонного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 платья и передника. Фартуков у девочек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 было два. Один фартук черного цвета –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 носился каждый день, белый –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 предназначался для торжественных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 случаев.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Ученицы ходили в платьях не только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в гимназии, но и в театры, церкви и на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различные празднества. </a:t>
            </a:r>
            <a:endParaRPr lang="ru-RU" sz="20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2214554"/>
            <a:ext cx="250033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3714751"/>
            <a:ext cx="1500198" cy="2727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1" y="4000504"/>
            <a:ext cx="1653093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Школьная форма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4810" y="1142984"/>
            <a:ext cx="4643470" cy="535785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После революции в школах стали учиться крестьянские дети, которые ходили в повседневной одежде, и школьная форма была забыта.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И только в 1948 году фартук вернулся на плечи школьниц.  Черный – для повседневной носки, белый – часть праздничной формы.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В наше время, после отмены школьной формы в 1992 году, белые фартуки любят надевать выпускницы средних школ.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72074"/>
            <a:ext cx="114300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m0-tub-ru.yandex.net/i?id=d84cdfa85149e95ef9548d80f158e3b7&amp;n=33&amp;w=104&amp;h=150"/>
          <p:cNvPicPr/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285720" y="3500438"/>
            <a:ext cx="150019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Картинки по запросу крестьянские дети в школе на руси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2071670" y="1285860"/>
            <a:ext cx="2094377" cy="206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https://www.culture.ru/storage/images/5532d5f01c833dc69b536ac02930fb90/27d83cb5204ae57846799816f931d9f8.png"/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357158" y="1142984"/>
            <a:ext cx="1714512" cy="231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14480" y="3929066"/>
            <a:ext cx="247348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Роль фартука в современной жизни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3929058" cy="571501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           В настоящее время фартуками, как и раньше, пользуются промысловых дел мастера: сапожники, портные, столяры, кузнецы, пекари и другие ремесленники. 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	    Также фартуки имеются у уборщиц, продавцов, официантов, парикмахеров и домохозяек. 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         Профессиональные современные фартуки шьются для отдельных профессий с определенными требованиями. </a:t>
            </a:r>
          </a:p>
          <a:p>
            <a:pPr>
              <a:lnSpc>
                <a:spcPct val="120000"/>
              </a:lnSpc>
              <a:buNone/>
            </a:pPr>
            <a:r>
              <a:rPr lang="ru-RU" sz="3300" dirty="0" smtClean="0"/>
              <a:t>          Однако в наши дни фартук начинает постепенно утрачивать эту функцию. Для защиты от вредных производственных факторов разрабатывается новая специальная одежда – это халаты и комбинезоны. Исчезает фартук и из гардероба домохозяек.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1357298"/>
            <a:ext cx="1310959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34" y="1285860"/>
            <a:ext cx="857256" cy="185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3214686"/>
            <a:ext cx="1428760" cy="164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9586" y="5072074"/>
            <a:ext cx="785818" cy="163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Картинки по запросу история фартука кратко"/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5214942" y="4714884"/>
            <a:ext cx="228955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Похожее изображение"/>
          <p:cNvPicPr>
            <a:picLocks noChangeAspect="1" noChangeArrowheads="1"/>
          </p:cNvPicPr>
          <p:nvPr/>
        </p:nvPicPr>
        <p:blipFill>
          <a:blip r:embed="rId8" r:link="rId9"/>
          <a:srcRect/>
          <a:stretch>
            <a:fillRect/>
          </a:stretch>
        </p:blipFill>
        <p:spPr bwMode="auto">
          <a:xfrm>
            <a:off x="5357818" y="3071810"/>
            <a:ext cx="1857388" cy="132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29256" y="1285860"/>
            <a:ext cx="1853945" cy="148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Картинки по запросу шорцы-кузнецы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00496" y="4429132"/>
            <a:ext cx="1211855" cy="209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Выбор модели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" name="Содержимое 9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428736"/>
            <a:ext cx="164307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357430"/>
            <a:ext cx="150019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929066"/>
            <a:ext cx="185738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36" y="1428736"/>
            <a:ext cx="190030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43636" y="3857628"/>
            <a:ext cx="1357322" cy="233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928926" y="2643182"/>
            <a:ext cx="2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214678" y="542926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500694" y="335756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143900" y="3143248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858148" y="5857892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35732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Модель № 5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868" y="2143116"/>
            <a:ext cx="507209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Фартук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отрезным нагрудником, притачным поясом и бретелями, с накладными карманами. Нагрудник квадратной формы. Нижняя часть карманов и фартука имеет форму угла. Верхний и боковые срезы нагрудника, бретели, пояс и верхний срез кармана выполнены из отделочной ткани.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выполнения проекта я выбрала модель № 5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57712" y="4115594"/>
            <a:ext cx="28575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857364"/>
            <a:ext cx="221932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Выбор ткани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612" y="1500174"/>
            <a:ext cx="5972188" cy="482442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		Для изготовления данной модели фартука я выбрала хлопчатобумажную ткань с печатным рисунком, синюю с белыми цветочками, для отделки однотонную синюю ткань. Ткань прочная, легкая, мягкая, обладает хорошими гигиеническими свойствами: легко впитывает влагу, быстро высыхает, хорошо пропускает воздух, легко стирается, быстро сохнет, легко утюжится. Хлопчатобумажная ткань вырабатывается из волокон хлопчатника – экологически чистого продукта.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214554"/>
            <a:ext cx="2154131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000504"/>
            <a:ext cx="2000264" cy="144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Выбор оборудования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6182" y="1571612"/>
            <a:ext cx="4900618" cy="4752988"/>
          </a:xfrm>
        </p:spPr>
        <p:txBody>
          <a:bodyPr>
            <a:normAutofit fontScale="92500" lnSpcReduction="20000"/>
          </a:bodyPr>
          <a:lstStyle/>
          <a:p>
            <a:pPr lvl="0" fontAlgn="base"/>
            <a:r>
              <a:rPr lang="ru-RU" dirty="0" smtClean="0"/>
              <a:t>Швейная машина «</a:t>
            </a:r>
            <a:r>
              <a:rPr lang="en-US" dirty="0" smtClean="0"/>
              <a:t>brother</a:t>
            </a:r>
            <a:r>
              <a:rPr lang="ru-RU" dirty="0" smtClean="0"/>
              <a:t>»</a:t>
            </a:r>
            <a:r>
              <a:rPr lang="en-US" dirty="0" smtClean="0"/>
              <a:t>.</a:t>
            </a:r>
            <a:endParaRPr lang="ru-RU" dirty="0" smtClean="0"/>
          </a:p>
          <a:p>
            <a:pPr lvl="0" fontAlgn="base"/>
            <a:r>
              <a:rPr lang="ru-RU" dirty="0" smtClean="0"/>
              <a:t>Утюг с </a:t>
            </a:r>
            <a:r>
              <a:rPr lang="ru-RU" dirty="0" err="1" smtClean="0"/>
              <a:t>пароувлажнителем</a:t>
            </a:r>
            <a:r>
              <a:rPr lang="ru-RU" dirty="0" smtClean="0"/>
              <a:t>, доска гладильная, </a:t>
            </a:r>
            <a:r>
              <a:rPr lang="ru-RU" dirty="0" err="1" smtClean="0"/>
              <a:t>проутюжильник</a:t>
            </a:r>
            <a:r>
              <a:rPr lang="ru-RU" dirty="0" smtClean="0"/>
              <a:t>.</a:t>
            </a:r>
          </a:p>
          <a:p>
            <a:pPr lvl="0" fontAlgn="base"/>
            <a:r>
              <a:rPr lang="ru-RU" dirty="0" smtClean="0"/>
              <a:t>Ручная игла, булавки, ножницы, наперсток, колышек.</a:t>
            </a:r>
          </a:p>
          <a:p>
            <a:pPr lvl="0" fontAlgn="base"/>
            <a:r>
              <a:rPr lang="ru-RU" dirty="0" smtClean="0"/>
              <a:t>Нитки хлопчатобумажные № 40 – для машинных работ, № 60 – для ручных работ временного назначения.</a:t>
            </a:r>
          </a:p>
          <a:p>
            <a:pPr lvl="0" fontAlgn="base"/>
            <a:r>
              <a:rPr lang="ru-RU" dirty="0" smtClean="0"/>
              <a:t>Сантиметровая лента, линейка.</a:t>
            </a:r>
          </a:p>
          <a:p>
            <a:pPr fontAlgn="base"/>
            <a:r>
              <a:rPr lang="ru-RU" i="1" dirty="0" smtClean="0"/>
              <a:t>Вспомогательные материалы: </a:t>
            </a:r>
            <a:r>
              <a:rPr lang="ru-RU" dirty="0" smtClean="0"/>
              <a:t>бумага для выкройки, журналы мод.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428736"/>
            <a:ext cx="15430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1785926"/>
            <a:ext cx="8858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071810"/>
            <a:ext cx="1543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3429000"/>
            <a:ext cx="714379" cy="74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214818"/>
            <a:ext cx="523154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V="1">
            <a:off x="1428728" y="5357826"/>
            <a:ext cx="1690631" cy="38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85918" y="4429132"/>
            <a:ext cx="900403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V="1">
            <a:off x="1071538" y="5857892"/>
            <a:ext cx="2143140" cy="23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Обоснование возникшей проблемы и потребности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8926" y="1142984"/>
            <a:ext cx="5757874" cy="5181616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sz="2200" dirty="0" smtClean="0"/>
              <a:t>        На уроках труда  мы изучаем основы швейного дела, узнаем, из чего  и как  изготавливают  ткани, знакомимся  с  устройством  и  работой швейных машин, учимся шить разные изделия.  Нам предложили выполнить проект по изготовлению изделия. Я захотела сшить фартук. Старый потерял вид, цвет, стал тусклым. А у меня ещё никогда не было фартука, сшитого своими руками. Фартук нужен для того, чтобы не замараться, он должен быть удобным и красивым.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Цели и задачи проекта</a:t>
            </a:r>
            <a:endParaRPr lang="ru-RU" dirty="0" smtClean="0">
              <a:solidFill>
                <a:srgbClr val="002060"/>
              </a:solidFill>
            </a:endParaRPr>
          </a:p>
          <a:p>
            <a:pPr lvl="0" fontAlgn="base"/>
            <a:r>
              <a:rPr lang="ru-RU" sz="2200" dirty="0" smtClean="0"/>
              <a:t>Изготовить фартук по индивидуальным меркам, а также закрепить полученные знания, умения и навыки при его изготовлении.</a:t>
            </a:r>
          </a:p>
          <a:p>
            <a:pPr lvl="0" fontAlgn="base"/>
            <a:r>
              <a:rPr lang="ru-RU" sz="2200" dirty="0" smtClean="0"/>
              <a:t>Закрепить умение конструирования и моделирования.</a:t>
            </a:r>
          </a:p>
          <a:p>
            <a:pPr lvl="0" fontAlgn="base"/>
            <a:r>
              <a:rPr lang="ru-RU" sz="2200" dirty="0" smtClean="0"/>
              <a:t>Совершенствовать навыки и приемы работы с тканью, со швейной машиной, углублять знания по технологии обработки материалов.</a:t>
            </a:r>
          </a:p>
          <a:p>
            <a:pPr lvl="0" fontAlgn="base"/>
            <a:r>
              <a:rPr lang="ru-RU" sz="2200" dirty="0" smtClean="0"/>
              <a:t>Воспитать в себе уважении к труду, терпение, усидчивость, аккуратность.</a:t>
            </a:r>
            <a:endParaRPr lang="ru-RU" sz="2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08" y="1928802"/>
            <a:ext cx="2502218" cy="358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7157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Конструирование и моделирование изделия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7686" y="1935480"/>
            <a:ext cx="4329114" cy="4389120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ru-RU" dirty="0" smtClean="0"/>
              <a:t>      Для построения чертежа фартука снимают мерки:               </a:t>
            </a:r>
          </a:p>
          <a:p>
            <a:pPr fontAlgn="base">
              <a:buNone/>
            </a:pPr>
            <a:r>
              <a:rPr lang="ru-RU" dirty="0" smtClean="0"/>
              <a:t> </a:t>
            </a:r>
            <a:r>
              <a:rPr lang="ru-RU" dirty="0" err="1" smtClean="0"/>
              <a:t>Ст</a:t>
            </a:r>
            <a:r>
              <a:rPr lang="ru-RU" dirty="0" smtClean="0"/>
              <a:t> – </a:t>
            </a:r>
            <a:r>
              <a:rPr lang="ru-RU" dirty="0" err="1" smtClean="0"/>
              <a:t>полуобхват</a:t>
            </a:r>
            <a:r>
              <a:rPr lang="ru-RU" dirty="0" smtClean="0"/>
              <a:t> талии</a:t>
            </a:r>
          </a:p>
          <a:p>
            <a:pPr fontAlgn="base">
              <a:buNone/>
            </a:pPr>
            <a:r>
              <a:rPr lang="ru-RU" dirty="0" smtClean="0"/>
              <a:t> </a:t>
            </a:r>
            <a:r>
              <a:rPr lang="ru-RU" dirty="0" err="1" smtClean="0"/>
              <a:t>Сб</a:t>
            </a:r>
            <a:r>
              <a:rPr lang="ru-RU" dirty="0" smtClean="0"/>
              <a:t> – </a:t>
            </a:r>
            <a:r>
              <a:rPr lang="ru-RU" dirty="0" err="1" smtClean="0"/>
              <a:t>полуобхват</a:t>
            </a:r>
            <a:r>
              <a:rPr lang="ru-RU" dirty="0" smtClean="0"/>
              <a:t> бедер</a:t>
            </a:r>
          </a:p>
          <a:p>
            <a:pPr fontAlgn="base">
              <a:buNone/>
            </a:pPr>
            <a:r>
              <a:rPr lang="ru-RU" dirty="0" smtClean="0"/>
              <a:t> </a:t>
            </a:r>
            <a:r>
              <a:rPr lang="ru-RU" dirty="0" err="1" smtClean="0"/>
              <a:t>Дн</a:t>
            </a:r>
            <a:r>
              <a:rPr lang="ru-RU" dirty="0" smtClean="0"/>
              <a:t> – длина нагрудника</a:t>
            </a:r>
          </a:p>
          <a:p>
            <a:pPr fontAlgn="base">
              <a:buNone/>
            </a:pPr>
            <a:r>
              <a:rPr lang="ru-RU" dirty="0" smtClean="0"/>
              <a:t> </a:t>
            </a:r>
            <a:r>
              <a:rPr lang="ru-RU" dirty="0" err="1" smtClean="0"/>
              <a:t>Дтк</a:t>
            </a:r>
            <a:r>
              <a:rPr lang="ru-RU" dirty="0" smtClean="0"/>
              <a:t> – длина от талии до колен. </a:t>
            </a:r>
          </a:p>
          <a:p>
            <a:pPr fontAlgn="base">
              <a:buNone/>
            </a:pPr>
            <a:r>
              <a:rPr lang="ru-RU" dirty="0" smtClean="0"/>
              <a:t>                                               </a:t>
            </a:r>
          </a:p>
          <a:p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902" y="1714488"/>
            <a:ext cx="183621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071810"/>
            <a:ext cx="2000264" cy="331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Построение чертежа фартука с нагрудником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6116" y="1714488"/>
            <a:ext cx="56436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200" b="1" i="1" dirty="0" smtClean="0"/>
              <a:t>                         Построение сетки</a:t>
            </a:r>
            <a:endParaRPr lang="ru-RU" sz="1200" b="1" dirty="0" smtClean="0"/>
          </a:p>
          <a:p>
            <a:pPr fontAlgn="base"/>
            <a:r>
              <a:rPr lang="ru-RU" sz="1200" dirty="0" smtClean="0"/>
              <a:t>          Построить прямой угол (∙) В</a:t>
            </a:r>
          </a:p>
          <a:p>
            <a:pPr fontAlgn="base"/>
            <a:r>
              <a:rPr lang="ru-RU" sz="1200" dirty="0" smtClean="0"/>
              <a:t>          →ВВ1 = </a:t>
            </a:r>
            <a:r>
              <a:rPr lang="ru-RU" sz="1200" dirty="0" err="1" smtClean="0"/>
              <a:t>Сб</a:t>
            </a:r>
            <a:r>
              <a:rPr lang="ru-RU" sz="1200" dirty="0" smtClean="0"/>
              <a:t> : 2 + 10 – определить ширину сетки. </a:t>
            </a:r>
          </a:p>
          <a:p>
            <a:pPr fontAlgn="base"/>
            <a:r>
              <a:rPr lang="ru-RU" sz="1200" dirty="0" smtClean="0"/>
              <a:t>         </a:t>
            </a:r>
            <a:r>
              <a:rPr lang="ru-RU" sz="1200" dirty="0" err="1" smtClean="0"/>
              <a:t>↓ВТ</a:t>
            </a:r>
            <a:r>
              <a:rPr lang="ru-RU" sz="1200" dirty="0" smtClean="0"/>
              <a:t> = </a:t>
            </a:r>
            <a:r>
              <a:rPr lang="ru-RU" sz="1200" dirty="0" err="1" smtClean="0"/>
              <a:t>Дн</a:t>
            </a:r>
            <a:r>
              <a:rPr lang="ru-RU" sz="1200" dirty="0" smtClean="0"/>
              <a:t> – определить длину нагрудника.</a:t>
            </a:r>
          </a:p>
          <a:p>
            <a:pPr fontAlgn="base"/>
            <a:r>
              <a:rPr lang="ru-RU" sz="1200" dirty="0" smtClean="0"/>
              <a:t>         </a:t>
            </a:r>
            <a:r>
              <a:rPr lang="ru-RU" sz="1200" dirty="0" err="1" smtClean="0"/>
              <a:t>↓ТН</a:t>
            </a:r>
            <a:r>
              <a:rPr lang="ru-RU" sz="1200" dirty="0" smtClean="0"/>
              <a:t> = </a:t>
            </a:r>
            <a:r>
              <a:rPr lang="ru-RU" sz="1200" dirty="0" err="1" smtClean="0"/>
              <a:t>Дтк</a:t>
            </a:r>
            <a:r>
              <a:rPr lang="ru-RU" sz="1200" dirty="0" smtClean="0"/>
              <a:t> – 15 – определить длину нижней части.</a:t>
            </a:r>
          </a:p>
          <a:p>
            <a:pPr fontAlgn="base"/>
            <a:r>
              <a:rPr lang="ru-RU" sz="1200" dirty="0" smtClean="0"/>
              <a:t>          ВВ1Н1Н – построить прямоугольник.</a:t>
            </a:r>
          </a:p>
          <a:p>
            <a:pPr fontAlgn="base"/>
            <a:r>
              <a:rPr lang="ru-RU" sz="1200" dirty="0" smtClean="0"/>
              <a:t>          ТТ1 – соединить прямой линией.</a:t>
            </a:r>
          </a:p>
          <a:p>
            <a:pPr fontAlgn="base"/>
            <a:r>
              <a:rPr lang="ru-RU" sz="1200" b="1" i="1" dirty="0" smtClean="0"/>
              <a:t>                         Построение нагрудника</a:t>
            </a:r>
            <a:endParaRPr lang="ru-RU" sz="1200" b="1" dirty="0" smtClean="0"/>
          </a:p>
          <a:p>
            <a:pPr fontAlgn="base"/>
            <a:r>
              <a:rPr lang="ru-RU" sz="1200" dirty="0" smtClean="0"/>
              <a:t>           ← В1В2 = </a:t>
            </a:r>
            <a:r>
              <a:rPr lang="ru-RU" sz="1200" dirty="0" err="1" smtClean="0"/>
              <a:t>п</a:t>
            </a:r>
            <a:r>
              <a:rPr lang="ru-RU" sz="1200" dirty="0" smtClean="0"/>
              <a:t>/в = 7 см – ширина верха нагрудника</a:t>
            </a:r>
          </a:p>
          <a:p>
            <a:pPr fontAlgn="base"/>
            <a:r>
              <a:rPr lang="ru-RU" sz="1200" dirty="0" smtClean="0"/>
              <a:t>           ← Т1Т2 = </a:t>
            </a:r>
            <a:r>
              <a:rPr lang="ru-RU" sz="1200" dirty="0" err="1" smtClean="0"/>
              <a:t>п</a:t>
            </a:r>
            <a:r>
              <a:rPr lang="ru-RU" sz="1200" dirty="0" smtClean="0"/>
              <a:t>/в = 9 см – ширина низа. нагрудника.</a:t>
            </a:r>
          </a:p>
          <a:p>
            <a:pPr fontAlgn="base"/>
            <a:r>
              <a:rPr lang="ru-RU" sz="1200" dirty="0" smtClean="0"/>
              <a:t>           В2Т2 – соединить прямой линией.</a:t>
            </a:r>
          </a:p>
          <a:p>
            <a:pPr fontAlgn="base"/>
            <a:r>
              <a:rPr lang="ru-RU" sz="1200" b="1" i="1" dirty="0" smtClean="0"/>
              <a:t>                         Построение кармана</a:t>
            </a:r>
            <a:endParaRPr lang="ru-RU" sz="1200" b="1" dirty="0" smtClean="0"/>
          </a:p>
          <a:p>
            <a:pPr fontAlgn="base"/>
            <a:r>
              <a:rPr lang="ru-RU" sz="1200" dirty="0" smtClean="0"/>
              <a:t>            ↓Т1К = </a:t>
            </a:r>
            <a:r>
              <a:rPr lang="ru-RU" sz="1200" dirty="0" err="1" smtClean="0"/>
              <a:t>п</a:t>
            </a:r>
            <a:r>
              <a:rPr lang="ru-RU" sz="1200" dirty="0" smtClean="0"/>
              <a:t>/в = 10 см – расстояние от линии талии до кармана.</a:t>
            </a:r>
          </a:p>
          <a:p>
            <a:pPr fontAlgn="base"/>
            <a:r>
              <a:rPr lang="ru-RU" sz="1200" dirty="0" smtClean="0"/>
              <a:t>            ←КК1 = </a:t>
            </a:r>
            <a:r>
              <a:rPr lang="ru-RU" sz="1200" dirty="0" err="1" smtClean="0"/>
              <a:t>п</a:t>
            </a:r>
            <a:r>
              <a:rPr lang="ru-RU" sz="1200" dirty="0" smtClean="0"/>
              <a:t>/в = 9 см – расстояние от середины переда до кармана.</a:t>
            </a:r>
          </a:p>
          <a:p>
            <a:pPr fontAlgn="base"/>
            <a:r>
              <a:rPr lang="ru-RU" sz="1200" dirty="0" smtClean="0"/>
              <a:t>            ←К1К2 = </a:t>
            </a:r>
            <a:r>
              <a:rPr lang="ru-RU" sz="1200" dirty="0" err="1" smtClean="0"/>
              <a:t>п</a:t>
            </a:r>
            <a:r>
              <a:rPr lang="ru-RU" sz="1200" dirty="0" smtClean="0"/>
              <a:t>/в = 14 см – ширина кармана.</a:t>
            </a:r>
          </a:p>
          <a:p>
            <a:pPr fontAlgn="base"/>
            <a:r>
              <a:rPr lang="ru-RU" sz="1200" dirty="0" smtClean="0"/>
              <a:t>           ↓К1К3 = </a:t>
            </a:r>
            <a:r>
              <a:rPr lang="ru-RU" sz="1200" dirty="0" err="1" smtClean="0"/>
              <a:t>п</a:t>
            </a:r>
            <a:r>
              <a:rPr lang="ru-RU" sz="1200" dirty="0" smtClean="0"/>
              <a:t>/в = 16 см – длина кармана.</a:t>
            </a:r>
          </a:p>
          <a:p>
            <a:pPr fontAlgn="base"/>
            <a:r>
              <a:rPr lang="ru-RU" sz="1200" dirty="0" smtClean="0"/>
              <a:t>           К2К1К3К4 – построить карман.</a:t>
            </a:r>
          </a:p>
          <a:p>
            <a:pPr fontAlgn="base"/>
            <a:r>
              <a:rPr lang="ru-RU" sz="1200" b="1" dirty="0" smtClean="0"/>
              <a:t>                        </a:t>
            </a:r>
            <a:r>
              <a:rPr lang="ru-RU" sz="1200" b="1" i="1" dirty="0" smtClean="0"/>
              <a:t>Построение бретели</a:t>
            </a:r>
            <a:endParaRPr lang="ru-RU" sz="1200" b="1" dirty="0" smtClean="0"/>
          </a:p>
          <a:p>
            <a:pPr fontAlgn="base"/>
            <a:r>
              <a:rPr lang="ru-RU" sz="1200" dirty="0" smtClean="0"/>
              <a:t>           ↓ББ1 = </a:t>
            </a:r>
            <a:r>
              <a:rPr lang="ru-RU" sz="1200" dirty="0" err="1" smtClean="0"/>
              <a:t>п</a:t>
            </a:r>
            <a:r>
              <a:rPr lang="ru-RU" sz="1200" dirty="0" smtClean="0"/>
              <a:t>/в = 4 см – ширина бретели.</a:t>
            </a:r>
          </a:p>
          <a:p>
            <a:pPr fontAlgn="base"/>
            <a:r>
              <a:rPr lang="ru-RU" sz="1200" dirty="0" smtClean="0"/>
              <a:t>           →ББ2 = </a:t>
            </a:r>
            <a:r>
              <a:rPr lang="ru-RU" sz="1200" dirty="0" err="1" smtClean="0"/>
              <a:t>п</a:t>
            </a:r>
            <a:r>
              <a:rPr lang="ru-RU" sz="1200" dirty="0" smtClean="0"/>
              <a:t>/в = 50 см – длина бретели.</a:t>
            </a:r>
          </a:p>
          <a:p>
            <a:pPr fontAlgn="base"/>
            <a:r>
              <a:rPr lang="ru-RU" sz="1200" dirty="0" smtClean="0"/>
              <a:t>           ББ2Б3Б4 – построить прямоугольник, провести линию сгиба бретели.</a:t>
            </a:r>
          </a:p>
          <a:p>
            <a:pPr fontAlgn="base"/>
            <a:r>
              <a:rPr lang="ru-RU" sz="1200" b="1" dirty="0" smtClean="0"/>
              <a:t>                       </a:t>
            </a:r>
            <a:r>
              <a:rPr lang="ru-RU" sz="1200" b="1" i="1" dirty="0" smtClean="0"/>
              <a:t>Построение пояса</a:t>
            </a:r>
            <a:endParaRPr lang="ru-RU" sz="1200" b="1" dirty="0" smtClean="0"/>
          </a:p>
          <a:p>
            <a:pPr fontAlgn="base"/>
            <a:r>
              <a:rPr lang="ru-RU" sz="1200" b="1" dirty="0" smtClean="0"/>
              <a:t>            ↓ПП1 = </a:t>
            </a:r>
            <a:r>
              <a:rPr lang="ru-RU" sz="1200" b="1" dirty="0" err="1" smtClean="0"/>
              <a:t>п</a:t>
            </a:r>
            <a:r>
              <a:rPr lang="ru-RU" sz="1200" b="1" dirty="0" smtClean="0"/>
              <a:t>/в = 5 см – ширина пояса.</a:t>
            </a:r>
          </a:p>
          <a:p>
            <a:pPr fontAlgn="base"/>
            <a:r>
              <a:rPr lang="ru-RU" sz="1200" dirty="0" smtClean="0"/>
              <a:t>           →ПП2 = </a:t>
            </a:r>
            <a:r>
              <a:rPr lang="ru-RU" sz="1200" dirty="0" err="1" smtClean="0"/>
              <a:t>Ст</a:t>
            </a:r>
            <a:r>
              <a:rPr lang="ru-RU" sz="1200" dirty="0" smtClean="0"/>
              <a:t> + 30см –длина пояса.</a:t>
            </a:r>
          </a:p>
          <a:p>
            <a:pPr fontAlgn="base"/>
            <a:r>
              <a:rPr lang="ru-RU" sz="1200" dirty="0" smtClean="0"/>
              <a:t>            ПП2П3П4 – построить прямоугольник, провести линию сгиба пояса. </a:t>
            </a:r>
            <a:endParaRPr lang="ru-RU" sz="12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714744" y="1714488"/>
            <a:ext cx="5014890" cy="46748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3163570" cy="246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Рисунок 5" descr="C:\Users\Zarypovy\Desktop\Новая папка\IMG-35eec86ce9eacc8f4b12fa022d1bea5f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857628"/>
            <a:ext cx="1857388" cy="250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Моделирование изделия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071678"/>
            <a:ext cx="242889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4071934" y="1842194"/>
            <a:ext cx="450059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Моделированием называют изменение выкройки основы изделия путем нанесения линий фасона, дополнительных деталей, отделок.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Чертеж фартука моделирую по своей модели, т.е. отрезаю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нижний срез кармана и фартука так, чтобы получилась форма углом.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Подготовка деталей выкройки к раскрою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2143116"/>
            <a:ext cx="4186238" cy="41814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	Надписать названия деталей и срезов, указать середину детали, место сгиба ткани, направление долевой нити и величину припусков на швы.</a:t>
            </a:r>
          </a:p>
          <a:p>
            <a:pPr>
              <a:buNone/>
            </a:pPr>
            <a:r>
              <a:rPr lang="ru-RU" dirty="0" smtClean="0"/>
              <a:t>		Вырезать выкройку.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408430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Подготовка ткани к раскрою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1785926"/>
            <a:ext cx="4757742" cy="4538674"/>
          </a:xfrm>
        </p:spPr>
        <p:txBody>
          <a:bodyPr>
            <a:normAutofit fontScale="92500" lnSpcReduction="10000"/>
          </a:bodyPr>
          <a:lstStyle/>
          <a:p>
            <a:pPr lvl="0" fontAlgn="base"/>
            <a:r>
              <a:rPr lang="ru-RU" dirty="0" smtClean="0"/>
              <a:t>Проверить качество ткани – нет ли разрывов, недостатков крашения, определить лицевую и изнаночную сторону, направление долевой нити, направление рисунка, срезать кромку, проутюжить ткань с увлажнением.</a:t>
            </a:r>
          </a:p>
          <a:p>
            <a:pPr lvl="0" fontAlgn="base"/>
            <a:r>
              <a:rPr lang="ru-RU" dirty="0" smtClean="0"/>
              <a:t>Сложить ткань по долевой нити лицевой стороной внутрь, уровнять долевые срезы, сколоть, выровнять поперечные срезы.</a:t>
            </a:r>
            <a:endParaRPr lang="ru-RU" dirty="0"/>
          </a:p>
        </p:txBody>
      </p:sp>
      <p:pic>
        <p:nvPicPr>
          <p:cNvPr id="1026" name="Picture 2" descr="Image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285992"/>
            <a:ext cx="2395825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Image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1" y="3571876"/>
            <a:ext cx="344115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Раскрой изделия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428596" y="3357562"/>
            <a:ext cx="8286808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Наложить детали выкройки на ткань, приколоть булавками, обвести контуры деталей выкройки.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Отложить ширину припусков на обработку срезов и провести новые контуры деталей выкройки с учетом припусков.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Раскроить детали фартука по линиям припусков.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Раскроить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подкройную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обтачку из отделочной ткани.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Отколоть детали выкройки, сколоть и аккуратно сложить детали кроя.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	Раскрой производится с учётом направление долевой нити, лицевой стороны, припусков на швы экономического расположения деталей кроя на ткани</a:t>
            </a:r>
            <a:r>
              <a:rPr lang="ru-RU" sz="2000" b="1" dirty="0" smtClean="0"/>
              <a:t>.</a:t>
            </a:r>
            <a:endParaRPr lang="ru-RU" sz="2000" dirty="0" smtClean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3214686"/>
            <a:ext cx="8229600" cy="33575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214422"/>
            <a:ext cx="2286016" cy="215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142984"/>
            <a:ext cx="2857520" cy="203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Подготовка кроя к обработке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48" y="1285860"/>
            <a:ext cx="4400552" cy="503874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Проложить копировальные строчки в местах расположения карманов на нижней части фартука.</a:t>
            </a:r>
          </a:p>
          <a:p>
            <a:pPr lvl="0"/>
            <a:r>
              <a:rPr lang="ru-RU" dirty="0" smtClean="0"/>
              <a:t>Перевести контурные линии по срезам деталей с помощью булавок и мела. Проложить строчки прямых стежков по меловым контурным линиям.</a:t>
            </a:r>
          </a:p>
          <a:p>
            <a:pPr lvl="0"/>
            <a:r>
              <a:rPr lang="ru-RU" dirty="0" smtClean="0"/>
              <a:t>Раздвинуть деталь нижней части фартука, разрезать нитки копировальных строчек.</a:t>
            </a:r>
          </a:p>
          <a:p>
            <a:pPr lvl="0"/>
            <a:r>
              <a:rPr lang="ru-RU" dirty="0" smtClean="0"/>
              <a:t>Проложить контрольные линии строчками прямых стежков по линиям середин нижней  части  фартука,  нагрудника и пояса (длина стежков 10 – 15 мм).</a:t>
            </a:r>
            <a:endParaRPr lang="ru-RU" dirty="0"/>
          </a:p>
        </p:txBody>
      </p:sp>
      <p:pic>
        <p:nvPicPr>
          <p:cNvPr id="3074" name="Рисунок 18" descr="C:\Users\Zarypovy\Desktop\Новая папка\IMG-cf85475351a6a999239fd7261bfee161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2143140" cy="288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1636" y="4286256"/>
            <a:ext cx="2012577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План работы по пошиву фартука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571612"/>
            <a:ext cx="7901014" cy="4752988"/>
          </a:xfrm>
        </p:spPr>
        <p:txBody>
          <a:bodyPr/>
          <a:lstStyle/>
          <a:p>
            <a:pPr lvl="0" fontAlgn="base"/>
            <a:r>
              <a:rPr lang="ru-RU" dirty="0" smtClean="0"/>
              <a:t>Обработать бретели.</a:t>
            </a:r>
          </a:p>
          <a:p>
            <a:pPr lvl="0" fontAlgn="base"/>
            <a:r>
              <a:rPr lang="ru-RU" dirty="0" smtClean="0"/>
              <a:t>Обработать нагрудник с одновременным втачиванием бретелей.</a:t>
            </a:r>
          </a:p>
          <a:p>
            <a:pPr lvl="0" fontAlgn="base"/>
            <a:r>
              <a:rPr lang="ru-RU" dirty="0" smtClean="0"/>
              <a:t>Обработать боковые и нижний срезы фартука.</a:t>
            </a:r>
          </a:p>
          <a:p>
            <a:pPr lvl="0" fontAlgn="base"/>
            <a:r>
              <a:rPr lang="ru-RU" dirty="0" smtClean="0"/>
              <a:t>Обработать карманы.</a:t>
            </a:r>
          </a:p>
          <a:p>
            <a:pPr lvl="0" fontAlgn="base"/>
            <a:r>
              <a:rPr lang="ru-RU" dirty="0" smtClean="0"/>
              <a:t>Соединить карманы с нижней частью фартука.</a:t>
            </a:r>
          </a:p>
          <a:p>
            <a:pPr lvl="0" fontAlgn="base"/>
            <a:r>
              <a:rPr lang="ru-RU" dirty="0" smtClean="0"/>
              <a:t>Обработать пояс.</a:t>
            </a:r>
          </a:p>
          <a:p>
            <a:pPr lvl="0" fontAlgn="base"/>
            <a:r>
              <a:rPr lang="ru-RU" dirty="0" smtClean="0"/>
              <a:t>Соединить детали фартука.</a:t>
            </a:r>
          </a:p>
          <a:p>
            <a:pPr lvl="0" fontAlgn="base"/>
            <a:r>
              <a:rPr lang="ru-RU" dirty="0" smtClean="0"/>
              <a:t>Отутюжить готовое изделие, сложить.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Обработка бретелей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43372" y="1935480"/>
            <a:ext cx="4543428" cy="438912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dirty="0" smtClean="0"/>
              <a:t>Сложить каждую деталь вдвое по долевой нити лицевой стороной внутрь, уровнять срезы, сколоть, сметать по контурной линии.</a:t>
            </a:r>
          </a:p>
          <a:p>
            <a:pPr lvl="0"/>
            <a:r>
              <a:rPr lang="ru-RU" dirty="0" smtClean="0"/>
              <a:t>Обтачать детали по долевому и поперечному срезам, выполнить закрепку, ширина шва равна 10 мм. Удалить нитки строчек временного назначения. Срезать припуски на шов в углах, не доходя до машинной строчки 2 мм.</a:t>
            </a:r>
          </a:p>
          <a:p>
            <a:pPr lvl="0"/>
            <a:r>
              <a:rPr lang="ru-RU" dirty="0" smtClean="0"/>
              <a:t>Вывернуть бретели на лицевую сторону, выправить углы, швы. Выметать швы на ребро, </a:t>
            </a:r>
            <a:r>
              <a:rPr lang="ru-RU" dirty="0" err="1" smtClean="0"/>
              <a:t>приутюжить</a:t>
            </a:r>
            <a:r>
              <a:rPr lang="ru-RU" dirty="0" smtClean="0"/>
              <a:t> бретели, удалить нитки строчек временного назначения.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303200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357694"/>
            <a:ext cx="3835298" cy="199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002060"/>
                </a:solidFill>
              </a:rPr>
              <a:t>Обработка бокового и верхнего среза нагрудника поперечной обтачкой на лицевую сторону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500174"/>
            <a:ext cx="4071966" cy="482442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  </a:t>
            </a:r>
            <a:r>
              <a:rPr lang="ru-RU" sz="2900" dirty="0" smtClean="0"/>
              <a:t>Раскроить детали: основную деталь и поперечную из отделочной ткани.</a:t>
            </a:r>
          </a:p>
          <a:p>
            <a:r>
              <a:rPr lang="ru-RU" sz="2900" dirty="0" smtClean="0"/>
              <a:t>  Наложить обтачку лицевой стороной на изнаночную сторону основной детали, уравнять срезы, приметать. Притачать со стороны обтачки, ширина шва 5 – 7 мм. Удалить нитки строчек временного назначения</a:t>
            </a:r>
          </a:p>
          <a:p>
            <a:r>
              <a:rPr lang="ru-RU" sz="2900" dirty="0" smtClean="0"/>
              <a:t>  Отогнуть обтачку на лицевую сторону, выправить шов, выметать кант из обтачки, равный 1 – 2 мм.</a:t>
            </a:r>
          </a:p>
          <a:p>
            <a:r>
              <a:rPr lang="ru-RU" sz="2900" dirty="0" smtClean="0"/>
              <a:t> Подогнуть срез обтачки на 5 мм, наметать обтачку на основную деталь. Настрочить обтачку по краю подгиба. Удалить нитки строчек временного назначения.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85926"/>
            <a:ext cx="3824287" cy="351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История возникновения фартука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472518" cy="528641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            Считается, что первые фартуки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        появились у мужчин Древнего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        Египта, которые состояли на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        службе, а также у фараонов, с целью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        подчеркнуть свой статус. Передник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        выглядел как драпировка из ткани,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        прикрепленная к кожаному поясу.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Позже фартук стал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более широким, его можно было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обернуть вокруг тела и закрепить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спереди.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В Древнем Риме фартук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носили воины, гладиаторы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и жрецы.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285860"/>
            <a:ext cx="185738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1357298"/>
            <a:ext cx="185738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500438"/>
            <a:ext cx="200026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3429000"/>
            <a:ext cx="178595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Обработка нагрудника с одновременным втачиванием бретелей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8992" y="2143116"/>
            <a:ext cx="5500726" cy="4500594"/>
          </a:xfrm>
        </p:spPr>
        <p:txBody>
          <a:bodyPr>
            <a:normAutofit fontScale="55000" lnSpcReduction="20000"/>
          </a:bodyPr>
          <a:lstStyle/>
          <a:p>
            <a:r>
              <a:rPr lang="ru-RU" sz="3300" b="1" dirty="0" smtClean="0"/>
              <a:t> </a:t>
            </a:r>
            <a:r>
              <a:rPr lang="ru-RU" sz="3300" dirty="0" smtClean="0"/>
              <a:t>Наложить бретели на лицевую сторону нагрудника необработанными срезами вверх. Бретели расположить на расстоянии 10 мм от боковых срезов нагрудника, швами к середине нагрудника. Приколоть.</a:t>
            </a:r>
          </a:p>
          <a:p>
            <a:r>
              <a:rPr lang="ru-RU" sz="3300" dirty="0" smtClean="0"/>
              <a:t>Наложить сверху вторую деталь нагрудника лицевой стороной внутрь, уровнять срезы, сметать.</a:t>
            </a:r>
          </a:p>
          <a:p>
            <a:r>
              <a:rPr lang="ru-RU" sz="3300" dirty="0" smtClean="0"/>
              <a:t>Обтачать нагрудник с трех сторон по контурным линиям. Удалить нитки строчек временного назначения. Срезать припуски на шов в уголках, не доходя  до машинной строчки 2 мм.</a:t>
            </a:r>
          </a:p>
          <a:p>
            <a:r>
              <a:rPr lang="ru-RU" sz="3300" dirty="0" smtClean="0"/>
              <a:t>Вывернуть деталь нагрудника с бретелями на лицевую сторону, выправить углы, шов. Выметать шов на ребро, </a:t>
            </a:r>
            <a:r>
              <a:rPr lang="ru-RU" sz="3300" dirty="0" err="1" smtClean="0"/>
              <a:t>приутюжить</a:t>
            </a:r>
            <a:r>
              <a:rPr lang="ru-RU" sz="3300" dirty="0" smtClean="0"/>
              <a:t> нагрудник.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928802"/>
            <a:ext cx="2571476" cy="442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214422"/>
            <a:ext cx="4686304" cy="5286412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1. Раскроить основную деталь и деталь кармана.</a:t>
            </a:r>
          </a:p>
          <a:p>
            <a:pPr>
              <a:buNone/>
            </a:pPr>
            <a:r>
              <a:rPr lang="ru-RU" dirty="0" smtClean="0"/>
              <a:t>      Долевые нити основной детали и детали кармана </a:t>
            </a:r>
          </a:p>
          <a:p>
            <a:pPr>
              <a:buNone/>
            </a:pPr>
            <a:r>
              <a:rPr lang="ru-RU" dirty="0" smtClean="0"/>
              <a:t>      должны иметь одно направление. Наметить место </a:t>
            </a:r>
          </a:p>
          <a:p>
            <a:pPr>
              <a:buNone/>
            </a:pPr>
            <a:r>
              <a:rPr lang="ru-RU" dirty="0" smtClean="0"/>
              <a:t>      расположение кармана на основной детали строчками прямых стежков.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pPr>
              <a:buNone/>
            </a:pPr>
            <a:r>
              <a:rPr lang="ru-RU" dirty="0" smtClean="0"/>
              <a:t>      2.Обработать верхний срез кармана швом </a:t>
            </a:r>
            <a:r>
              <a:rPr lang="ru-RU" dirty="0" err="1" smtClean="0"/>
              <a:t>вподгибку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     с закрытым срезом (а) или </a:t>
            </a:r>
            <a:r>
              <a:rPr lang="ru-RU" dirty="0" err="1" smtClean="0"/>
              <a:t>подкройной</a:t>
            </a:r>
            <a:r>
              <a:rPr lang="ru-RU" dirty="0" smtClean="0"/>
              <a:t> обтачкой (б).</a:t>
            </a:r>
          </a:p>
          <a:p>
            <a:pPr>
              <a:buNone/>
            </a:pPr>
            <a:r>
              <a:rPr lang="ru-RU" dirty="0" smtClean="0"/>
              <a:t>      Ширина обтачки равна 3-5 см, длина – длине </a:t>
            </a:r>
          </a:p>
          <a:p>
            <a:pPr>
              <a:buNone/>
            </a:pPr>
            <a:r>
              <a:rPr lang="ru-RU" dirty="0" smtClean="0"/>
              <a:t>      обрабатываемого среза.</a:t>
            </a:r>
          </a:p>
          <a:p>
            <a:pPr>
              <a:buNone/>
            </a:pPr>
            <a:r>
              <a:rPr lang="ru-RU" dirty="0" smtClean="0"/>
              <a:t>            </a:t>
            </a:r>
          </a:p>
          <a:p>
            <a:pPr>
              <a:buNone/>
            </a:pPr>
            <a:r>
              <a:rPr lang="ru-RU" dirty="0" smtClean="0"/>
              <a:t>      3. Подогнуть боковые и нижние срезы кармана на </a:t>
            </a:r>
          </a:p>
          <a:p>
            <a:pPr>
              <a:buNone/>
            </a:pPr>
            <a:r>
              <a:rPr lang="ru-RU" dirty="0" smtClean="0"/>
              <a:t>      изнаночную сторону, Заметать по сгибу. </a:t>
            </a:r>
          </a:p>
          <a:p>
            <a:pPr>
              <a:buNone/>
            </a:pPr>
            <a:r>
              <a:rPr lang="ru-RU" dirty="0" smtClean="0"/>
              <a:t>   </a:t>
            </a:r>
          </a:p>
          <a:p>
            <a:pPr>
              <a:buNone/>
            </a:pPr>
            <a:r>
              <a:rPr lang="ru-RU" dirty="0" smtClean="0"/>
              <a:t>      4. Наложить карман на основную деталь по   разметке, приколоть, наметать. Настрочить карман,</a:t>
            </a:r>
          </a:p>
          <a:p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 rot="10800000" flipV="1">
            <a:off x="0" y="60664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Изготовление гладкого накладного кармана.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3533194" cy="306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3100" b="1" dirty="0" smtClean="0">
                <a:solidFill>
                  <a:srgbClr val="002060"/>
                </a:solidFill>
              </a:rPr>
              <a:t>Обработка боковых и нижнего срезов фартука </a:t>
            </a:r>
            <a:r>
              <a:rPr lang="ru-RU" sz="3100" b="1" dirty="0" err="1" smtClean="0">
                <a:solidFill>
                  <a:srgbClr val="002060"/>
                </a:solidFill>
              </a:rPr>
              <a:t>подкройной</a:t>
            </a:r>
            <a:r>
              <a:rPr lang="ru-RU" sz="3100" b="1" dirty="0" smtClean="0">
                <a:solidFill>
                  <a:srgbClr val="002060"/>
                </a:solidFill>
              </a:rPr>
              <a:t> обтачкой</a:t>
            </a:r>
            <a:endParaRPr lang="ru-RU" sz="31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500174"/>
            <a:ext cx="4071966" cy="5072098"/>
          </a:xfrm>
        </p:spPr>
        <p:txBody>
          <a:bodyPr>
            <a:normAutofit fontScale="55000" lnSpcReduction="20000"/>
          </a:bodyPr>
          <a:lstStyle/>
          <a:p>
            <a:r>
              <a:rPr lang="ru-RU" dirty="0" err="1" smtClean="0"/>
              <a:t>Подкройную</a:t>
            </a:r>
            <a:r>
              <a:rPr lang="ru-RU" dirty="0" smtClean="0"/>
              <a:t> обтачку </a:t>
            </a:r>
            <a:r>
              <a:rPr lang="ru-RU" dirty="0" err="1" smtClean="0"/>
              <a:t>выкраила</a:t>
            </a:r>
            <a:r>
              <a:rPr lang="ru-RU" dirty="0" smtClean="0"/>
              <a:t> из ткани фартука. Обработку выполнила на изнаночную сторону.</a:t>
            </a:r>
          </a:p>
          <a:p>
            <a:r>
              <a:rPr lang="ru-RU" dirty="0" smtClean="0"/>
              <a:t>Подготовила обтачку к обработке: сделала надсечки на внутренних углах обтачки на 5 – 7 мм, подогнула срезы на изнаночную сторону на 5 – 7 мм, заметать по сгибу.</a:t>
            </a:r>
          </a:p>
          <a:p>
            <a:r>
              <a:rPr lang="ru-RU" dirty="0" smtClean="0"/>
              <a:t>Наложила обтачку лицевой стороной на лицевую сторону детали, уровняла срезы. Приколола и приметала обтачку.</a:t>
            </a:r>
          </a:p>
          <a:p>
            <a:r>
              <a:rPr lang="ru-RU" dirty="0" smtClean="0"/>
              <a:t>Обтачала на расстоянии 5 – 7 мм от срезов по детали обтачки, поворачивая деталь в углах на игле.</a:t>
            </a:r>
          </a:p>
          <a:p>
            <a:r>
              <a:rPr lang="ru-RU" dirty="0" smtClean="0"/>
              <a:t>Удалила нитки строчек временного назначения, срезать уголки, на 2 мм не дорезая до машинной строчки.</a:t>
            </a:r>
          </a:p>
          <a:p>
            <a:r>
              <a:rPr lang="ru-RU" dirty="0" smtClean="0"/>
              <a:t>Вывернула обтачку на изнаночную сторону, выправила шов и углы. Выметала шов с изнаночной стороны, образуя кант из обтачки, равный 1 – 2 мм.</a:t>
            </a:r>
          </a:p>
          <a:p>
            <a:r>
              <a:rPr lang="ru-RU" dirty="0" smtClean="0"/>
              <a:t>Наметать подогнутый край обтачки на деталь.</a:t>
            </a:r>
          </a:p>
          <a:p>
            <a:r>
              <a:rPr lang="ru-RU" dirty="0" smtClean="0"/>
              <a:t>Настрочить обтачку по краю подгиба. Удалить нитки строчек временного назначения,  </a:t>
            </a:r>
            <a:r>
              <a:rPr lang="ru-RU" dirty="0" err="1" smtClean="0"/>
              <a:t>приутюжить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1953608" cy="267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857496"/>
            <a:ext cx="2286016" cy="371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5400" b="1" dirty="0" smtClean="0">
                <a:solidFill>
                  <a:srgbClr val="002060"/>
                </a:solidFill>
              </a:rPr>
              <a:t> </a:t>
            </a:r>
            <a:r>
              <a:rPr lang="ru-RU" sz="3100" b="1" dirty="0" smtClean="0">
                <a:solidFill>
                  <a:srgbClr val="002060"/>
                </a:solidFill>
              </a:rPr>
              <a:t>Обработка пояса обтачным швом</a:t>
            </a:r>
            <a:endParaRPr lang="ru-RU" sz="31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1714488"/>
            <a:ext cx="4929222" cy="485778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Соединить части пояса (если он выкроен из частей): сложить лицевыми сторонами внутрь, сколоть, сметать. Стачать, ширина шва равна 10 мм. Удалить нитки строчек временного назначения, разутюжить шов.</a:t>
            </a:r>
          </a:p>
          <a:p>
            <a:r>
              <a:rPr lang="ru-RU" dirty="0" smtClean="0"/>
              <a:t>2. Сложить деталь пояса вдвое по долевой нити лицевой стороной внутрь, уровнять срезы, сколоть. Отложить от концов пояса 30 см, провести контрольные линии.</a:t>
            </a:r>
          </a:p>
          <a:p>
            <a:r>
              <a:rPr lang="ru-RU" dirty="0" smtClean="0"/>
              <a:t>3. Сметать концы пояса до контрольных линий (30 см). Обтачать концы пояса по намеченным линиям, выполнить закрепку. Срезать припуски на шов в углах, не доходя до машинной строчки 2 мм. Сделать надсечки на ширину припуска на шов (10 мм) на расстоянии 1 – 2 мм от контрольных линий.</a:t>
            </a:r>
          </a:p>
          <a:p>
            <a:r>
              <a:rPr lang="ru-RU" dirty="0" smtClean="0"/>
              <a:t>4. Вывернуть концы пояса на лицевую сторону, выправить углы, швы. Выметать швы на ребро, </a:t>
            </a:r>
            <a:r>
              <a:rPr lang="ru-RU" dirty="0" err="1" smtClean="0"/>
              <a:t>приутюжить</a:t>
            </a:r>
            <a:r>
              <a:rPr lang="ru-RU" dirty="0" smtClean="0"/>
              <a:t> концы пояса.</a:t>
            </a:r>
          </a:p>
          <a:p>
            <a:endParaRPr lang="ru-RU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3571876"/>
            <a:ext cx="2490763" cy="2688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2000264" cy="2312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Соединение деталей фартука.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28860" y="1428736"/>
            <a:ext cx="6429420" cy="5143536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1. Положить нижнюю часть фартука изнаночной стороной и верхним срезом вверх.</a:t>
            </a:r>
          </a:p>
          <a:p>
            <a:r>
              <a:rPr lang="ru-RU" dirty="0" smtClean="0"/>
              <a:t>2. Наложить нагрудник на изнаночную сторону нижней части фартука, уравнять срезы и совместить контрольные линии середин деталей. Сколоть детали.</a:t>
            </a:r>
          </a:p>
          <a:p>
            <a:r>
              <a:rPr lang="ru-RU" dirty="0" smtClean="0"/>
              <a:t>3. Наложить нижнюю часть пояса лицевой стороной на нагрудник, уравнять срезы, совместить середины деталей. Совместить надсечки на поясе с боковыми сторонами нижней части фартука. Сколоть детали с нижней частью пояса. Отогнуть верхнюю часть пояса и приколоть к нагруднику. Сметать все сложенные детали.</a:t>
            </a:r>
          </a:p>
          <a:p>
            <a:r>
              <a:rPr lang="ru-RU" dirty="0" smtClean="0"/>
              <a:t>4. Проложить машинную строчку со стороны нижней части фартука на расстоянии 10 мм от срезов деталей. Удалить нитки строчек временного назначения. Отколоть верхнюю часть пояса, расправить припуски на швы.</a:t>
            </a:r>
          </a:p>
          <a:p>
            <a:r>
              <a:rPr lang="ru-RU" dirty="0" smtClean="0"/>
              <a:t>5. Подогнуть срез верхней части пояса на 10 мм внутрь, наметать, закрывая машинную строчку. Настрочить по всей длине пояса на расстоянии 1 – 2 мм от подогнутого края. Удалить нитки строчек временного назначения.</a:t>
            </a:r>
          </a:p>
          <a:p>
            <a:r>
              <a:rPr lang="ru-RU" dirty="0" smtClean="0"/>
              <a:t>6. Поднять нагрудник вверх, выправить шов между нагрудником и поясом. Наметать и настрочить пояс на нагрудник по краю сгиба пояса на расстоянии 1 – 2 мм от сгиба. Удалить нитки сборки и строчек временного назначения.</a:t>
            </a:r>
          </a:p>
          <a:p>
            <a:r>
              <a:rPr lang="ru-RU" dirty="0" smtClean="0"/>
              <a:t>Фартук готов.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71678"/>
            <a:ext cx="1500198" cy="400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Отделка готового изделия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786454"/>
            <a:ext cx="8401080" cy="8572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Отутюжить готовое изделие, сложить по стандарту.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2522466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785926"/>
            <a:ext cx="1643074" cy="231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337793"/>
            <a:ext cx="1798851" cy="316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131782"/>
            <a:ext cx="2241378" cy="271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Себестоимость фартука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824426"/>
          </a:xfrm>
        </p:spPr>
        <p:txBody>
          <a:bodyPr>
            <a:normAutofit/>
          </a:bodyPr>
          <a:lstStyle/>
          <a:p>
            <a:pPr fontAlgn="base"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85786" y="1357298"/>
          <a:ext cx="7786742" cy="293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694"/>
                <a:gridCol w="3286148"/>
                <a:gridCol w="857256"/>
                <a:gridCol w="1643074"/>
                <a:gridCol w="107157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№</a:t>
                      </a:r>
                    </a:p>
                    <a:p>
                      <a:pPr algn="ctr"/>
                      <a:r>
                        <a:rPr lang="ru-RU" dirty="0" err="1" smtClean="0"/>
                        <a:t>п</a:t>
                      </a:r>
                      <a:r>
                        <a:rPr lang="ru-RU" dirty="0" smtClean="0"/>
                        <a:t>/</a:t>
                      </a:r>
                      <a:r>
                        <a:rPr lang="ru-RU" dirty="0" err="1" smtClean="0"/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Цена за 1 м</a:t>
                      </a:r>
                    </a:p>
                    <a:p>
                      <a:pPr algn="ctr"/>
                      <a:r>
                        <a:rPr lang="ru-RU" dirty="0" smtClean="0"/>
                        <a:t>(</a:t>
                      </a:r>
                      <a:r>
                        <a:rPr lang="ru-RU" dirty="0" err="1" smtClean="0"/>
                        <a:t>руб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Расход материалов (м)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Всего</a:t>
                      </a:r>
                    </a:p>
                    <a:p>
                      <a:pPr algn="ctr"/>
                      <a:r>
                        <a:rPr lang="ru-RU" dirty="0" smtClean="0"/>
                        <a:t>(</a:t>
                      </a:r>
                      <a:r>
                        <a:rPr lang="ru-RU" dirty="0" err="1" smtClean="0"/>
                        <a:t>руб</a:t>
                      </a:r>
                      <a:r>
                        <a:rPr lang="ru-RU" dirty="0" smtClean="0"/>
                        <a:t>)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Хлопчатобумажная ткань с печатным рисунком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0,8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Хлопчатобумажная синяя ткань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0,3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30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Нитки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катушка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Итого: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28663" y="4714884"/>
            <a:ext cx="7643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000" dirty="0" smtClean="0"/>
              <a:t>	Себестоимость фартука  составила 120 руб. В его себестоимость не входит стоимость пошива, т.к. я сшила его самостоятельно. Поэтому проектная работа экономически целесообразна и вносит экономию в семейный бюджет.</a:t>
            </a:r>
            <a:endParaRPr lang="ru-RU" sz="2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Оценка качества и сложности проекта.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1736" y="1357298"/>
            <a:ext cx="6115064" cy="4967302"/>
          </a:xfrm>
        </p:spPr>
        <p:txBody>
          <a:bodyPr>
            <a:normAutofit fontScale="77500" lnSpcReduction="20000"/>
          </a:bodyPr>
          <a:lstStyle/>
          <a:p>
            <a:pPr fontAlgn="base">
              <a:buNone/>
            </a:pPr>
            <a:r>
              <a:rPr lang="ru-RU" dirty="0" smtClean="0"/>
              <a:t>		 Фартук производит положительный эмоциональный эффект, выполнен с учетом направления моды и дизайна, надежен и удобен в эксплуатации. При изготовлении фартука вред окружающей среде не был нанесен.</a:t>
            </a:r>
          </a:p>
          <a:p>
            <a:pPr fontAlgn="base">
              <a:buNone/>
            </a:pPr>
            <a:r>
              <a:rPr lang="ru-RU" dirty="0" smtClean="0"/>
              <a:t>		Фартук ручной работы выглядит красивее и индивидуальнее, чем в магазине.</a:t>
            </a:r>
          </a:p>
          <a:p>
            <a:pPr fontAlgn="base">
              <a:buNone/>
            </a:pPr>
            <a:r>
              <a:rPr lang="ru-RU" dirty="0" smtClean="0"/>
              <a:t>		Я думаю, что поставленная передо мною цель – пошить фартук выполнена. Я правильно подобрала ткань и модель, которая будет хороша в носке. Я попала в точку.</a:t>
            </a:r>
          </a:p>
          <a:p>
            <a:pPr>
              <a:buNone/>
            </a:pPr>
            <a:r>
              <a:rPr lang="ru-RU" dirty="0" smtClean="0"/>
              <a:t>		Эта  работа  поможет  мне  развиваться  творчески,    а в  будущем я  стану хорошей хозяйкой, буду создавать красивые вещи для своей семьи. При соблюдении всех требований, предъявляемых к качеству готового изделия, можно получить конкурентно-способное изделие в случае, если вы пожелаете заниматься предпринимательством.</a:t>
            </a:r>
          </a:p>
          <a:p>
            <a:pPr fontAlgn="base">
              <a:buNone/>
            </a:pP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357430"/>
            <a:ext cx="1845911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500174"/>
            <a:ext cx="8229600" cy="114300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Используемая литература:</a:t>
            </a:r>
            <a:br>
              <a:rPr lang="ru-RU" sz="1800" dirty="0" smtClean="0"/>
            </a:br>
            <a:r>
              <a:rPr lang="ru-RU" sz="1800" dirty="0" smtClean="0"/>
              <a:t>1. </a:t>
            </a:r>
            <a:r>
              <a:rPr lang="ru-RU" sz="1800" dirty="0" smtClean="0"/>
              <a:t>Учебник </a:t>
            </a:r>
            <a:r>
              <a:rPr lang="ru-RU" sz="1800" dirty="0" smtClean="0"/>
              <a:t>«Швейное дело»   –  6 класс   Г.Г. Мозговая, Г.Б. </a:t>
            </a:r>
            <a:r>
              <a:rPr lang="ru-RU" sz="1800" dirty="0" err="1" smtClean="0"/>
              <a:t>Картушина</a:t>
            </a:r>
            <a:r>
              <a:rPr lang="ru-RU" sz="1800" dirty="0" smtClean="0"/>
              <a:t>. – 2-е изд. – М.: Просвещение, </a:t>
            </a:r>
            <a:r>
              <a:rPr lang="ru-RU" sz="1800" dirty="0" smtClean="0"/>
              <a:t>2021г.;</a:t>
            </a:r>
            <a:br>
              <a:rPr lang="ru-RU" sz="1800" dirty="0" smtClean="0"/>
            </a:br>
            <a:r>
              <a:rPr lang="ru-RU" sz="1800" dirty="0" smtClean="0"/>
              <a:t>2. Интернет ресурсы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786190"/>
            <a:ext cx="8229600" cy="253841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8000" b="1" i="1" dirty="0" smtClean="0">
                <a:solidFill>
                  <a:srgbClr val="FF0000"/>
                </a:solidFill>
              </a:rPr>
              <a:t>Спасибо </a:t>
            </a:r>
            <a:endParaRPr lang="ru-RU" sz="8000" b="1" i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8000" b="1" i="1" dirty="0" smtClean="0">
                <a:solidFill>
                  <a:srgbClr val="FF0000"/>
                </a:solidFill>
              </a:rPr>
              <a:t>за </a:t>
            </a:r>
            <a:r>
              <a:rPr lang="ru-RU" sz="8000" b="1" i="1" dirty="0" smtClean="0">
                <a:solidFill>
                  <a:srgbClr val="FF0000"/>
                </a:solidFill>
              </a:rPr>
              <a:t>внимание</a:t>
            </a:r>
            <a:endParaRPr lang="ru-RU" sz="8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История фартука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11017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В Средние века, с развитием ремесел, передник становится неотъемлемой частью гардероба. Его  надевали в качестве униформы. Фартук стал частью одежды кузнецов, сапожников, цеховых мастеров, поваров и различного рода ремесленников.</a:t>
            </a:r>
            <a:endParaRPr lang="ru-RU" sz="20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3500438"/>
            <a:ext cx="246831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928934"/>
            <a:ext cx="2436004" cy="282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00034" y="2571744"/>
            <a:ext cx="303309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История фартука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Женский передник со временем стал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принадлежностью туалета замужней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женщины. В XVI в. два передника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стали составлять юбку. Он также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украшал жен именитых горожан.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Со временем передник стал частью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праздничного народного костюма.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В некоторых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областях широкий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передник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надевался лишь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по особо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торжественным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случаям.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357298"/>
            <a:ext cx="142876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1285860"/>
            <a:ext cx="192882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714752"/>
            <a:ext cx="200026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3429000"/>
            <a:ext cx="178595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3643314"/>
            <a:ext cx="157163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Передник на Руси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71546"/>
            <a:ext cx="8786874" cy="557216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    На Руси фартук становится традиционным элементом одежды для праздников и повседневной жизни. Передники шились из ткани в клетку, имели красные завязки и украшались по краям отделкой. Фартук являлся символом плодородия и благополучия.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    Перед посевом пшеницы, его заполняли его зерном и завязывали по углам, это предвещало богатый урожай.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    В день свадьбы на пороге нового дома новобрачных, как правило, лежал передник, а прохождение по нему считалось символом успеха и процветания.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    Мамы носили своих маленьких детей завернутыми в фартук, это считалось хорошей приметой и пожеланием долгой и счастливой жизни.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071942"/>
            <a:ext cx="300039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4000504"/>
            <a:ext cx="1071570" cy="26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16" y="4071942"/>
            <a:ext cx="1643074" cy="26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4071942"/>
            <a:ext cx="1357322" cy="2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Фартук в национальной одежде шорцев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14422"/>
            <a:ext cx="4286280" cy="511017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400" dirty="0" smtClean="0"/>
              <a:t>         </a:t>
            </a:r>
          </a:p>
          <a:p>
            <a:pPr>
              <a:buNone/>
            </a:pPr>
            <a:r>
              <a:rPr lang="ru-RU" sz="2400" dirty="0" smtClean="0"/>
              <a:t>         Одежда, коренных жителей нашего края – шорцев, изготавливалась в ручную в основном из покупных материалов. Материя раскраивалась острым ножом, детали сшивались с помощью шила и иглы прочными </a:t>
            </a:r>
            <a:r>
              <a:rPr lang="ru-RU" sz="2400" dirty="0" err="1" smtClean="0"/>
              <a:t>кендырными</a:t>
            </a:r>
            <a:r>
              <a:rPr lang="ru-RU" sz="2400" dirty="0" smtClean="0"/>
              <a:t> нитками. Разницы по крою женской и мужской одежды у шорцев не было. Разве только женская одежда более обильно украшалась вышивкой. </a:t>
            </a:r>
          </a:p>
          <a:p>
            <a:pPr>
              <a:buNone/>
            </a:pPr>
            <a:r>
              <a:rPr lang="ru-RU" sz="2400" dirty="0" smtClean="0"/>
              <a:t>        Традиционная одежда шорцев состояла из рубахи-платья (</a:t>
            </a:r>
            <a:r>
              <a:rPr lang="ru-RU" sz="2400" dirty="0" err="1" smtClean="0"/>
              <a:t>кнёк</a:t>
            </a:r>
            <a:r>
              <a:rPr lang="ru-RU" sz="2400" dirty="0" smtClean="0"/>
              <a:t>), штанов (</a:t>
            </a:r>
            <a:r>
              <a:rPr lang="ru-RU" sz="2400" dirty="0" err="1" smtClean="0"/>
              <a:t>штан</a:t>
            </a:r>
            <a:r>
              <a:rPr lang="ru-RU" sz="2400" dirty="0" smtClean="0"/>
              <a:t>), фартука (</a:t>
            </a:r>
            <a:r>
              <a:rPr lang="ru-RU" sz="2400" dirty="0" err="1" smtClean="0"/>
              <a:t>шабур</a:t>
            </a:r>
            <a:r>
              <a:rPr lang="ru-RU" sz="2400" dirty="0" smtClean="0"/>
              <a:t>), головных уборов и обуви.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785926"/>
            <a:ext cx="420219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07157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Промысловых дел мастера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3900486" cy="489586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     </a:t>
            </a:r>
          </a:p>
          <a:p>
            <a:pPr>
              <a:buNone/>
            </a:pPr>
            <a:r>
              <a:rPr lang="ru-RU" dirty="0" smtClean="0"/>
              <a:t>          </a:t>
            </a:r>
            <a:r>
              <a:rPr lang="ru-RU" sz="3200" dirty="0" smtClean="0"/>
              <a:t>Шорцы - это лесные оседлые племена, ранее жившие изолированно друг от друга по долинам многочисленных горных рек и притоков. Они умелые охотники и рыболовы. Русские называли их кузнецами татарами – за их умение плавить железо и изготавливать из него оружие, котлы, топоры и другие предметы. От них и пошло название нашего края – Кузнецкая земля. </a:t>
            </a:r>
          </a:p>
          <a:p>
            <a:endParaRPr lang="ru-RU" dirty="0"/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2714620"/>
            <a:ext cx="1965328" cy="381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428736"/>
            <a:ext cx="2214578" cy="333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Фартук во время первой мировой войны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472518" cy="525305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Во время первой мировой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войны передник стал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совершенно неотъемлемой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частью одежды.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     Многие женщины должны были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выполнять мужскую работу: становились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дорожными рабочими, механиками 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т.п. В это время «одежда  горничных»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фартук превращается в рабочую женскую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                                                    одежду. 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357298"/>
            <a:ext cx="1643074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285860"/>
            <a:ext cx="18573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4857760"/>
            <a:ext cx="150019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2643182"/>
            <a:ext cx="2714644" cy="196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4857760"/>
            <a:ext cx="22288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7" r:link="rId8"/>
          <a:srcRect/>
          <a:stretch>
            <a:fillRect/>
          </a:stretch>
        </p:blipFill>
        <p:spPr bwMode="auto">
          <a:xfrm>
            <a:off x="1214414" y="4643446"/>
            <a:ext cx="2286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1135</TotalTime>
  <Words>2337</Words>
  <Application>Microsoft Office PowerPoint</Application>
  <PresentationFormat>Экран (4:3)</PresentationFormat>
  <Paragraphs>317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Поток</vt:lpstr>
      <vt:lpstr>Творческий проект по швейному делу </vt:lpstr>
      <vt:lpstr>Обоснование возникшей проблемы и потребности</vt:lpstr>
      <vt:lpstr>История возникновения фартука</vt:lpstr>
      <vt:lpstr>История фартука</vt:lpstr>
      <vt:lpstr>История фартука</vt:lpstr>
      <vt:lpstr>Передник на Руси</vt:lpstr>
      <vt:lpstr>Фартук в национальной одежде шорцев</vt:lpstr>
      <vt:lpstr>Промысловых дел мастера</vt:lpstr>
      <vt:lpstr>Фартук во время первой мировой войны</vt:lpstr>
      <vt:lpstr>1920-е годы</vt:lpstr>
      <vt:lpstr>Великая Отечественная Война</vt:lpstr>
      <vt:lpstr>Фартуки для детей </vt:lpstr>
      <vt:lpstr>Фартук для девочек – гимназисток</vt:lpstr>
      <vt:lpstr>Школьная форма</vt:lpstr>
      <vt:lpstr>Роль фартука в современной жизни </vt:lpstr>
      <vt:lpstr>Выбор модели</vt:lpstr>
      <vt:lpstr>Модель № 5</vt:lpstr>
      <vt:lpstr>Выбор ткани</vt:lpstr>
      <vt:lpstr>Выбор оборудования</vt:lpstr>
      <vt:lpstr>Конструирование и моделирование изделия</vt:lpstr>
      <vt:lpstr>Построение чертежа фартука с нагрудником </vt:lpstr>
      <vt:lpstr>Моделирование изделия</vt:lpstr>
      <vt:lpstr>Подготовка деталей выкройки к раскрою</vt:lpstr>
      <vt:lpstr>Подготовка ткани к раскрою</vt:lpstr>
      <vt:lpstr>Раскрой изделия</vt:lpstr>
      <vt:lpstr>Подготовка кроя к обработке</vt:lpstr>
      <vt:lpstr>План работы по пошиву фартука</vt:lpstr>
      <vt:lpstr>Обработка бретелей</vt:lpstr>
      <vt:lpstr>Обработка бокового и верхнего среза нагрудника поперечной обтачкой на лицевую сторону </vt:lpstr>
      <vt:lpstr>Обработка нагрудника с одновременным втачиванием бретелей</vt:lpstr>
      <vt:lpstr>   </vt:lpstr>
      <vt:lpstr> Обработка боковых и нижнего срезов фартука подкройной обтачкой</vt:lpstr>
      <vt:lpstr>    Обработка пояса обтачным швом</vt:lpstr>
      <vt:lpstr>Соединение деталей фартука.</vt:lpstr>
      <vt:lpstr>Отделка готового изделия</vt:lpstr>
      <vt:lpstr>Себестоимость фартука</vt:lpstr>
      <vt:lpstr>Оценка качества и сложности проекта.</vt:lpstr>
      <vt:lpstr>Используемая литература: 1. Учебник «Швейное дело»   –  6 класс   Г.Г. Мозговая, Г.Б. Картушина. – 2-е изд. – М.: Просвещение, 2021г.; 2. Интернет ресурсы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проект</dc:title>
  <dc:creator>1</dc:creator>
  <cp:lastModifiedBy>Hp 2</cp:lastModifiedBy>
  <cp:revision>128</cp:revision>
  <dcterms:created xsi:type="dcterms:W3CDTF">2019-12-04T08:45:46Z</dcterms:created>
  <dcterms:modified xsi:type="dcterms:W3CDTF">2023-11-27T07:03:05Z</dcterms:modified>
</cp:coreProperties>
</file>