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84" r:id="rId2"/>
    <p:sldId id="332" r:id="rId3"/>
    <p:sldId id="327" r:id="rId4"/>
    <p:sldId id="344" r:id="rId5"/>
    <p:sldId id="345" r:id="rId6"/>
    <p:sldId id="342" r:id="rId7"/>
    <p:sldId id="346" r:id="rId8"/>
    <p:sldId id="347" r:id="rId9"/>
    <p:sldId id="348" r:id="rId10"/>
    <p:sldId id="349" r:id="rId11"/>
    <p:sldId id="331" r:id="rId12"/>
    <p:sldId id="350" r:id="rId13"/>
    <p:sldId id="351" r:id="rId14"/>
    <p:sldId id="353" r:id="rId15"/>
    <p:sldId id="352" r:id="rId16"/>
    <p:sldId id="357" r:id="rId17"/>
    <p:sldId id="358" r:id="rId18"/>
    <p:sldId id="354" r:id="rId19"/>
    <p:sldId id="355" r:id="rId20"/>
    <p:sldId id="359" r:id="rId21"/>
    <p:sldId id="360" r:id="rId22"/>
    <p:sldId id="356" r:id="rId23"/>
    <p:sldId id="337" r:id="rId24"/>
    <p:sldId id="326" r:id="rId25"/>
    <p:sldId id="361" r:id="rId26"/>
    <p:sldId id="362" r:id="rId27"/>
    <p:sldId id="363" r:id="rId28"/>
    <p:sldId id="364" r:id="rId29"/>
    <p:sldId id="365" r:id="rId30"/>
    <p:sldId id="366" r:id="rId31"/>
    <p:sldId id="367" r:id="rId32"/>
    <p:sldId id="368" r:id="rId33"/>
    <p:sldId id="369" r:id="rId34"/>
    <p:sldId id="370" r:id="rId35"/>
  </p:sldIdLst>
  <p:sldSz cx="9144000" cy="6858000" type="screen4x3"/>
  <p:notesSz cx="6791325" cy="987266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Стандартный раздел" id="{8AB18CFF-5249-D343-B493-29ECE554BCD4}">
          <p14:sldIdLst>
            <p14:sldId id="284"/>
            <p14:sldId id="332"/>
            <p14:sldId id="327"/>
            <p14:sldId id="344"/>
            <p14:sldId id="345"/>
            <p14:sldId id="342"/>
            <p14:sldId id="346"/>
            <p14:sldId id="347"/>
            <p14:sldId id="348"/>
            <p14:sldId id="349"/>
            <p14:sldId id="331"/>
            <p14:sldId id="350"/>
            <p14:sldId id="351"/>
            <p14:sldId id="353"/>
            <p14:sldId id="352"/>
            <p14:sldId id="357"/>
            <p14:sldId id="358"/>
            <p14:sldId id="354"/>
            <p14:sldId id="355"/>
            <p14:sldId id="359"/>
            <p14:sldId id="360"/>
            <p14:sldId id="356"/>
            <p14:sldId id="337"/>
            <p14:sldId id="326"/>
            <p14:sldId id="361"/>
            <p14:sldId id="362"/>
            <p14:sldId id="363"/>
            <p14:sldId id="364"/>
            <p14:sldId id="365"/>
            <p14:sldId id="366"/>
            <p14:sldId id="367"/>
            <p14:sldId id="368"/>
            <p14:sldId id="369"/>
            <p14:sldId id="37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91995" autoAdjust="0"/>
  </p:normalViewPr>
  <p:slideViewPr>
    <p:cSldViewPr>
      <p:cViewPr varScale="1">
        <p:scale>
          <a:sx n="107" d="100"/>
          <a:sy n="107" d="100"/>
        </p:scale>
        <p:origin x="1764"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3225" cy="4953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46513" y="0"/>
            <a:ext cx="2943225" cy="495300"/>
          </a:xfrm>
          <a:prstGeom prst="rect">
            <a:avLst/>
          </a:prstGeom>
        </p:spPr>
        <p:txBody>
          <a:bodyPr vert="horz" lIns="91440" tIns="45720" rIns="91440" bIns="45720" rtlCol="0"/>
          <a:lstStyle>
            <a:lvl1pPr algn="r">
              <a:defRPr sz="1200"/>
            </a:lvl1pPr>
          </a:lstStyle>
          <a:p>
            <a:fld id="{03BC1589-3ECA-440B-93EA-B9003945FC8A}" type="datetimeFigureOut">
              <a:rPr lang="ru-RU" smtClean="0"/>
              <a:t>06.05.2024</a:t>
            </a:fld>
            <a:endParaRPr lang="ru-RU"/>
          </a:p>
        </p:txBody>
      </p:sp>
      <p:sp>
        <p:nvSpPr>
          <p:cNvPr id="4" name="Образ слайда 3"/>
          <p:cNvSpPr>
            <a:spLocks noGrp="1" noRot="1" noChangeAspect="1"/>
          </p:cNvSpPr>
          <p:nvPr>
            <p:ph type="sldImg" idx="2"/>
          </p:nvPr>
        </p:nvSpPr>
        <p:spPr>
          <a:xfrm>
            <a:off x="1174750" y="1233488"/>
            <a:ext cx="4441825" cy="3332162"/>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450" y="4751388"/>
            <a:ext cx="5432425" cy="3887787"/>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377363"/>
            <a:ext cx="2943225" cy="4953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46513" y="9377363"/>
            <a:ext cx="2943225" cy="495300"/>
          </a:xfrm>
          <a:prstGeom prst="rect">
            <a:avLst/>
          </a:prstGeom>
        </p:spPr>
        <p:txBody>
          <a:bodyPr vert="horz" lIns="91440" tIns="45720" rIns="91440" bIns="45720" rtlCol="0" anchor="b"/>
          <a:lstStyle>
            <a:lvl1pPr algn="r">
              <a:defRPr sz="1200"/>
            </a:lvl1pPr>
          </a:lstStyle>
          <a:p>
            <a:fld id="{E28EC4BF-1313-4388-8860-31C99266924E}" type="slidenum">
              <a:rPr lang="ru-RU" smtClean="0"/>
              <a:t>‹#›</a:t>
            </a:fld>
            <a:endParaRPr lang="ru-RU"/>
          </a:p>
        </p:txBody>
      </p:sp>
    </p:spTree>
    <p:extLst>
      <p:ext uri="{BB962C8B-B14F-4D97-AF65-F5344CB8AC3E}">
        <p14:creationId xmlns:p14="http://schemas.microsoft.com/office/powerpoint/2010/main" val="226396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28EC4BF-1313-4388-8860-31C99266924E}" type="slidenum">
              <a:rPr lang="ru-RU" smtClean="0"/>
              <a:t>21</a:t>
            </a:fld>
            <a:endParaRPr lang="ru-RU"/>
          </a:p>
        </p:txBody>
      </p:sp>
    </p:spTree>
    <p:extLst>
      <p:ext uri="{BB962C8B-B14F-4D97-AF65-F5344CB8AC3E}">
        <p14:creationId xmlns:p14="http://schemas.microsoft.com/office/powerpoint/2010/main" val="2221241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54B327DD-385C-473C-8D54-170291047E37}" type="datetimeFigureOut">
              <a:rPr lang="ru-RU" smtClean="0"/>
              <a:t>06.05.2024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17EDA8C-99EC-4B2C-9938-C3C18B66B11C}" type="slidenum">
              <a:rPr lang="ru-RU" smtClean="0"/>
              <a:t>‹#›</a:t>
            </a:fld>
            <a:endParaRPr lang="ru-RU"/>
          </a:p>
        </p:txBody>
      </p:sp>
    </p:spTree>
    <p:extLst>
      <p:ext uri="{BB962C8B-B14F-4D97-AF65-F5344CB8AC3E}">
        <p14:creationId xmlns:p14="http://schemas.microsoft.com/office/powerpoint/2010/main" val="1982188651"/>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4B327DD-385C-473C-8D54-170291047E37}" type="datetimeFigureOut">
              <a:rPr lang="ru-RU" smtClean="0"/>
              <a:t>06.05.2024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17EDA8C-99EC-4B2C-9938-C3C18B66B11C}" type="slidenum">
              <a:rPr lang="ru-RU" smtClean="0"/>
              <a:t>‹#›</a:t>
            </a:fld>
            <a:endParaRPr lang="ru-RU"/>
          </a:p>
        </p:txBody>
      </p:sp>
    </p:spTree>
    <p:extLst>
      <p:ext uri="{BB962C8B-B14F-4D97-AF65-F5344CB8AC3E}">
        <p14:creationId xmlns:p14="http://schemas.microsoft.com/office/powerpoint/2010/main" val="307420511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4B327DD-385C-473C-8D54-170291047E37}" type="datetimeFigureOut">
              <a:rPr lang="ru-RU" smtClean="0"/>
              <a:t>06.05.2024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17EDA8C-99EC-4B2C-9938-C3C18B66B11C}" type="slidenum">
              <a:rPr lang="ru-RU" smtClean="0"/>
              <a:t>‹#›</a:t>
            </a:fld>
            <a:endParaRPr lang="ru-RU"/>
          </a:p>
        </p:txBody>
      </p:sp>
    </p:spTree>
    <p:extLst>
      <p:ext uri="{BB962C8B-B14F-4D97-AF65-F5344CB8AC3E}">
        <p14:creationId xmlns:p14="http://schemas.microsoft.com/office/powerpoint/2010/main" val="404103512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4B327DD-385C-473C-8D54-170291047E37}" type="datetimeFigureOut">
              <a:rPr lang="ru-RU" smtClean="0"/>
              <a:t>06.05.2024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17EDA8C-99EC-4B2C-9938-C3C18B66B11C}" type="slidenum">
              <a:rPr lang="ru-RU" smtClean="0"/>
              <a:t>‹#›</a:t>
            </a:fld>
            <a:endParaRPr lang="ru-RU"/>
          </a:p>
        </p:txBody>
      </p:sp>
    </p:spTree>
    <p:extLst>
      <p:ext uri="{BB962C8B-B14F-4D97-AF65-F5344CB8AC3E}">
        <p14:creationId xmlns:p14="http://schemas.microsoft.com/office/powerpoint/2010/main" val="46963437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54B327DD-385C-473C-8D54-170291047E37}" type="datetimeFigureOut">
              <a:rPr lang="ru-RU" smtClean="0"/>
              <a:t>06.05.2024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17EDA8C-99EC-4B2C-9938-C3C18B66B11C}" type="slidenum">
              <a:rPr lang="ru-RU" smtClean="0"/>
              <a:t>‹#›</a:t>
            </a:fld>
            <a:endParaRPr lang="ru-RU"/>
          </a:p>
        </p:txBody>
      </p:sp>
    </p:spTree>
    <p:extLst>
      <p:ext uri="{BB962C8B-B14F-4D97-AF65-F5344CB8AC3E}">
        <p14:creationId xmlns:p14="http://schemas.microsoft.com/office/powerpoint/2010/main" val="3910993793"/>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54B327DD-385C-473C-8D54-170291047E37}" type="datetimeFigureOut">
              <a:rPr lang="ru-RU" smtClean="0"/>
              <a:t>06.05.2024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17EDA8C-99EC-4B2C-9938-C3C18B66B11C}" type="slidenum">
              <a:rPr lang="ru-RU" smtClean="0"/>
              <a:t>‹#›</a:t>
            </a:fld>
            <a:endParaRPr lang="ru-RU"/>
          </a:p>
        </p:txBody>
      </p:sp>
    </p:spTree>
    <p:extLst>
      <p:ext uri="{BB962C8B-B14F-4D97-AF65-F5344CB8AC3E}">
        <p14:creationId xmlns:p14="http://schemas.microsoft.com/office/powerpoint/2010/main" val="1823106352"/>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54B327DD-385C-473C-8D54-170291047E37}" type="datetimeFigureOut">
              <a:rPr lang="ru-RU" smtClean="0"/>
              <a:t>06.05.2024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17EDA8C-99EC-4B2C-9938-C3C18B66B11C}" type="slidenum">
              <a:rPr lang="ru-RU" smtClean="0"/>
              <a:t>‹#›</a:t>
            </a:fld>
            <a:endParaRPr lang="ru-RU"/>
          </a:p>
        </p:txBody>
      </p:sp>
    </p:spTree>
    <p:extLst>
      <p:ext uri="{BB962C8B-B14F-4D97-AF65-F5344CB8AC3E}">
        <p14:creationId xmlns:p14="http://schemas.microsoft.com/office/powerpoint/2010/main" val="50111039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54B327DD-385C-473C-8D54-170291047E37}" type="datetimeFigureOut">
              <a:rPr lang="ru-RU" smtClean="0"/>
              <a:t>06.05.2024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17EDA8C-99EC-4B2C-9938-C3C18B66B11C}" type="slidenum">
              <a:rPr lang="ru-RU" smtClean="0"/>
              <a:t>‹#›</a:t>
            </a:fld>
            <a:endParaRPr lang="ru-RU"/>
          </a:p>
        </p:txBody>
      </p:sp>
    </p:spTree>
    <p:extLst>
      <p:ext uri="{BB962C8B-B14F-4D97-AF65-F5344CB8AC3E}">
        <p14:creationId xmlns:p14="http://schemas.microsoft.com/office/powerpoint/2010/main" val="4093450464"/>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4B327DD-385C-473C-8D54-170291047E37}" type="datetimeFigureOut">
              <a:rPr lang="ru-RU" smtClean="0"/>
              <a:t>06.05.2024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17EDA8C-99EC-4B2C-9938-C3C18B66B11C}" type="slidenum">
              <a:rPr lang="ru-RU" smtClean="0"/>
              <a:t>‹#›</a:t>
            </a:fld>
            <a:endParaRPr lang="ru-RU"/>
          </a:p>
        </p:txBody>
      </p:sp>
    </p:spTree>
    <p:extLst>
      <p:ext uri="{BB962C8B-B14F-4D97-AF65-F5344CB8AC3E}">
        <p14:creationId xmlns:p14="http://schemas.microsoft.com/office/powerpoint/2010/main" val="2943848073"/>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4B327DD-385C-473C-8D54-170291047E37}" type="datetimeFigureOut">
              <a:rPr lang="ru-RU" smtClean="0"/>
              <a:t>06.05.2024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17EDA8C-99EC-4B2C-9938-C3C18B66B11C}" type="slidenum">
              <a:rPr lang="ru-RU" smtClean="0"/>
              <a:t>‹#›</a:t>
            </a:fld>
            <a:endParaRPr lang="ru-RU"/>
          </a:p>
        </p:txBody>
      </p:sp>
    </p:spTree>
    <p:extLst>
      <p:ext uri="{BB962C8B-B14F-4D97-AF65-F5344CB8AC3E}">
        <p14:creationId xmlns:p14="http://schemas.microsoft.com/office/powerpoint/2010/main" val="293063692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4B327DD-385C-473C-8D54-170291047E37}" type="datetimeFigureOut">
              <a:rPr lang="ru-RU" smtClean="0"/>
              <a:t>06.05.2024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17EDA8C-99EC-4B2C-9938-C3C18B66B11C}" type="slidenum">
              <a:rPr lang="ru-RU" smtClean="0"/>
              <a:t>‹#›</a:t>
            </a:fld>
            <a:endParaRPr lang="ru-RU"/>
          </a:p>
        </p:txBody>
      </p:sp>
    </p:spTree>
    <p:extLst>
      <p:ext uri="{BB962C8B-B14F-4D97-AF65-F5344CB8AC3E}">
        <p14:creationId xmlns:p14="http://schemas.microsoft.com/office/powerpoint/2010/main" val="159399431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B327DD-385C-473C-8D54-170291047E37}" type="datetimeFigureOut">
              <a:rPr lang="ru-RU" smtClean="0"/>
              <a:t>06.05.2024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7EDA8C-99EC-4B2C-9938-C3C18B66B11C}" type="slidenum">
              <a:rPr lang="ru-RU" smtClean="0"/>
              <a:t>‹#›</a:t>
            </a:fld>
            <a:endParaRPr lang="ru-RU"/>
          </a:p>
        </p:txBody>
      </p:sp>
    </p:spTree>
    <p:extLst>
      <p:ext uri="{BB962C8B-B14F-4D97-AF65-F5344CB8AC3E}">
        <p14:creationId xmlns:p14="http://schemas.microsoft.com/office/powerpoint/2010/main" val="13243943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hyperlink" Target="https://disk.yandex.ru/i/ZpWdFPHrkpXFEg"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85720" y="2143116"/>
            <a:ext cx="8572560" cy="1015663"/>
          </a:xfrm>
          <a:prstGeom prst="rect">
            <a:avLst/>
          </a:prstGeom>
          <a:noFill/>
        </p:spPr>
        <p:txBody>
          <a:bodyPr wrap="square">
            <a:spAutoFit/>
          </a:bodyPr>
          <a:lstStyle/>
          <a:p>
            <a:pPr algn="ctr" fontAlgn="base">
              <a:spcBef>
                <a:spcPct val="0"/>
              </a:spcBef>
              <a:spcAft>
                <a:spcPct val="0"/>
              </a:spcAft>
              <a:defRPr/>
            </a:pPr>
            <a:endParaRPr lang="ru-RU" sz="6000" b="1" dirty="0">
              <a:ln w="19050">
                <a:solidFill>
                  <a:prstClr val="white"/>
                </a:solidFill>
                <a:prstDash val="solid"/>
              </a:ln>
              <a:solidFill>
                <a:schemeClr val="accent1">
                  <a:lumMod val="75000"/>
                </a:schemeClr>
              </a:solidFill>
              <a:effectLst>
                <a:outerShdw blurRad="50000" dist="50800" dir="7500000" algn="tl">
                  <a:srgbClr val="000000">
                    <a:shade val="5000"/>
                    <a:alpha val="35000"/>
                  </a:srgbClr>
                </a:outerShdw>
              </a:effectLst>
              <a:latin typeface="Times New Roman"/>
              <a:cs typeface="Times New Roman"/>
            </a:endParaRPr>
          </a:p>
        </p:txBody>
      </p:sp>
      <p:sp>
        <p:nvSpPr>
          <p:cNvPr id="7" name="TextBox 6"/>
          <p:cNvSpPr txBox="1"/>
          <p:nvPr/>
        </p:nvSpPr>
        <p:spPr>
          <a:xfrm>
            <a:off x="1403648" y="260648"/>
            <a:ext cx="7560840" cy="738664"/>
          </a:xfrm>
          <a:prstGeom prst="rect">
            <a:avLst/>
          </a:prstGeom>
          <a:noFill/>
        </p:spPr>
        <p:txBody>
          <a:bodyPr wrap="square" rtlCol="0">
            <a:spAutoFit/>
          </a:bodyPr>
          <a:lstStyle/>
          <a:p>
            <a:pPr algn="ctr"/>
            <a:r>
              <a:rPr lang="ru-RU" sz="1400" dirty="0">
                <a:latin typeface="Times New Roman"/>
                <a:cs typeface="Times New Roman"/>
              </a:rPr>
              <a:t>Муниципальное бюджетное общеобразовательное учреждение</a:t>
            </a:r>
          </a:p>
          <a:p>
            <a:pPr algn="ctr"/>
            <a:r>
              <a:rPr lang="ru-RU" sz="1400" dirty="0">
                <a:latin typeface="Times New Roman"/>
                <a:cs typeface="Times New Roman"/>
              </a:rPr>
              <a:t>средняя общеобразовательная школа № 18</a:t>
            </a:r>
          </a:p>
          <a:p>
            <a:pPr algn="ctr"/>
            <a:r>
              <a:rPr lang="ru-RU" sz="1400" dirty="0">
                <a:latin typeface="Times New Roman"/>
                <a:cs typeface="Times New Roman"/>
              </a:rPr>
              <a:t>имени Виталия Яковлевича Алексеева</a:t>
            </a:r>
          </a:p>
        </p:txBody>
      </p:sp>
      <p:pic>
        <p:nvPicPr>
          <p:cNvPr id="9" name="Рисунок 8"/>
          <p:cNvPicPr>
            <a:picLocks noChangeAspect="1"/>
          </p:cNvPicPr>
          <p:nvPr/>
        </p:nvPicPr>
        <p:blipFill rotWithShape="1">
          <a:blip r:embed="rId2"/>
          <a:srcRect t="9906" r="311"/>
          <a:stretch/>
        </p:blipFill>
        <p:spPr>
          <a:xfrm>
            <a:off x="312759" y="34942"/>
            <a:ext cx="1693993" cy="1587284"/>
          </a:xfrm>
          <a:prstGeom prst="ellipse">
            <a:avLst/>
          </a:prstGeom>
        </p:spPr>
      </p:pic>
      <p:sp>
        <p:nvSpPr>
          <p:cNvPr id="2" name="Прямоугольник 1"/>
          <p:cNvSpPr/>
          <p:nvPr/>
        </p:nvSpPr>
        <p:spPr>
          <a:xfrm>
            <a:off x="1619672" y="2348880"/>
            <a:ext cx="6775509" cy="2163413"/>
          </a:xfrm>
          <a:prstGeom prst="rect">
            <a:avLst/>
          </a:prstGeom>
        </p:spPr>
        <p:txBody>
          <a:bodyPr wrap="square">
            <a:spAutoFit/>
          </a:bodyPr>
          <a:lstStyle/>
          <a:p>
            <a:pPr>
              <a:lnSpc>
                <a:spcPct val="107000"/>
              </a:lnSpc>
              <a:spcAft>
                <a:spcPts val="800"/>
              </a:spcAft>
            </a:pPr>
            <a:r>
              <a:rPr lang="ru-RU" sz="2800" b="1" dirty="0">
                <a:latin typeface="Times New Roman" panose="02020603050405020304" pitchFamily="18" charset="0"/>
                <a:ea typeface="Calibri" panose="020F0502020204030204" pitchFamily="34" charset="0"/>
                <a:cs typeface="Times New Roman" panose="02020603050405020304" pitchFamily="18" charset="0"/>
              </a:rPr>
              <a:t> Идеи , эффективные средства, формы и инновационные методы работы.</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pPr algn="ctr"/>
            <a:endParaRPr lang="ru-RU" sz="3200" dirty="0" smtClean="0">
              <a:solidFill>
                <a:schemeClr val="tx2">
                  <a:lumMod val="50000"/>
                </a:schemeClr>
              </a:solidFill>
            </a:endParaRPr>
          </a:p>
          <a:p>
            <a:pPr algn="ctr"/>
            <a:endParaRPr lang="ru-RU" dirty="0">
              <a:solidFill>
                <a:schemeClr val="tx2">
                  <a:lumMod val="50000"/>
                </a:schemeClr>
              </a:solidFill>
            </a:endParaRPr>
          </a:p>
          <a:p>
            <a:pPr algn="ctr"/>
            <a:r>
              <a:rPr lang="ru-RU" dirty="0" smtClean="0">
                <a:solidFill>
                  <a:schemeClr val="tx2">
                    <a:lumMod val="50000"/>
                  </a:schemeClr>
                </a:solidFill>
              </a:rPr>
              <a:t>Педагог-библиотекарь </a:t>
            </a:r>
            <a:r>
              <a:rPr lang="ru-RU" dirty="0" err="1" smtClean="0">
                <a:solidFill>
                  <a:schemeClr val="tx2">
                    <a:lumMod val="50000"/>
                  </a:schemeClr>
                </a:solidFill>
              </a:rPr>
              <a:t>Нургалеева</a:t>
            </a:r>
            <a:r>
              <a:rPr lang="ru-RU" dirty="0" smtClean="0">
                <a:solidFill>
                  <a:schemeClr val="tx2">
                    <a:lumMod val="50000"/>
                  </a:schemeClr>
                </a:solidFill>
              </a:rPr>
              <a:t> А.Л.</a:t>
            </a:r>
            <a:endParaRPr lang="ru-RU" dirty="0">
              <a:solidFill>
                <a:schemeClr val="tx2">
                  <a:lumMod val="50000"/>
                </a:schemeClr>
              </a:solidFill>
            </a:endParaRPr>
          </a:p>
        </p:txBody>
      </p:sp>
    </p:spTree>
    <p:extLst>
      <p:ext uri="{BB962C8B-B14F-4D97-AF65-F5344CB8AC3E}">
        <p14:creationId xmlns:p14="http://schemas.microsoft.com/office/powerpoint/2010/main" val="1296683053"/>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079" y="116632"/>
            <a:ext cx="1695450"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Рисунок 4" descr="H:\desktop\фото\Гоголь 2.jpg"/>
          <p:cNvPicPr/>
          <p:nvPr/>
        </p:nvPicPr>
        <p:blipFill rotWithShape="1">
          <a:blip r:embed="rId3" cstate="print">
            <a:extLst>
              <a:ext uri="{28A0092B-C50C-407E-A947-70E740481C1C}">
                <a14:useLocalDpi xmlns:a14="http://schemas.microsoft.com/office/drawing/2010/main" val="0"/>
              </a:ext>
            </a:extLst>
          </a:blip>
          <a:srcRect t="5997"/>
          <a:stretch/>
        </p:blipFill>
        <p:spPr bwMode="auto">
          <a:xfrm>
            <a:off x="2627784" y="260648"/>
            <a:ext cx="5162550" cy="647001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15879488"/>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t="9906" r="311"/>
          <a:stretch/>
        </p:blipFill>
        <p:spPr>
          <a:xfrm>
            <a:off x="312759" y="34942"/>
            <a:ext cx="1693993" cy="1587284"/>
          </a:xfrm>
          <a:prstGeom prst="ellipse">
            <a:avLst/>
          </a:prstGeom>
        </p:spPr>
      </p:pic>
      <p:pic>
        <p:nvPicPr>
          <p:cNvPr id="4" name="Рисунок 3" descr="H:\desktop\фото\Гоголь 3.jpg"/>
          <p:cNvPicPr/>
          <p:nvPr/>
        </p:nvPicPr>
        <p:blipFill rotWithShape="1">
          <a:blip r:embed="rId3" cstate="print">
            <a:extLst>
              <a:ext uri="{28A0092B-C50C-407E-A947-70E740481C1C}">
                <a14:useLocalDpi xmlns:a14="http://schemas.microsoft.com/office/drawing/2010/main" val="0"/>
              </a:ext>
            </a:extLst>
          </a:blip>
          <a:srcRect l="14794" r="6233"/>
          <a:stretch/>
        </p:blipFill>
        <p:spPr bwMode="auto">
          <a:xfrm>
            <a:off x="3131839" y="908720"/>
            <a:ext cx="3404215" cy="583656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69123020"/>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079" y="116632"/>
            <a:ext cx="1695450"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Рисунок 6" descr="H:\desktop\фото\Пушкин 1.jpg"/>
          <p:cNvPicPr/>
          <p:nvPr/>
        </p:nvPicPr>
        <p:blipFill rotWithShape="1">
          <a:blip r:embed="rId3" cstate="print">
            <a:extLst>
              <a:ext uri="{28A0092B-C50C-407E-A947-70E740481C1C}">
                <a14:useLocalDpi xmlns:a14="http://schemas.microsoft.com/office/drawing/2010/main" val="0"/>
              </a:ext>
            </a:extLst>
          </a:blip>
          <a:srcRect l="26388" t="1200" b="4789"/>
          <a:stretch/>
        </p:blipFill>
        <p:spPr bwMode="auto">
          <a:xfrm>
            <a:off x="467544" y="1700957"/>
            <a:ext cx="2304256" cy="4107502"/>
          </a:xfrm>
          <a:prstGeom prst="rect">
            <a:avLst/>
          </a:prstGeom>
          <a:noFill/>
          <a:ln>
            <a:noFill/>
          </a:ln>
          <a:extLst>
            <a:ext uri="{53640926-AAD7-44D8-BBD7-CCE9431645EC}">
              <a14:shadowObscured xmlns:a14="http://schemas.microsoft.com/office/drawing/2010/main"/>
            </a:ext>
          </a:extLst>
        </p:spPr>
      </p:pic>
      <p:pic>
        <p:nvPicPr>
          <p:cNvPr id="8" name="Рисунок 7" descr="C:\Users\Ученик\Downloads\IMG_20240503_15423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3356992"/>
            <a:ext cx="2736304" cy="3099703"/>
          </a:xfrm>
          <a:prstGeom prst="rect">
            <a:avLst/>
          </a:prstGeom>
          <a:noFill/>
          <a:ln>
            <a:noFill/>
          </a:ln>
        </p:spPr>
      </p:pic>
      <p:sp>
        <p:nvSpPr>
          <p:cNvPr id="5" name="Прямоугольник 4"/>
          <p:cNvSpPr/>
          <p:nvPr/>
        </p:nvSpPr>
        <p:spPr>
          <a:xfrm>
            <a:off x="3491880" y="1556792"/>
            <a:ext cx="3366120" cy="1631216"/>
          </a:xfrm>
          <a:prstGeom prst="rect">
            <a:avLst/>
          </a:prstGeom>
        </p:spPr>
        <p:txBody>
          <a:bodyPr wrap="square">
            <a:spAutoFit/>
          </a:bodyPr>
          <a:lstStyle/>
          <a:p>
            <a:r>
              <a:rPr lang="ru-RU" sz="2000" b="1" dirty="0"/>
              <a:t>Диалоговые выставки. Их особенность заключается в создании условий для обмена мнениями между библиотекарем и читателем </a:t>
            </a:r>
          </a:p>
        </p:txBody>
      </p:sp>
    </p:spTree>
    <p:extLst>
      <p:ext uri="{BB962C8B-B14F-4D97-AF65-F5344CB8AC3E}">
        <p14:creationId xmlns:p14="http://schemas.microsoft.com/office/powerpoint/2010/main" val="1237657188"/>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079" y="116632"/>
            <a:ext cx="1695450"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627784" y="332656"/>
            <a:ext cx="4230216" cy="750975"/>
          </a:xfrm>
          <a:prstGeom prst="rect">
            <a:avLst/>
          </a:prstGeom>
        </p:spPr>
        <p:txBody>
          <a:bodyPr wrap="square">
            <a:spAutoFit/>
          </a:bodyPr>
          <a:lstStyle/>
          <a:p>
            <a:pPr>
              <a:lnSpc>
                <a:spcPct val="107000"/>
              </a:lnSpc>
              <a:spcAft>
                <a:spcPts val="800"/>
              </a:spcAft>
            </a:pPr>
            <a:r>
              <a:rPr lang="ru-RU" sz="2000" b="1" dirty="0">
                <a:latin typeface="+mj-lt"/>
                <a:ea typeface="Calibri" panose="020F0502020204030204" pitchFamily="34" charset="0"/>
                <a:cs typeface="Times New Roman" panose="02020603050405020304" pitchFamily="18" charset="0"/>
              </a:rPr>
              <a:t>Выставка- хобби. Игрушки из ваты.</a:t>
            </a:r>
            <a:r>
              <a:rPr lang="ru-RU" sz="2000" b="1" dirty="0">
                <a:solidFill>
                  <a:srgbClr val="000000"/>
                </a:solidFill>
                <a:latin typeface="+mj-lt"/>
                <a:ea typeface="Times New Roman" panose="02020603050405020304" pitchFamily="18" charset="0"/>
                <a:cs typeface="Times New Roman" panose="02020603050405020304" pitchFamily="18" charset="0"/>
              </a:rPr>
              <a:t> </a:t>
            </a:r>
            <a:r>
              <a:rPr lang="ru-RU" sz="2000" b="1" dirty="0">
                <a:latin typeface="+mj-lt"/>
                <a:ea typeface="Calibri" panose="020F0502020204030204" pitchFamily="34" charset="0"/>
                <a:cs typeface="Times New Roman" panose="02020603050405020304" pitchFamily="18" charset="0"/>
              </a:rPr>
              <a:t>Виртуальная книжная выставка</a:t>
            </a:r>
            <a:endParaRPr lang="ru-RU" sz="2000" b="1" dirty="0">
              <a:effectLst/>
              <a:latin typeface="+mj-lt"/>
              <a:ea typeface="Calibri" panose="020F0502020204030204" pitchFamily="34" charset="0"/>
              <a:cs typeface="Times New Roman" panose="02020603050405020304" pitchFamily="18" charset="0"/>
            </a:endParaRPr>
          </a:p>
        </p:txBody>
      </p:sp>
      <p:pic>
        <p:nvPicPr>
          <p:cNvPr id="7" name="Рисунок 6" descr="C:\Users\Ученик\Downloads\IMG-c5000bf3be5d0f83787d0f30f347f490-V.jpg"/>
          <p:cNvPicPr/>
          <p:nvPr/>
        </p:nvPicPr>
        <p:blipFill>
          <a:blip r:embed="rId3">
            <a:extLst>
              <a:ext uri="{28A0092B-C50C-407E-A947-70E740481C1C}">
                <a14:useLocalDpi xmlns:a14="http://schemas.microsoft.com/office/drawing/2010/main" val="0"/>
              </a:ext>
            </a:extLst>
          </a:blip>
          <a:srcRect/>
          <a:stretch>
            <a:fillRect/>
          </a:stretch>
        </p:blipFill>
        <p:spPr bwMode="auto">
          <a:xfrm>
            <a:off x="2054528" y="1340768"/>
            <a:ext cx="5469799" cy="5256584"/>
          </a:xfrm>
          <a:prstGeom prst="rect">
            <a:avLst/>
          </a:prstGeom>
          <a:noFill/>
          <a:ln>
            <a:noFill/>
          </a:ln>
        </p:spPr>
      </p:pic>
    </p:spTree>
    <p:extLst>
      <p:ext uri="{BB962C8B-B14F-4D97-AF65-F5344CB8AC3E}">
        <p14:creationId xmlns:p14="http://schemas.microsoft.com/office/powerpoint/2010/main" val="2276882646"/>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079" y="116632"/>
            <a:ext cx="1695450"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Рисунок 5" descr="H:\desktop\IMG-72e1930a6ba844c7b29799781a0b0c02-V.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079" y="1772816"/>
            <a:ext cx="3924935" cy="4322445"/>
          </a:xfrm>
          <a:prstGeom prst="rect">
            <a:avLst/>
          </a:prstGeom>
          <a:noFill/>
          <a:ln>
            <a:noFill/>
          </a:ln>
        </p:spPr>
      </p:pic>
      <p:pic>
        <p:nvPicPr>
          <p:cNvPr id="7" name="Рисунок 6" descr="H:\desktop\IMG_20231016_21405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1772816"/>
            <a:ext cx="3906520" cy="4381500"/>
          </a:xfrm>
          <a:prstGeom prst="rect">
            <a:avLst/>
          </a:prstGeom>
          <a:noFill/>
          <a:ln>
            <a:noFill/>
          </a:ln>
        </p:spPr>
      </p:pic>
    </p:spTree>
    <p:extLst>
      <p:ext uri="{BB962C8B-B14F-4D97-AF65-F5344CB8AC3E}">
        <p14:creationId xmlns:p14="http://schemas.microsoft.com/office/powerpoint/2010/main" val="204084544"/>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079" y="116632"/>
            <a:ext cx="1695450"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Рисунок 4" descr="C:\Users\Ученик\Downloads\IMG-79ba8fe12d4f90006bff98eece43ea58-V.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756" y="1700957"/>
            <a:ext cx="3639180" cy="4320331"/>
          </a:xfrm>
          <a:prstGeom prst="rect">
            <a:avLst/>
          </a:prstGeom>
          <a:noFill/>
          <a:ln>
            <a:noFill/>
          </a:ln>
        </p:spPr>
      </p:pic>
      <p:pic>
        <p:nvPicPr>
          <p:cNvPr id="6" name="Рисунок 5" descr="C:\Users\Ученик\Downloads\IMG-e692767b6977a441c9ec29a5e0630357-V.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080" y="1628801"/>
            <a:ext cx="3456384" cy="4489852"/>
          </a:xfrm>
          <a:prstGeom prst="rect">
            <a:avLst/>
          </a:prstGeom>
          <a:noFill/>
          <a:ln>
            <a:noFill/>
          </a:ln>
        </p:spPr>
      </p:pic>
    </p:spTree>
    <p:extLst>
      <p:ext uri="{BB962C8B-B14F-4D97-AF65-F5344CB8AC3E}">
        <p14:creationId xmlns:p14="http://schemas.microsoft.com/office/powerpoint/2010/main" val="3549680450"/>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079" y="116632"/>
            <a:ext cx="1695450"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2771800" y="170130"/>
            <a:ext cx="4896544" cy="1938992"/>
          </a:xfrm>
          <a:prstGeom prst="rect">
            <a:avLst/>
          </a:prstGeom>
          <a:noFill/>
        </p:spPr>
        <p:txBody>
          <a:bodyPr wrap="square" rtlCol="0">
            <a:spAutoFit/>
          </a:bodyPr>
          <a:lstStyle/>
          <a:p>
            <a:r>
              <a:rPr lang="ru-RU" sz="2000" b="1" dirty="0"/>
              <a:t>В библиотеках большой популярность пользуются игровые интерактивные технологии, когда в мероприятия вносится элемент игры. Интерактивные доски</a:t>
            </a:r>
          </a:p>
          <a:p>
            <a:r>
              <a:rPr lang="ru-RU" sz="2000" b="1" dirty="0"/>
              <a:t>8 марта. (фото из архива)</a:t>
            </a:r>
          </a:p>
        </p:txBody>
      </p:sp>
      <p:pic>
        <p:nvPicPr>
          <p:cNvPr id="9" name="Рисунок 8" descr="C:\Users\Ученик\Downloads\Screenshot_20240503_172802.jpg"/>
          <p:cNvPicPr/>
          <p:nvPr/>
        </p:nvPicPr>
        <p:blipFill rotWithShape="1">
          <a:blip r:embed="rId3" cstate="print">
            <a:extLst>
              <a:ext uri="{28A0092B-C50C-407E-A947-70E740481C1C}">
                <a14:useLocalDpi xmlns:a14="http://schemas.microsoft.com/office/drawing/2010/main" val="0"/>
              </a:ext>
            </a:extLst>
          </a:blip>
          <a:srcRect t="13860" b="10966"/>
          <a:stretch/>
        </p:blipFill>
        <p:spPr bwMode="auto">
          <a:xfrm>
            <a:off x="755576" y="1988840"/>
            <a:ext cx="2160240" cy="3096344"/>
          </a:xfrm>
          <a:prstGeom prst="rect">
            <a:avLst/>
          </a:prstGeom>
          <a:noFill/>
          <a:ln>
            <a:noFill/>
          </a:ln>
          <a:extLst>
            <a:ext uri="{53640926-AAD7-44D8-BBD7-CCE9431645EC}">
              <a14:shadowObscured xmlns:a14="http://schemas.microsoft.com/office/drawing/2010/main"/>
            </a:ext>
          </a:extLst>
        </p:spPr>
      </p:pic>
      <p:pic>
        <p:nvPicPr>
          <p:cNvPr id="10" name="Рисунок 9" descr="C:\Users\Ученик\Downloads\Screenshot_20240503_172809.jpg"/>
          <p:cNvPicPr/>
          <p:nvPr/>
        </p:nvPicPr>
        <p:blipFill rotWithShape="1">
          <a:blip r:embed="rId4" cstate="print">
            <a:extLst>
              <a:ext uri="{28A0092B-C50C-407E-A947-70E740481C1C}">
                <a14:useLocalDpi xmlns:a14="http://schemas.microsoft.com/office/drawing/2010/main" val="0"/>
              </a:ext>
            </a:extLst>
          </a:blip>
          <a:srcRect t="24496" b="20202"/>
          <a:stretch/>
        </p:blipFill>
        <p:spPr bwMode="auto">
          <a:xfrm>
            <a:off x="5220071" y="2109121"/>
            <a:ext cx="3165543" cy="363006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02232968"/>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079" y="116632"/>
            <a:ext cx="1695450"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054528" y="116632"/>
            <a:ext cx="6621927" cy="6991914"/>
          </a:xfrm>
          <a:prstGeom prst="rect">
            <a:avLst/>
          </a:prstGeom>
        </p:spPr>
        <p:txBody>
          <a:bodyPr wrap="square">
            <a:spAutoFit/>
          </a:bodyPr>
          <a:lstStyle/>
          <a:p>
            <a:pPr>
              <a:lnSpc>
                <a:spcPct val="107000"/>
              </a:lnSpc>
              <a:spcAft>
                <a:spcPts val="800"/>
              </a:spcAft>
            </a:pPr>
            <a:r>
              <a:rPr lang="ru-RU" b="1" dirty="0">
                <a:latin typeface="Times New Roman" panose="02020603050405020304" pitchFamily="18" charset="0"/>
                <a:ea typeface="Calibri" panose="020F0502020204030204" pitchFamily="34" charset="0"/>
              </a:rPr>
              <a:t>К традиционным выставкам относятся: выставки новых поступлений, тематические, персональные, жанровые, к знаменательным и памятным датам, в помощь учебному процессу и т. д. У традиционных видов выставок стали появляться нетрадиционные формы. Одним из основных составляющих организации подобных выставок является творческое начало библиотекарей, позволяющее выйти за рамки стандарта, воплотить в жизнь свой оригинальный, не похожий на другие проект. Примеров нетрадиционных выставок довольно много. Например, </a:t>
            </a:r>
            <a:r>
              <a:rPr lang="ru-RU" b="1" dirty="0" smtClean="0">
                <a:latin typeface="Times New Roman" panose="02020603050405020304" pitchFamily="18" charset="0"/>
                <a:ea typeface="Calibri" panose="020F0502020204030204" pitchFamily="34" charset="0"/>
              </a:rPr>
              <a:t>выставка </a:t>
            </a:r>
            <a:r>
              <a:rPr lang="ru-RU" b="1" dirty="0" smtClean="0">
                <a:latin typeface="Times New Roman" panose="02020603050405020304" pitchFamily="18" charset="0"/>
                <a:ea typeface="Calibri" panose="020F0502020204030204" pitchFamily="34" charset="0"/>
                <a:cs typeface="Times New Roman" panose="02020603050405020304" pitchFamily="18" charset="0"/>
              </a:rPr>
              <a:t>инсталляция</a:t>
            </a:r>
            <a:r>
              <a:rPr lang="ru-RU" b="1" dirty="0">
                <a:latin typeface="Times New Roman" panose="02020603050405020304" pitchFamily="18" charset="0"/>
                <a:ea typeface="Calibri" panose="020F0502020204030204" pitchFamily="34" charset="0"/>
                <a:cs typeface="Times New Roman" panose="02020603050405020304" pitchFamily="18" charset="0"/>
              </a:rPr>
              <a:t>. Инсталляция (англ. «</a:t>
            </a:r>
            <a:r>
              <a:rPr lang="ru-RU" b="1" dirty="0" err="1">
                <a:latin typeface="Times New Roman" panose="02020603050405020304" pitchFamily="18" charset="0"/>
                <a:ea typeface="Calibri" panose="020F0502020204030204" pitchFamily="34" charset="0"/>
                <a:cs typeface="Times New Roman" panose="02020603050405020304" pitchFamily="18" charset="0"/>
              </a:rPr>
              <a:t>installation</a:t>
            </a:r>
            <a:r>
              <a:rPr lang="ru-RU" b="1" dirty="0">
                <a:latin typeface="Times New Roman" panose="02020603050405020304" pitchFamily="18" charset="0"/>
                <a:ea typeface="Calibri" panose="020F0502020204030204" pitchFamily="34" charset="0"/>
                <a:cs typeface="Times New Roman" panose="02020603050405020304" pitchFamily="18" charset="0"/>
              </a:rPr>
              <a:t>» – установка, размещение, монтаж) – форма современного искусства, представляющая собой пространственную композицию, созданную из различных элементов и являющую собой художественное целое. Книжная инсталляция – это пространственная композиция, созданная из книжных изданий, различных материалов и форм. Цель книжной инсталляции – создание объемной художественной композиции или трехмерной среды в определенном пространстве. Книги в комбинации с другими предметами, освобождаются от своих традиционных функций и создают новые смысловые </a:t>
            </a:r>
            <a:r>
              <a:rPr lang="ru-RU" b="1" dirty="0" smtClean="0">
                <a:latin typeface="Times New Roman" panose="02020603050405020304" pitchFamily="18" charset="0"/>
                <a:ea typeface="Calibri" panose="020F0502020204030204" pitchFamily="34" charset="0"/>
                <a:cs typeface="Times New Roman" panose="02020603050405020304" pitchFamily="18" charset="0"/>
              </a:rPr>
              <a:t>значения</a:t>
            </a:r>
            <a:r>
              <a:rPr lang="ru-RU" b="1" dirty="0">
                <a:latin typeface="Times New Roman" panose="02020603050405020304" pitchFamily="18" charset="0"/>
                <a:ea typeface="Calibri" panose="020F0502020204030204" pitchFamily="34" charset="0"/>
                <a:cs typeface="Times New Roman" panose="02020603050405020304" pitchFamily="18" charset="0"/>
              </a:rPr>
              <a:t>.</a:t>
            </a:r>
            <a:endParaRPr lang="ru-RU" sz="1400" b="1" dirty="0">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val="4209397162"/>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079" y="116632"/>
            <a:ext cx="1695450"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Рисунок 5" descr="H:\desktop\Screenshot_20240503_160019 (1).jpg"/>
          <p:cNvPicPr/>
          <p:nvPr/>
        </p:nvPicPr>
        <p:blipFill rotWithShape="1">
          <a:blip r:embed="rId3" cstate="print">
            <a:extLst>
              <a:ext uri="{28A0092B-C50C-407E-A947-70E740481C1C}">
                <a14:useLocalDpi xmlns:a14="http://schemas.microsoft.com/office/drawing/2010/main" val="0"/>
              </a:ext>
            </a:extLst>
          </a:blip>
          <a:srcRect l="10152" t="21240" r="2214" b="9900"/>
          <a:stretch/>
        </p:blipFill>
        <p:spPr bwMode="auto">
          <a:xfrm>
            <a:off x="467544" y="1916832"/>
            <a:ext cx="3240360" cy="3702685"/>
          </a:xfrm>
          <a:prstGeom prst="rect">
            <a:avLst/>
          </a:prstGeom>
          <a:noFill/>
          <a:ln>
            <a:noFill/>
          </a:ln>
          <a:extLst>
            <a:ext uri="{53640926-AAD7-44D8-BBD7-CCE9431645EC}">
              <a14:shadowObscured xmlns:a14="http://schemas.microsoft.com/office/drawing/2010/main"/>
            </a:ext>
          </a:extLst>
        </p:spPr>
      </p:pic>
      <p:pic>
        <p:nvPicPr>
          <p:cNvPr id="7" name="Рисунок 6"/>
          <p:cNvPicPr/>
          <p:nvPr/>
        </p:nvPicPr>
        <p:blipFill>
          <a:blip r:embed="rId4">
            <a:extLst>
              <a:ext uri="{28A0092B-C50C-407E-A947-70E740481C1C}">
                <a14:useLocalDpi xmlns:a14="http://schemas.microsoft.com/office/drawing/2010/main" val="0"/>
              </a:ext>
            </a:extLst>
          </a:blip>
          <a:srcRect/>
          <a:stretch>
            <a:fillRect/>
          </a:stretch>
        </p:blipFill>
        <p:spPr bwMode="auto">
          <a:xfrm>
            <a:off x="5004048" y="404664"/>
            <a:ext cx="2824480" cy="5495925"/>
          </a:xfrm>
          <a:prstGeom prst="rect">
            <a:avLst/>
          </a:prstGeom>
          <a:noFill/>
        </p:spPr>
      </p:pic>
    </p:spTree>
    <p:extLst>
      <p:ext uri="{BB962C8B-B14F-4D97-AF65-F5344CB8AC3E}">
        <p14:creationId xmlns:p14="http://schemas.microsoft.com/office/powerpoint/2010/main" val="2804958600"/>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079" y="116632"/>
            <a:ext cx="1695450"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Рисунок 4" descr="H:\desktop\1.jpg"/>
          <p:cNvPicPr/>
          <p:nvPr/>
        </p:nvPicPr>
        <p:blipFill rotWithShape="1">
          <a:blip r:embed="rId3">
            <a:extLst>
              <a:ext uri="{28A0092B-C50C-407E-A947-70E740481C1C}">
                <a14:useLocalDpi xmlns:a14="http://schemas.microsoft.com/office/drawing/2010/main" val="0"/>
              </a:ext>
            </a:extLst>
          </a:blip>
          <a:srcRect t="5909" b="9737"/>
          <a:stretch/>
        </p:blipFill>
        <p:spPr bwMode="auto">
          <a:xfrm>
            <a:off x="2483768" y="1556792"/>
            <a:ext cx="4551680" cy="446449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17398050"/>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t="9906" r="311"/>
          <a:stretch/>
        </p:blipFill>
        <p:spPr>
          <a:xfrm>
            <a:off x="323528" y="0"/>
            <a:ext cx="1693993" cy="1587284"/>
          </a:xfrm>
          <a:prstGeom prst="ellipse">
            <a:avLst/>
          </a:prstGeom>
        </p:spPr>
      </p:pic>
      <p:sp>
        <p:nvSpPr>
          <p:cNvPr id="2" name="Прямоугольник 1"/>
          <p:cNvSpPr/>
          <p:nvPr/>
        </p:nvSpPr>
        <p:spPr>
          <a:xfrm>
            <a:off x="1547664" y="1587284"/>
            <a:ext cx="7200800" cy="3305713"/>
          </a:xfrm>
          <a:prstGeom prst="rect">
            <a:avLst/>
          </a:prstGeom>
        </p:spPr>
        <p:txBody>
          <a:bodyPr wrap="square">
            <a:spAutoFit/>
          </a:bodyPr>
          <a:lstStyle/>
          <a:p>
            <a:pPr>
              <a:lnSpc>
                <a:spcPct val="107000"/>
              </a:lnSpc>
              <a:spcAft>
                <a:spcPts val="800"/>
              </a:spcAft>
            </a:pPr>
            <a:r>
              <a:rPr lang="ru-RU"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2000" b="1" dirty="0">
                <a:latin typeface="Times New Roman" panose="02020603050405020304" pitchFamily="18" charset="0"/>
                <a:ea typeface="Calibri" panose="020F0502020204030204" pitchFamily="34" charset="0"/>
                <a:cs typeface="Times New Roman" panose="02020603050405020304" pitchFamily="18" charset="0"/>
              </a:rPr>
              <a:t>Введение:</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b="1" dirty="0">
                <a:latin typeface="Times New Roman" panose="02020603050405020304" pitchFamily="18" charset="0"/>
                <a:ea typeface="Calibri" panose="020F0502020204030204" pitchFamily="34" charset="0"/>
                <a:cs typeface="Times New Roman" panose="02020603050405020304" pitchFamily="18" charset="0"/>
              </a:rPr>
              <a:t>           В настоящем времени в работе школьных библиотек появилось много новых инновационных форм и методов деятельности, призванных  продвижению книги и чтения в обществе.  Многие  из них уже вошли в практику работы школьных библиотек. Основным направлением любой библиотеки является продвижение книги, привлечение </a:t>
            </a:r>
            <a:r>
              <a:rPr lang="ru-RU" sz="2000" b="1" dirty="0" smtClean="0">
                <a:latin typeface="Times New Roman" panose="02020603050405020304" pitchFamily="18" charset="0"/>
                <a:ea typeface="Calibri" panose="020F0502020204030204" pitchFamily="34" charset="0"/>
                <a:cs typeface="Times New Roman" panose="02020603050405020304" pitchFamily="18" charset="0"/>
              </a:rPr>
              <a:t>читателя.</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0125663"/>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079" y="116632"/>
            <a:ext cx="1695450"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Рисунок 4" descr="C:\Users\Ученик\Downloads\IMG_20240409_124150.jpg"/>
          <p:cNvPicPr/>
          <p:nvPr/>
        </p:nvPicPr>
        <p:blipFill rotWithShape="1">
          <a:blip r:embed="rId3" cstate="print">
            <a:extLst>
              <a:ext uri="{28A0092B-C50C-407E-A947-70E740481C1C}">
                <a14:useLocalDpi xmlns:a14="http://schemas.microsoft.com/office/drawing/2010/main" val="0"/>
              </a:ext>
            </a:extLst>
          </a:blip>
          <a:srcRect l="7810" t="18410" r="6048" b="17486"/>
          <a:stretch/>
        </p:blipFill>
        <p:spPr bwMode="auto">
          <a:xfrm>
            <a:off x="364269" y="1988840"/>
            <a:ext cx="3271627" cy="3960440"/>
          </a:xfrm>
          <a:prstGeom prst="rect">
            <a:avLst/>
          </a:prstGeom>
          <a:noFill/>
          <a:ln>
            <a:noFill/>
          </a:ln>
          <a:extLst>
            <a:ext uri="{53640926-AAD7-44D8-BBD7-CCE9431645EC}">
              <a14:shadowObscured xmlns:a14="http://schemas.microsoft.com/office/drawing/2010/main"/>
            </a:ext>
          </a:extLst>
        </p:spPr>
      </p:pic>
      <p:pic>
        <p:nvPicPr>
          <p:cNvPr id="6" name="Рисунок 5" descr="H:\desktop\Screenshot_20240503_155806 (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9752" y="-255568"/>
            <a:ext cx="3490595" cy="4488815"/>
          </a:xfrm>
          <a:prstGeom prst="rect">
            <a:avLst/>
          </a:prstGeom>
          <a:noFill/>
          <a:ln>
            <a:noFill/>
          </a:ln>
        </p:spPr>
      </p:pic>
      <p:pic>
        <p:nvPicPr>
          <p:cNvPr id="7" name="Рисунок 6" descr="H:\desktop\Screenshot_20240503_155841 (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4128" y="1706872"/>
            <a:ext cx="3303270" cy="4524375"/>
          </a:xfrm>
          <a:prstGeom prst="rect">
            <a:avLst/>
          </a:prstGeom>
          <a:noFill/>
          <a:ln>
            <a:noFill/>
          </a:ln>
        </p:spPr>
      </p:pic>
    </p:spTree>
    <p:extLst>
      <p:ext uri="{BB962C8B-B14F-4D97-AF65-F5344CB8AC3E}">
        <p14:creationId xmlns:p14="http://schemas.microsoft.com/office/powerpoint/2010/main" val="3035234162"/>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79" y="116632"/>
            <a:ext cx="1695450"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123728" y="188640"/>
            <a:ext cx="6696744" cy="6521144"/>
          </a:xfrm>
          <a:prstGeom prst="rect">
            <a:avLst/>
          </a:prstGeom>
        </p:spPr>
        <p:txBody>
          <a:bodyPr wrap="square">
            <a:spAutoFit/>
          </a:bodyPr>
          <a:lstStyle/>
          <a:p>
            <a:pPr>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Можно провести </a:t>
            </a:r>
            <a:r>
              <a:rPr lang="ru-RU" b="1" dirty="0">
                <a:latin typeface="Times New Roman" panose="02020603050405020304" pitchFamily="18" charset="0"/>
                <a:ea typeface="Calibri" panose="020F0502020204030204" pitchFamily="34" charset="0"/>
                <a:cs typeface="Times New Roman" panose="02020603050405020304" pitchFamily="18" charset="0"/>
              </a:rPr>
              <a:t>выставку-гербарий</a:t>
            </a:r>
            <a:r>
              <a:rPr lang="ru-RU" dirty="0">
                <a:latin typeface="Times New Roman" panose="02020603050405020304" pitchFamily="18" charset="0"/>
                <a:ea typeface="Calibri" panose="020F0502020204030204" pitchFamily="34" charset="0"/>
                <a:cs typeface="Times New Roman" panose="02020603050405020304" pitchFamily="18" charset="0"/>
              </a:rPr>
              <a:t>. Она предполагает наличие собственного гербария и книг, периодических изданий об этих растениях. Например, «Лекарственные растения нашего края».</a:t>
            </a:r>
            <a:endParaRPr lang="ru-RU"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b="1" dirty="0">
                <a:latin typeface="Times New Roman" panose="02020603050405020304" pitchFamily="18" charset="0"/>
                <a:ea typeface="Calibri" panose="020F0502020204030204" pitchFamily="34" charset="0"/>
                <a:cs typeface="Times New Roman" panose="02020603050405020304" pitchFamily="18" charset="0"/>
              </a:rPr>
              <a:t>Выставка-приманка</a:t>
            </a:r>
            <a:r>
              <a:rPr lang="ru-RU" dirty="0">
                <a:latin typeface="Times New Roman" panose="02020603050405020304" pitchFamily="18" charset="0"/>
                <a:ea typeface="Calibri" panose="020F0502020204030204" pitchFamily="34" charset="0"/>
                <a:cs typeface="Times New Roman" panose="02020603050405020304" pitchFamily="18" charset="0"/>
              </a:rPr>
              <a:t>. Выставка в окнах библиотеки. Например, выставка новых книг. Широко используется, как дополнительный способ «заманить» читателя в библиотеку.</a:t>
            </a:r>
            <a:endParaRPr lang="ru-RU"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Выставка, подготовленная читателем. Выставку готовит читатель-подросток по интересующей его теме. И, конечно, на ней могут быть не только книги. Читатель может предложить конверты дисков, ксерокопии статей, сочинения школьных друзей, портреты кумиров, фото коллекций марок, различные знаковые аксессуары: значки, модели, изготовленные из различных материалов, и многое другое. Как вариант: Выставка – имена. Желательно, чтобы это был цикл выставок «Александр», «Анна», «Владимир» и т.д. Их цель – познакомить учащихся с историческими личностями, имеющими эти имена (Александр Македонский, Александр Невский), поэтами и писателями, литературными героями (Анна Ахматова, Онегин). Выставка обеспечит развитие кругозора сегодняшним Аннам, Владимирам, Татьянам, Борисам и всем остальным. Эти выставки целесообразно организовать к юбилейным датам, дням рождения и дням ангела.</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493843"/>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079" y="116632"/>
            <a:ext cx="1695450"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359079" y="1613165"/>
            <a:ext cx="4248472" cy="4920834"/>
          </a:xfrm>
          <a:prstGeom prst="rect">
            <a:avLst/>
          </a:prstGeom>
        </p:spPr>
        <p:txBody>
          <a:bodyPr wrap="square">
            <a:spAutoFit/>
          </a:bodyPr>
          <a:lstStyle/>
          <a:p>
            <a:pPr>
              <a:lnSpc>
                <a:spcPct val="107000"/>
              </a:lnSpc>
              <a:spcAft>
                <a:spcPts val="800"/>
              </a:spcAft>
            </a:pPr>
            <a:r>
              <a:rPr lang="ru-RU" b="1" dirty="0">
                <a:latin typeface="Times New Roman" panose="02020603050405020304" pitchFamily="18" charset="0"/>
                <a:ea typeface="Calibri" panose="020F0502020204030204" pitchFamily="34" charset="0"/>
                <a:cs typeface="Times New Roman" panose="02020603050405020304" pitchFamily="18" charset="0"/>
              </a:rPr>
              <a:t>Ниже приведены примеры выставок в школьной библиотеке:</a:t>
            </a:r>
            <a:endParaRPr lang="ru-RU"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b="1" dirty="0">
                <a:latin typeface="Times New Roman" panose="02020603050405020304" pitchFamily="18" charset="0"/>
                <a:ea typeface="Calibri" panose="020F0502020204030204" pitchFamily="34" charset="0"/>
                <a:cs typeface="Times New Roman" panose="02020603050405020304" pitchFamily="18" charset="0"/>
              </a:rPr>
              <a:t>1. Выставка-викторина (конкурс, игра, загадка, чайнворд, кроссворд, ребус)</a:t>
            </a:r>
            <a:endParaRPr lang="ru-RU"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b="1" dirty="0">
                <a:latin typeface="Times New Roman" panose="02020603050405020304" pitchFamily="18" charset="0"/>
                <a:ea typeface="Calibri" panose="020F0502020204030204" pitchFamily="34" charset="0"/>
                <a:cs typeface="Times New Roman" panose="02020603050405020304" pitchFamily="18" charset="0"/>
              </a:rPr>
              <a:t>2. Выставка-карта</a:t>
            </a:r>
            <a:endParaRPr lang="ru-RU"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b="1" dirty="0">
                <a:latin typeface="Times New Roman" panose="02020603050405020304" pitchFamily="18" charset="0"/>
                <a:ea typeface="Calibri" panose="020F0502020204030204" pitchFamily="34" charset="0"/>
                <a:cs typeface="Times New Roman" panose="02020603050405020304" pitchFamily="18" charset="0"/>
              </a:rPr>
              <a:t>3. Выставка-вернисаж (</a:t>
            </a:r>
            <a:r>
              <a:rPr lang="ru-RU" b="1" dirty="0" smtClean="0">
                <a:latin typeface="Times New Roman" panose="02020603050405020304" pitchFamily="18" charset="0"/>
                <a:ea typeface="Calibri" panose="020F0502020204030204" pitchFamily="34" charset="0"/>
                <a:cs typeface="Times New Roman" panose="02020603050405020304" pitchFamily="18" charset="0"/>
              </a:rPr>
              <a:t>художественной </a:t>
            </a:r>
            <a:r>
              <a:rPr lang="ru-RU" b="1" dirty="0">
                <a:latin typeface="Times New Roman" panose="02020603050405020304" pitchFamily="18" charset="0"/>
                <a:ea typeface="Calibri" panose="020F0502020204030204" pitchFamily="34" charset="0"/>
                <a:cs typeface="Times New Roman" panose="02020603050405020304" pitchFamily="18" charset="0"/>
              </a:rPr>
              <a:t>школы, живописного</a:t>
            </a:r>
            <a:endParaRPr lang="ru-RU"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b="1" dirty="0">
                <a:latin typeface="Times New Roman" panose="02020603050405020304" pitchFamily="18" charset="0"/>
                <a:ea typeface="Calibri" panose="020F0502020204030204" pitchFamily="34" charset="0"/>
                <a:cs typeface="Times New Roman" panose="02020603050405020304" pitchFamily="18" charset="0"/>
              </a:rPr>
              <a:t>жанра, репродукций)</a:t>
            </a:r>
            <a:endParaRPr lang="ru-RU"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b="1" dirty="0">
                <a:latin typeface="Times New Roman" panose="02020603050405020304" pitchFamily="18" charset="0"/>
                <a:ea typeface="Calibri" panose="020F0502020204030204" pitchFamily="34" charset="0"/>
                <a:cs typeface="Times New Roman" panose="02020603050405020304" pitchFamily="18" charset="0"/>
              </a:rPr>
              <a:t>4. Выставка-панорама</a:t>
            </a:r>
            <a:endParaRPr lang="ru-RU"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b="1" dirty="0">
                <a:latin typeface="Times New Roman" panose="02020603050405020304" pitchFamily="18" charset="0"/>
                <a:ea typeface="Calibri" panose="020F0502020204030204" pitchFamily="34" charset="0"/>
                <a:cs typeface="Times New Roman" panose="02020603050405020304" pitchFamily="18" charset="0"/>
              </a:rPr>
              <a:t>5. Выставка мемуарных публикаций (жанровая, воспоминание)</a:t>
            </a:r>
            <a:endParaRPr lang="ru-RU" b="1" dirty="0">
              <a:latin typeface="Calibri" panose="020F0502020204030204" pitchFamily="34" charset="0"/>
              <a:ea typeface="Calibri" panose="020F0502020204030204" pitchFamily="34" charset="0"/>
              <a:cs typeface="Times New Roman" panose="02020603050405020304" pitchFamily="18" charset="0"/>
            </a:endParaRPr>
          </a:p>
          <a:p>
            <a:r>
              <a:rPr lang="ru-RU" b="1" dirty="0">
                <a:latin typeface="Times New Roman" panose="02020603050405020304" pitchFamily="18" charset="0"/>
                <a:ea typeface="Calibri" panose="020F0502020204030204" pitchFamily="34" charset="0"/>
              </a:rPr>
              <a:t>6. Выставка-совет (рекомендации на День здоровья)</a:t>
            </a:r>
            <a:r>
              <a:rPr lang="ru-RU" b="1" dirty="0">
                <a:solidFill>
                  <a:srgbClr val="000000"/>
                </a:solidFill>
                <a:latin typeface="Times New Roman" panose="02020603050405020304" pitchFamily="18" charset="0"/>
                <a:ea typeface="Times New Roman" panose="02020603050405020304" pitchFamily="18" charset="0"/>
              </a:rPr>
              <a:t> </a:t>
            </a:r>
            <a:endParaRPr lang="ru-RU" b="1" dirty="0"/>
          </a:p>
        </p:txBody>
      </p:sp>
      <p:pic>
        <p:nvPicPr>
          <p:cNvPr id="12" name="Рисунок 11" descr="H:\desktop\фото\день здоровья.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6748" y="1669290"/>
            <a:ext cx="2925445" cy="3900170"/>
          </a:xfrm>
          <a:prstGeom prst="rect">
            <a:avLst/>
          </a:prstGeom>
          <a:noFill/>
          <a:ln>
            <a:noFill/>
          </a:ln>
        </p:spPr>
      </p:pic>
    </p:spTree>
    <p:extLst>
      <p:ext uri="{BB962C8B-B14F-4D97-AF65-F5344CB8AC3E}">
        <p14:creationId xmlns:p14="http://schemas.microsoft.com/office/powerpoint/2010/main" val="3049457707"/>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t="9906" r="311"/>
          <a:stretch/>
        </p:blipFill>
        <p:spPr>
          <a:xfrm>
            <a:off x="312759" y="34942"/>
            <a:ext cx="1693993" cy="1587284"/>
          </a:xfrm>
          <a:prstGeom prst="ellipse">
            <a:avLst/>
          </a:prstGeom>
        </p:spPr>
      </p:pic>
      <p:pic>
        <p:nvPicPr>
          <p:cNvPr id="8" name="Рисунок 7" descr="H:\desktop\Screenshot_20240503_17264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0839" y="2204864"/>
            <a:ext cx="3171825" cy="3528392"/>
          </a:xfrm>
          <a:prstGeom prst="rect">
            <a:avLst/>
          </a:prstGeom>
          <a:noFill/>
          <a:ln>
            <a:noFill/>
          </a:ln>
        </p:spPr>
      </p:pic>
      <p:pic>
        <p:nvPicPr>
          <p:cNvPr id="9" name="Рисунок 8" descr="H:\desktop\Screenshot_20240503_17262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1685917"/>
            <a:ext cx="3368040" cy="4566285"/>
          </a:xfrm>
          <a:prstGeom prst="rect">
            <a:avLst/>
          </a:prstGeom>
          <a:noFill/>
          <a:ln>
            <a:noFill/>
          </a:ln>
        </p:spPr>
      </p:pic>
    </p:spTree>
    <p:extLst>
      <p:ext uri="{BB962C8B-B14F-4D97-AF65-F5344CB8AC3E}">
        <p14:creationId xmlns:p14="http://schemas.microsoft.com/office/powerpoint/2010/main" val="356673516"/>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t="9906" r="311"/>
          <a:stretch/>
        </p:blipFill>
        <p:spPr>
          <a:xfrm>
            <a:off x="323528" y="0"/>
            <a:ext cx="1693993" cy="1587284"/>
          </a:xfrm>
          <a:prstGeom prst="ellipse">
            <a:avLst/>
          </a:prstGeom>
        </p:spPr>
      </p:pic>
      <p:sp>
        <p:nvSpPr>
          <p:cNvPr id="2" name="Прямоугольник 1"/>
          <p:cNvSpPr/>
          <p:nvPr/>
        </p:nvSpPr>
        <p:spPr>
          <a:xfrm>
            <a:off x="2339752" y="908720"/>
            <a:ext cx="5688632" cy="5632311"/>
          </a:xfrm>
          <a:prstGeom prst="rect">
            <a:avLst/>
          </a:prstGeom>
        </p:spPr>
        <p:txBody>
          <a:bodyPr wrap="square">
            <a:spAutoFit/>
          </a:bodyPr>
          <a:lstStyle/>
          <a:p>
            <a:pPr lvl="0"/>
            <a:r>
              <a:rPr lang="ru-RU" b="1" dirty="0" smtClean="0">
                <a:solidFill>
                  <a:prstClr val="black"/>
                </a:solidFill>
                <a:latin typeface="Times New Roman" panose="02020603050405020304" pitchFamily="18" charset="0"/>
                <a:cs typeface="Times New Roman" panose="02020603050405020304" pitchFamily="18" charset="0"/>
              </a:rPr>
              <a:t>7.Выставка-словарь</a:t>
            </a:r>
          </a:p>
          <a:p>
            <a:pPr lvl="0"/>
            <a:r>
              <a:rPr lang="ru-RU" b="1" dirty="0" smtClean="0">
                <a:solidFill>
                  <a:prstClr val="black"/>
                </a:solidFill>
                <a:latin typeface="Times New Roman" panose="02020603050405020304" pitchFamily="18" charset="0"/>
                <a:cs typeface="Times New Roman" panose="02020603050405020304" pitchFamily="18" charset="0"/>
              </a:rPr>
              <a:t>8.Выставка-коллаж</a:t>
            </a:r>
          </a:p>
          <a:p>
            <a:pPr lvl="0"/>
            <a:r>
              <a:rPr lang="ru-RU" b="1" dirty="0" smtClean="0">
                <a:solidFill>
                  <a:prstClr val="black"/>
                </a:solidFill>
                <a:latin typeface="Times New Roman" panose="02020603050405020304" pitchFamily="18" charset="0"/>
                <a:cs typeface="Times New Roman" panose="02020603050405020304" pitchFamily="18" charset="0"/>
              </a:rPr>
              <a:t>9.Выставка-репортаж</a:t>
            </a:r>
          </a:p>
          <a:p>
            <a:r>
              <a:rPr lang="ru-RU" b="1" dirty="0"/>
              <a:t>10. Выставка-чествование (юбилей, признание, посвящение)</a:t>
            </a:r>
          </a:p>
          <a:p>
            <a:r>
              <a:rPr lang="ru-RU" b="1" dirty="0"/>
              <a:t>11. Выставка-ретроспектива</a:t>
            </a:r>
          </a:p>
          <a:p>
            <a:r>
              <a:rPr lang="ru-RU" b="1" dirty="0"/>
              <a:t>12. Выставка-календарь (дата)</a:t>
            </a:r>
          </a:p>
          <a:p>
            <a:r>
              <a:rPr lang="ru-RU" b="1" dirty="0"/>
              <a:t>13. Выставка-путешествие</a:t>
            </a:r>
          </a:p>
          <a:p>
            <a:r>
              <a:rPr lang="ru-RU" b="1" dirty="0"/>
              <a:t>14. Выставка-хобби (увлечение, коллекция)</a:t>
            </a:r>
          </a:p>
          <a:p>
            <a:r>
              <a:rPr lang="ru-RU" b="1" dirty="0"/>
              <a:t>15. Выставка-отзыв</a:t>
            </a:r>
          </a:p>
          <a:p>
            <a:r>
              <a:rPr lang="ru-RU" b="1" dirty="0"/>
              <a:t>16. Выставка-гербарий</a:t>
            </a:r>
          </a:p>
          <a:p>
            <a:r>
              <a:rPr lang="ru-RU" b="1" dirty="0"/>
              <a:t>17. Выставка-игра</a:t>
            </a:r>
          </a:p>
          <a:p>
            <a:r>
              <a:rPr lang="ru-RU" b="1" dirty="0"/>
              <a:t>18. Выставка-сказка</a:t>
            </a:r>
          </a:p>
          <a:p>
            <a:r>
              <a:rPr lang="ru-RU" b="1" dirty="0"/>
              <a:t>19. Выставка-портрет (персоналия)</a:t>
            </a:r>
          </a:p>
          <a:p>
            <a:r>
              <a:rPr lang="ru-RU" b="1" dirty="0"/>
              <a:t>20. Выставка-музей</a:t>
            </a:r>
          </a:p>
          <a:p>
            <a:r>
              <a:rPr lang="ru-RU" b="1" dirty="0"/>
              <a:t>21. Выставка-имена</a:t>
            </a:r>
          </a:p>
          <a:p>
            <a:r>
              <a:rPr lang="ru-RU" b="1" dirty="0"/>
              <a:t>22. Выставка-литературный герой</a:t>
            </a:r>
          </a:p>
          <a:p>
            <a:r>
              <a:rPr lang="ru-RU" b="1" dirty="0"/>
              <a:t>23. Выставка-экспозиция</a:t>
            </a:r>
          </a:p>
          <a:p>
            <a:r>
              <a:rPr lang="ru-RU" b="1" dirty="0"/>
              <a:t>24. Выставка книжных иллюстраций</a:t>
            </a:r>
          </a:p>
          <a:p>
            <a:r>
              <a:rPr lang="ru-RU" b="1" dirty="0"/>
              <a:t>и </a:t>
            </a:r>
            <a:r>
              <a:rPr lang="ru-RU" b="1" dirty="0" err="1" smtClean="0"/>
              <a:t>др</a:t>
            </a:r>
            <a:endParaRPr lang="ru-RU" b="1" dirty="0"/>
          </a:p>
        </p:txBody>
      </p:sp>
    </p:spTree>
    <p:extLst>
      <p:ext uri="{BB962C8B-B14F-4D97-AF65-F5344CB8AC3E}">
        <p14:creationId xmlns:p14="http://schemas.microsoft.com/office/powerpoint/2010/main" val="3773400924"/>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t="9906" r="311"/>
          <a:stretch/>
        </p:blipFill>
        <p:spPr>
          <a:xfrm>
            <a:off x="323528" y="0"/>
            <a:ext cx="1693993" cy="1587284"/>
          </a:xfrm>
          <a:prstGeom prst="ellipse">
            <a:avLst/>
          </a:prstGeom>
        </p:spPr>
      </p:pic>
      <p:sp>
        <p:nvSpPr>
          <p:cNvPr id="3" name="Прямоугольник 2"/>
          <p:cNvSpPr/>
          <p:nvPr/>
        </p:nvSpPr>
        <p:spPr>
          <a:xfrm>
            <a:off x="539552" y="1582341"/>
            <a:ext cx="3744416" cy="4801314"/>
          </a:xfrm>
          <a:prstGeom prst="rect">
            <a:avLst/>
          </a:prstGeom>
        </p:spPr>
        <p:txBody>
          <a:bodyPr wrap="square">
            <a:spAutoFit/>
          </a:bodyPr>
          <a:lstStyle/>
          <a:p>
            <a:r>
              <a:rPr lang="ru-RU" b="1" dirty="0"/>
              <a:t>Успех мероприятия невозможен без предварительной работы. Один из ее элементов – реклама: объявление, пригласительные билеты, афиши, сообщения в соц</a:t>
            </a:r>
            <a:r>
              <a:rPr lang="ru-RU" b="1" dirty="0" smtClean="0"/>
              <a:t>. сетях</a:t>
            </a:r>
            <a:r>
              <a:rPr lang="ru-RU" b="1" dirty="0"/>
              <a:t>. Сообщения, объявления должны быть лаконичны и одновременно достаточно информативны, доступны, выразительны.</a:t>
            </a:r>
          </a:p>
          <a:p>
            <a:r>
              <a:rPr lang="ru-RU" b="1" dirty="0"/>
              <a:t>Одним из вариантов проведения инновационных методов работы является массовые мероприятия.</a:t>
            </a:r>
          </a:p>
          <a:p>
            <a:r>
              <a:rPr lang="ru-RU" b="1" dirty="0"/>
              <a:t> Примеры инноваций в массовых мероприятиях </a:t>
            </a:r>
            <a:r>
              <a:rPr lang="ru-RU" b="1" dirty="0" smtClean="0"/>
              <a:t>:</a:t>
            </a:r>
          </a:p>
          <a:p>
            <a:r>
              <a:rPr lang="ru-RU" b="1" dirty="0" smtClean="0"/>
              <a:t>Благотворительные </a:t>
            </a:r>
            <a:r>
              <a:rPr lang="ru-RU" b="1" dirty="0"/>
              <a:t>акции </a:t>
            </a:r>
            <a:r>
              <a:rPr lang="ru-RU" b="1" dirty="0" smtClean="0"/>
              <a:t> «</a:t>
            </a:r>
            <a:r>
              <a:rPr lang="ru-RU" b="1" dirty="0"/>
              <a:t>подари книгу библиотеке» ) </a:t>
            </a:r>
          </a:p>
        </p:txBody>
      </p:sp>
      <p:pic>
        <p:nvPicPr>
          <p:cNvPr id="4" name="Рисунок 3" descr="C:\Users\Ученик\AppData\Local\Temp\bc8a6e20-5974-458e-89c5-54fcb8e3f8d1_ф.zip.8d1\IMG_20240221_11272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1988840"/>
            <a:ext cx="2405380" cy="3208020"/>
          </a:xfrm>
          <a:prstGeom prst="rect">
            <a:avLst/>
          </a:prstGeom>
          <a:noFill/>
          <a:ln>
            <a:noFill/>
          </a:ln>
        </p:spPr>
      </p:pic>
    </p:spTree>
    <p:extLst>
      <p:ext uri="{BB962C8B-B14F-4D97-AF65-F5344CB8AC3E}">
        <p14:creationId xmlns:p14="http://schemas.microsoft.com/office/powerpoint/2010/main" val="3686320397"/>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t="9906" r="311"/>
          <a:stretch/>
        </p:blipFill>
        <p:spPr>
          <a:xfrm>
            <a:off x="323528" y="0"/>
            <a:ext cx="1693993" cy="1587284"/>
          </a:xfrm>
          <a:prstGeom prst="ellipse">
            <a:avLst/>
          </a:prstGeom>
        </p:spPr>
      </p:pic>
      <p:pic>
        <p:nvPicPr>
          <p:cNvPr id="3" name="Рисунок 2" descr="C:\Users\Ученик\AppData\Local\Temp\f50a2a1f-b8f5-4831-a0cd-5e4f29739e6a_ф.zip.e6a\IMG_20240221_11280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980" y="1600441"/>
            <a:ext cx="4568190" cy="3426460"/>
          </a:xfrm>
          <a:prstGeom prst="rect">
            <a:avLst/>
          </a:prstGeom>
          <a:noFill/>
          <a:ln>
            <a:noFill/>
          </a:ln>
        </p:spPr>
      </p:pic>
      <p:pic>
        <p:nvPicPr>
          <p:cNvPr id="4" name="Рисунок 3"/>
          <p:cNvPicPr>
            <a:picLocks noChangeAspect="1"/>
          </p:cNvPicPr>
          <p:nvPr/>
        </p:nvPicPr>
        <p:blipFill>
          <a:blip r:embed="rId4"/>
          <a:stretch>
            <a:fillRect/>
          </a:stretch>
        </p:blipFill>
        <p:spPr>
          <a:xfrm>
            <a:off x="5436096" y="1566034"/>
            <a:ext cx="3237257" cy="4316342"/>
          </a:xfrm>
          <a:prstGeom prst="rect">
            <a:avLst/>
          </a:prstGeom>
        </p:spPr>
      </p:pic>
    </p:spTree>
    <p:extLst>
      <p:ext uri="{BB962C8B-B14F-4D97-AF65-F5344CB8AC3E}">
        <p14:creationId xmlns:p14="http://schemas.microsoft.com/office/powerpoint/2010/main" val="260499623"/>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t="9906" r="311"/>
          <a:stretch/>
        </p:blipFill>
        <p:spPr>
          <a:xfrm>
            <a:off x="323528" y="0"/>
            <a:ext cx="1693993" cy="1587284"/>
          </a:xfrm>
          <a:prstGeom prst="ellipse">
            <a:avLst/>
          </a:prstGeom>
        </p:spPr>
      </p:pic>
      <p:sp>
        <p:nvSpPr>
          <p:cNvPr id="3" name="Прямоугольник 2"/>
          <p:cNvSpPr/>
          <p:nvPr/>
        </p:nvSpPr>
        <p:spPr>
          <a:xfrm>
            <a:off x="179512" y="1587284"/>
            <a:ext cx="8208912" cy="3170099"/>
          </a:xfrm>
          <a:prstGeom prst="rect">
            <a:avLst/>
          </a:prstGeom>
        </p:spPr>
        <p:txBody>
          <a:bodyPr wrap="square">
            <a:spAutoFit/>
          </a:bodyPr>
          <a:lstStyle/>
          <a:p>
            <a:r>
              <a:rPr lang="ru-RU" sz="2000" b="1" dirty="0" smtClean="0"/>
              <a:t>Проведение </a:t>
            </a:r>
            <a:r>
              <a:rPr lang="ru-RU" sz="2000" b="1" dirty="0"/>
              <a:t>конкурсов </a:t>
            </a:r>
          </a:p>
          <a:p>
            <a:r>
              <a:rPr lang="ru-RU" sz="2000" b="1" dirty="0"/>
              <a:t>Пример: «Любимые питомцы» В течение месяца читатели библиотеки принимают участие в фотоконкурсе «Любимые питомцы», представляют 14 большое разнообразие интересных, смешных сюжетов, запечатленных на фото. В главных ролях фотоэтюдов – любимые животные. Работы можно оценивать по следующим критериям: оригинальность сюжета, техника, выразительность, композиция, качество. Участники представляют не только фотографии, но и небольшие рассказы о своих питомцах, а также рекомендуют другим читателям свои любимые произведения о животных</a:t>
            </a:r>
          </a:p>
        </p:txBody>
      </p:sp>
    </p:spTree>
    <p:extLst>
      <p:ext uri="{BB962C8B-B14F-4D97-AF65-F5344CB8AC3E}">
        <p14:creationId xmlns:p14="http://schemas.microsoft.com/office/powerpoint/2010/main" val="1061819233"/>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t="9906" r="311"/>
          <a:stretch/>
        </p:blipFill>
        <p:spPr>
          <a:xfrm>
            <a:off x="323528" y="0"/>
            <a:ext cx="1693993" cy="1587284"/>
          </a:xfrm>
          <a:prstGeom prst="ellipse">
            <a:avLst/>
          </a:prstGeom>
        </p:spPr>
      </p:pic>
      <p:sp>
        <p:nvSpPr>
          <p:cNvPr id="3" name="Прямоугольник 2"/>
          <p:cNvSpPr/>
          <p:nvPr/>
        </p:nvSpPr>
        <p:spPr>
          <a:xfrm>
            <a:off x="539552" y="1700808"/>
            <a:ext cx="3744416" cy="4093428"/>
          </a:xfrm>
          <a:prstGeom prst="rect">
            <a:avLst/>
          </a:prstGeom>
        </p:spPr>
        <p:txBody>
          <a:bodyPr wrap="square">
            <a:spAutoFit/>
          </a:bodyPr>
          <a:lstStyle/>
          <a:p>
            <a:r>
              <a:rPr lang="ru-RU" sz="2000" b="1" dirty="0"/>
              <a:t>Поэтический </a:t>
            </a:r>
            <a:r>
              <a:rPr lang="ru-RU" sz="2000" b="1" dirty="0" err="1"/>
              <a:t>батл</a:t>
            </a:r>
            <a:r>
              <a:rPr lang="ru-RU" sz="2000" b="1" dirty="0"/>
              <a:t> — битва, соревнование современных поэтов. </a:t>
            </a:r>
            <a:r>
              <a:rPr lang="ru-RU" sz="2000" b="1" dirty="0" err="1"/>
              <a:t>Батлы</a:t>
            </a:r>
            <a:r>
              <a:rPr lang="ru-RU" sz="2000" b="1" dirty="0"/>
              <a:t> активно собирают молодежь. Это не обычный литературный вечер, где в кабинетной тишине дрожит голос читающего. Здесь звучат мелодии фортепиано, громкие возгласы поддержки и аплодисменты. Это — творческий ринг для самых ярких и самых смелых поэтов.(фото из архива )</a:t>
            </a:r>
          </a:p>
        </p:txBody>
      </p:sp>
      <p:pic>
        <p:nvPicPr>
          <p:cNvPr id="4" name="Рисунок 3"/>
          <p:cNvPicPr>
            <a:picLocks noChangeAspect="1"/>
          </p:cNvPicPr>
          <p:nvPr/>
        </p:nvPicPr>
        <p:blipFill>
          <a:blip r:embed="rId3"/>
          <a:stretch>
            <a:fillRect/>
          </a:stretch>
        </p:blipFill>
        <p:spPr>
          <a:xfrm>
            <a:off x="6372200" y="1412776"/>
            <a:ext cx="2552261" cy="1914195"/>
          </a:xfrm>
          <a:prstGeom prst="rect">
            <a:avLst/>
          </a:prstGeom>
        </p:spPr>
      </p:pic>
      <p:pic>
        <p:nvPicPr>
          <p:cNvPr id="5" name="Рисунок 4" descr="C:\Users\Ученик\AppData\Local\Temp\a9abcf0c-3e4e-4680-936b-2fea2522f769_ф.zip.769\IMG_20230419_122517.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5420" y="3501008"/>
            <a:ext cx="3171825" cy="2378710"/>
          </a:xfrm>
          <a:prstGeom prst="rect">
            <a:avLst/>
          </a:prstGeom>
          <a:noFill/>
          <a:ln>
            <a:noFill/>
          </a:ln>
        </p:spPr>
      </p:pic>
    </p:spTree>
    <p:extLst>
      <p:ext uri="{BB962C8B-B14F-4D97-AF65-F5344CB8AC3E}">
        <p14:creationId xmlns:p14="http://schemas.microsoft.com/office/powerpoint/2010/main" val="1053262803"/>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t="9906" r="311"/>
          <a:stretch/>
        </p:blipFill>
        <p:spPr>
          <a:xfrm>
            <a:off x="323528" y="0"/>
            <a:ext cx="1693993" cy="1587284"/>
          </a:xfrm>
          <a:prstGeom prst="ellipse">
            <a:avLst/>
          </a:prstGeom>
        </p:spPr>
      </p:pic>
      <p:sp>
        <p:nvSpPr>
          <p:cNvPr id="4" name="Прямоугольник 3"/>
          <p:cNvSpPr/>
          <p:nvPr/>
        </p:nvSpPr>
        <p:spPr>
          <a:xfrm>
            <a:off x="683568" y="1443841"/>
            <a:ext cx="4680520" cy="4524315"/>
          </a:xfrm>
          <a:prstGeom prst="rect">
            <a:avLst/>
          </a:prstGeom>
        </p:spPr>
        <p:txBody>
          <a:bodyPr wrap="square">
            <a:spAutoFit/>
          </a:bodyPr>
          <a:lstStyle/>
          <a:p>
            <a:endParaRPr lang="ru-RU" dirty="0"/>
          </a:p>
          <a:p>
            <a:r>
              <a:rPr lang="ru-RU" b="1" dirty="0"/>
              <a:t>Очень популярно у старших школьников проведение:</a:t>
            </a:r>
          </a:p>
          <a:p>
            <a:r>
              <a:rPr lang="ru-RU" b="1" dirty="0"/>
              <a:t> </a:t>
            </a:r>
            <a:r>
              <a:rPr lang="ru-RU" b="1" dirty="0" err="1" smtClean="0"/>
              <a:t>Буктрейлеров</a:t>
            </a:r>
            <a:r>
              <a:rPr lang="ru-RU" b="1" dirty="0"/>
              <a:t>— это небольшой видео-ролик, который включает в себя самые яркие и узнаваемые моменты книги, визуализирует её содержание. Очень похож на трейлер к кинофильму. Выполняя свою основную задачу — представляя читателю книги и пропагандируя </a:t>
            </a:r>
            <a:r>
              <a:rPr lang="ru-RU" b="1" dirty="0" err="1"/>
              <a:t>книгочтение</a:t>
            </a:r>
            <a:r>
              <a:rPr lang="ru-RU" b="1" dirty="0"/>
              <a:t> </a:t>
            </a:r>
            <a:r>
              <a:rPr lang="ru-RU" b="1" dirty="0" err="1"/>
              <a:t>буктрейлеры</a:t>
            </a:r>
            <a:r>
              <a:rPr lang="ru-RU" b="1" dirty="0"/>
              <a:t> превратились в отдельный самобытный жанр. Продолжительность </a:t>
            </a:r>
            <a:r>
              <a:rPr lang="ru-RU" b="1" dirty="0" err="1"/>
              <a:t>буктрейлера</a:t>
            </a:r>
            <a:r>
              <a:rPr lang="ru-RU" b="1" dirty="0"/>
              <a:t> не более 3-х минут. (Ссылка из архива СОШ 18</a:t>
            </a:r>
            <a:r>
              <a:rPr lang="ru-RU" b="1" dirty="0" smtClean="0"/>
              <a:t>)</a:t>
            </a:r>
            <a:r>
              <a:rPr lang="ru-RU" u="sng" dirty="0">
                <a:hlinkClick r:id="rId3"/>
              </a:rPr>
              <a:t> https://disk.yandex.ru/i/ZpWdFPHrkpXFEg</a:t>
            </a:r>
            <a:endParaRPr lang="ru-RU" dirty="0"/>
          </a:p>
          <a:p>
            <a:endParaRPr lang="ru-RU" b="1" dirty="0"/>
          </a:p>
        </p:txBody>
      </p:sp>
    </p:spTree>
    <p:extLst>
      <p:ext uri="{BB962C8B-B14F-4D97-AF65-F5344CB8AC3E}">
        <p14:creationId xmlns:p14="http://schemas.microsoft.com/office/powerpoint/2010/main" val="3762309268"/>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t="9906" r="311"/>
          <a:stretch/>
        </p:blipFill>
        <p:spPr>
          <a:xfrm>
            <a:off x="312759" y="34942"/>
            <a:ext cx="1693993" cy="1587284"/>
          </a:xfrm>
          <a:prstGeom prst="ellipse">
            <a:avLst/>
          </a:prstGeom>
        </p:spPr>
      </p:pic>
      <p:sp>
        <p:nvSpPr>
          <p:cNvPr id="2" name="Прямоугольник 1"/>
          <p:cNvSpPr/>
          <p:nvPr/>
        </p:nvSpPr>
        <p:spPr>
          <a:xfrm>
            <a:off x="755576" y="1622226"/>
            <a:ext cx="8075665" cy="4805418"/>
          </a:xfrm>
          <a:prstGeom prst="rect">
            <a:avLst/>
          </a:prstGeom>
        </p:spPr>
        <p:txBody>
          <a:bodyPr wrap="square">
            <a:spAutoFit/>
          </a:bodyPr>
          <a:lstStyle/>
          <a:p>
            <a:pPr>
              <a:lnSpc>
                <a:spcPct val="107000"/>
              </a:lnSpc>
              <a:spcAft>
                <a:spcPts val="800"/>
              </a:spcAft>
            </a:pPr>
            <a:r>
              <a:rPr lang="ru-RU" dirty="0" smtClean="0">
                <a:solidFill>
                  <a:srgbClr val="000000"/>
                </a:solidFill>
                <a:latin typeface="Montserrat"/>
              </a:rPr>
              <a:t>	</a:t>
            </a:r>
            <a:r>
              <a:rPr lang="ru-RU" sz="2000" b="1" dirty="0">
                <a:latin typeface="Times New Roman" panose="02020603050405020304" pitchFamily="18" charset="0"/>
                <a:ea typeface="Calibri" panose="020F0502020204030204" pitchFamily="34" charset="0"/>
                <a:cs typeface="Times New Roman" panose="02020603050405020304" pitchFamily="18" charset="0"/>
              </a:rPr>
              <a:t>Если рассматривать привлечение читателей, как маркетинговую задачу, и  использовать </a:t>
            </a:r>
            <a:r>
              <a:rPr lang="ru-RU" sz="2000" b="1"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2000" b="1" dirty="0">
                <a:latin typeface="Times New Roman" panose="02020603050405020304" pitchFamily="18" charset="0"/>
                <a:ea typeface="Calibri" panose="020F0502020204030204" pitchFamily="34" charset="0"/>
                <a:cs typeface="Times New Roman" panose="02020603050405020304" pitchFamily="18" charset="0"/>
              </a:rPr>
              <a:t>современные механизмы </a:t>
            </a:r>
            <a:r>
              <a:rPr lang="ru-RU" sz="2000" b="1"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2000" b="1" dirty="0">
                <a:latin typeface="Times New Roman" panose="02020603050405020304" pitchFamily="18" charset="0"/>
                <a:ea typeface="Calibri" panose="020F0502020204030204" pitchFamily="34" charset="0"/>
                <a:cs typeface="Times New Roman" panose="02020603050405020304" pitchFamily="18" charset="0"/>
              </a:rPr>
              <a:t>то выбор именно инновационных форм работы окажется в приоритете. Эффективность любого мероприятия в большой степени зависит от креативного решения. </a:t>
            </a:r>
            <a:r>
              <a:rPr lang="ru-RU" sz="2000" b="1" dirty="0" smtClean="0">
                <a:latin typeface="Times New Roman" panose="02020603050405020304" pitchFamily="18" charset="0"/>
                <a:ea typeface="Calibri" panose="020F0502020204030204" pitchFamily="34" charset="0"/>
                <a:cs typeface="Times New Roman" panose="02020603050405020304" pitchFamily="18" charset="0"/>
              </a:rPr>
              <a:t>Внедрения новых методов работы: использование социальных сетей, создание виртуальных выставок и мероприятий, других современных технологий, электронных каталогов, онлайн ресурсов. Все это будет хорошим, эффективным средством в привлечении читателя и  </a:t>
            </a:r>
            <a:r>
              <a:rPr lang="ru-RU" sz="2000" b="1" dirty="0">
                <a:latin typeface="Times New Roman" panose="02020603050405020304" pitchFamily="18" charset="0"/>
                <a:ea typeface="Calibri" panose="020F0502020204030204" pitchFamily="34" charset="0"/>
                <a:cs typeface="Times New Roman" panose="02020603050405020304" pitchFamily="18" charset="0"/>
              </a:rPr>
              <a:t>продвижении </a:t>
            </a:r>
            <a:r>
              <a:rPr lang="ru-RU" sz="2000" b="1" dirty="0" smtClean="0">
                <a:latin typeface="Times New Roman" panose="02020603050405020304" pitchFamily="18" charset="0"/>
                <a:ea typeface="Calibri" panose="020F0502020204030204" pitchFamily="34" charset="0"/>
                <a:cs typeface="Times New Roman" panose="02020603050405020304" pitchFamily="18" charset="0"/>
              </a:rPr>
              <a:t>книги . Создание комфортной среды в библиотеке. Расширение ассортимента книг, улучшение качества обслуживания , постоянное саморазвитие и изучение новых тенденций в мире литературы.</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b="1" dirty="0">
                <a:latin typeface="Times New Roman" panose="02020603050405020304" pitchFamily="18" charset="0"/>
                <a:ea typeface="Calibri" panose="020F0502020204030204" pitchFamily="34" charset="0"/>
                <a:cs typeface="Times New Roman" panose="02020603050405020304" pitchFamily="18" charset="0"/>
              </a:rPr>
              <a:t>Любые идеи в интересном формате – будь то мастер класс, викторина или полномасштабная акция.</a:t>
            </a:r>
            <a:endParaRPr lang="ru-RU"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0771845"/>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t="9906" r="311"/>
          <a:stretch/>
        </p:blipFill>
        <p:spPr>
          <a:xfrm>
            <a:off x="323528" y="0"/>
            <a:ext cx="1693993" cy="1587284"/>
          </a:xfrm>
          <a:prstGeom prst="ellipse">
            <a:avLst/>
          </a:prstGeom>
        </p:spPr>
      </p:pic>
      <p:sp>
        <p:nvSpPr>
          <p:cNvPr id="3" name="Прямоугольник 2"/>
          <p:cNvSpPr/>
          <p:nvPr/>
        </p:nvSpPr>
        <p:spPr>
          <a:xfrm>
            <a:off x="1835696" y="2060848"/>
            <a:ext cx="6840760" cy="3094886"/>
          </a:xfrm>
          <a:prstGeom prst="rect">
            <a:avLst/>
          </a:prstGeom>
        </p:spPr>
        <p:txBody>
          <a:bodyPr wrap="square">
            <a:spAutoFit/>
          </a:bodyPr>
          <a:lstStyle/>
          <a:p>
            <a:pPr>
              <a:lnSpc>
                <a:spcPts val="1800"/>
              </a:lnSpc>
              <a:spcAft>
                <a:spcPts val="0"/>
              </a:spcAft>
            </a:pPr>
            <a:r>
              <a:rPr lang="ru-RU" sz="2000" b="1" dirty="0" err="1">
                <a:solidFill>
                  <a:srgbClr val="3B3B3B"/>
                </a:solidFill>
                <a:ea typeface="Times New Roman" panose="02020603050405020304" pitchFamily="18" charset="0"/>
                <a:cs typeface="Times New Roman" panose="02020603050405020304" pitchFamily="18" charset="0"/>
              </a:rPr>
              <a:t>Квест</a:t>
            </a:r>
            <a:r>
              <a:rPr lang="ru-RU" sz="2000" b="1" dirty="0">
                <a:solidFill>
                  <a:srgbClr val="3B3B3B"/>
                </a:solidFill>
                <a:ea typeface="Times New Roman" panose="02020603050405020304" pitchFamily="18" charset="0"/>
                <a:cs typeface="Times New Roman" panose="02020603050405020304" pitchFamily="18" charset="0"/>
              </a:rPr>
              <a:t> (от англ. </a:t>
            </a:r>
            <a:r>
              <a:rPr lang="ru-RU" sz="2000" b="1" dirty="0" err="1">
                <a:solidFill>
                  <a:srgbClr val="3B3B3B"/>
                </a:solidFill>
                <a:ea typeface="Times New Roman" panose="02020603050405020304" pitchFamily="18" charset="0"/>
                <a:cs typeface="Times New Roman" panose="02020603050405020304" pitchFamily="18" charset="0"/>
              </a:rPr>
              <a:t>quest</a:t>
            </a:r>
            <a:r>
              <a:rPr lang="ru-RU" sz="2000" b="1" dirty="0">
                <a:solidFill>
                  <a:srgbClr val="3B3B3B"/>
                </a:solidFill>
                <a:ea typeface="Times New Roman" panose="02020603050405020304" pitchFamily="18" charset="0"/>
                <a:cs typeface="Times New Roman" panose="02020603050405020304" pitchFamily="18" charset="0"/>
              </a:rPr>
              <a:t> — «поиск, предмет поиска»). Это интерактивная приключенческая игра, участники которой перемещаются по пунктам, находят и выполняют задания в рамках общего сценария. Это игровой маршрут, каждый из пунктов которого таит в себе загадку или препятствие, которые маленьким игрокам необходимо решить или преодолеть. А те, кто доберется до финиша — смогут узнать главную тайну и получить за это супер-приз! </a:t>
            </a:r>
            <a:endParaRPr lang="ru-RU" sz="2000" b="1" dirty="0" smtClean="0">
              <a:solidFill>
                <a:srgbClr val="3B3B3B"/>
              </a:solidFill>
              <a:ea typeface="Times New Roman" panose="02020603050405020304" pitchFamily="18" charset="0"/>
              <a:cs typeface="Times New Roman" panose="02020603050405020304" pitchFamily="18" charset="0"/>
            </a:endParaRPr>
          </a:p>
          <a:p>
            <a:pPr>
              <a:lnSpc>
                <a:spcPts val="1800"/>
              </a:lnSpc>
              <a:spcAft>
                <a:spcPts val="0"/>
              </a:spcAft>
            </a:pPr>
            <a:r>
              <a:rPr lang="ru-RU" sz="2000" b="1" dirty="0" err="1" smtClean="0">
                <a:solidFill>
                  <a:srgbClr val="3B3B3B"/>
                </a:solidFill>
                <a:ea typeface="Times New Roman" panose="02020603050405020304" pitchFamily="18" charset="0"/>
                <a:cs typeface="Times New Roman" panose="02020603050405020304" pitchFamily="18" charset="0"/>
              </a:rPr>
              <a:t>Буккроссинг</a:t>
            </a:r>
            <a:r>
              <a:rPr lang="ru-RU" sz="2000" b="1" dirty="0" smtClean="0">
                <a:solidFill>
                  <a:srgbClr val="3B3B3B"/>
                </a:solidFill>
                <a:ea typeface="Times New Roman" panose="02020603050405020304" pitchFamily="18" charset="0"/>
                <a:cs typeface="Times New Roman" panose="02020603050405020304" pitchFamily="18" charset="0"/>
              </a:rPr>
              <a:t> </a:t>
            </a:r>
            <a:r>
              <a:rPr lang="ru-RU" sz="2000" b="1" dirty="0">
                <a:solidFill>
                  <a:srgbClr val="3B3B3B"/>
                </a:solidFill>
                <a:ea typeface="Times New Roman" panose="02020603050405020304" pitchFamily="18" charset="0"/>
                <a:cs typeface="Times New Roman" panose="02020603050405020304" pitchFamily="18" charset="0"/>
              </a:rPr>
              <a:t>(от англ. — «перемещение книги»). </a:t>
            </a:r>
            <a:endParaRPr lang="ru-RU" sz="2000" b="1" dirty="0" smtClean="0">
              <a:solidFill>
                <a:srgbClr val="3B3B3B"/>
              </a:solidFill>
              <a:ea typeface="Times New Roman" panose="02020603050405020304" pitchFamily="18" charset="0"/>
              <a:cs typeface="Times New Roman" panose="02020603050405020304" pitchFamily="18" charset="0"/>
            </a:endParaRPr>
          </a:p>
          <a:p>
            <a:pPr>
              <a:lnSpc>
                <a:spcPts val="1800"/>
              </a:lnSpc>
              <a:spcAft>
                <a:spcPts val="0"/>
              </a:spcAft>
            </a:pPr>
            <a:r>
              <a:rPr lang="ru-RU" sz="2000" b="1" dirty="0" smtClean="0">
                <a:solidFill>
                  <a:srgbClr val="3B3B3B"/>
                </a:solidFill>
                <a:ea typeface="Times New Roman" panose="02020603050405020304" pitchFamily="18" charset="0"/>
                <a:cs typeface="Times New Roman" panose="02020603050405020304" pitchFamily="18" charset="0"/>
              </a:rPr>
              <a:t>Суть </a:t>
            </a:r>
            <a:r>
              <a:rPr lang="ru-RU" sz="2000" b="1" dirty="0" err="1">
                <a:solidFill>
                  <a:srgbClr val="3B3B3B"/>
                </a:solidFill>
                <a:ea typeface="Times New Roman" panose="02020603050405020304" pitchFamily="18" charset="0"/>
                <a:cs typeface="Times New Roman" panose="02020603050405020304" pitchFamily="18" charset="0"/>
              </a:rPr>
              <a:t>буккроссинга</a:t>
            </a:r>
            <a:r>
              <a:rPr lang="ru-RU" sz="2000" b="1" dirty="0">
                <a:solidFill>
                  <a:srgbClr val="3B3B3B"/>
                </a:solidFill>
                <a:ea typeface="Times New Roman" panose="02020603050405020304" pitchFamily="18" charset="0"/>
                <a:cs typeface="Times New Roman" panose="02020603050405020304" pitchFamily="18" charset="0"/>
              </a:rPr>
              <a:t> проста: человек, прочитав книгу, оставляет ее в людном месте. Эту книгу находит и читает другой человек. Прочитав, он делает то же самое. И так далее. Принцип «прочитал — отдай другому».</a:t>
            </a:r>
            <a:endParaRPr lang="ru-RU" sz="2000" b="1"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23159243"/>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t="9906" r="311"/>
          <a:stretch/>
        </p:blipFill>
        <p:spPr>
          <a:xfrm>
            <a:off x="323528" y="0"/>
            <a:ext cx="1693993" cy="1587284"/>
          </a:xfrm>
          <a:prstGeom prst="ellipse">
            <a:avLst/>
          </a:prstGeom>
        </p:spPr>
      </p:pic>
      <p:sp>
        <p:nvSpPr>
          <p:cNvPr id="3" name="Прямоугольник 2"/>
          <p:cNvSpPr/>
          <p:nvPr/>
        </p:nvSpPr>
        <p:spPr>
          <a:xfrm>
            <a:off x="467544" y="2413338"/>
            <a:ext cx="3744416" cy="3170099"/>
          </a:xfrm>
          <a:prstGeom prst="rect">
            <a:avLst/>
          </a:prstGeom>
        </p:spPr>
        <p:txBody>
          <a:bodyPr wrap="square">
            <a:spAutoFit/>
          </a:bodyPr>
          <a:lstStyle/>
          <a:p>
            <a:r>
              <a:rPr lang="ru-RU" sz="2000" b="1" dirty="0" err="1"/>
              <a:t>Флешмоб</a:t>
            </a:r>
            <a:r>
              <a:rPr lang="ru-RU" sz="2000" b="1" dirty="0"/>
              <a:t>.  </a:t>
            </a:r>
          </a:p>
          <a:p>
            <a:r>
              <a:rPr lang="ru-RU" sz="2000" b="1" dirty="0"/>
              <a:t> </a:t>
            </a:r>
            <a:r>
              <a:rPr lang="ru-RU" sz="2000" b="1" dirty="0" err="1"/>
              <a:t>Флешмо́б</a:t>
            </a:r>
            <a:r>
              <a:rPr lang="ru-RU" sz="2000" b="1" dirty="0"/>
              <a:t> — заранее спланированная массовая акция, в которой группа людей появляется в обозначенном месте, выполняет заранее оговорённые действия неожиданно для непосвящённых и затем расходится.</a:t>
            </a:r>
          </a:p>
        </p:txBody>
      </p:sp>
      <p:pic>
        <p:nvPicPr>
          <p:cNvPr id="4" name="Рисунок 3"/>
          <p:cNvPicPr/>
          <p:nvPr/>
        </p:nvPicPr>
        <p:blipFill rotWithShape="1">
          <a:blip r:embed="rId3" cstate="print">
            <a:extLst>
              <a:ext uri="{28A0092B-C50C-407E-A947-70E740481C1C}">
                <a14:useLocalDpi xmlns:a14="http://schemas.microsoft.com/office/drawing/2010/main" val="0"/>
              </a:ext>
            </a:extLst>
          </a:blip>
          <a:srcRect l="-11822" t="29595" r="-15534" b="-5505"/>
          <a:stretch/>
        </p:blipFill>
        <p:spPr bwMode="auto">
          <a:xfrm>
            <a:off x="4716016" y="1587284"/>
            <a:ext cx="4063365" cy="40100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60190182"/>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t="9906" r="311"/>
          <a:stretch/>
        </p:blipFill>
        <p:spPr>
          <a:xfrm>
            <a:off x="323528" y="0"/>
            <a:ext cx="1693993" cy="1587284"/>
          </a:xfrm>
          <a:prstGeom prst="ellipse">
            <a:avLst/>
          </a:prstGeom>
        </p:spPr>
      </p:pic>
      <p:sp>
        <p:nvSpPr>
          <p:cNvPr id="3" name="Прямоугольник 2"/>
          <p:cNvSpPr/>
          <p:nvPr/>
        </p:nvSpPr>
        <p:spPr>
          <a:xfrm>
            <a:off x="683568" y="2708920"/>
            <a:ext cx="5904656" cy="1015663"/>
          </a:xfrm>
          <a:prstGeom prst="rect">
            <a:avLst/>
          </a:prstGeom>
        </p:spPr>
        <p:txBody>
          <a:bodyPr wrap="square">
            <a:spAutoFit/>
          </a:bodyPr>
          <a:lstStyle/>
          <a:p>
            <a:r>
              <a:rPr lang="ru-RU" sz="2000" b="1" dirty="0"/>
              <a:t>Так же проведение совместных мероприятий для младших школьников </a:t>
            </a:r>
            <a:endParaRPr lang="ru-RU" sz="2000" b="1" dirty="0" smtClean="0"/>
          </a:p>
          <a:p>
            <a:r>
              <a:rPr lang="ru-RU" sz="2000" b="1" dirty="0" smtClean="0"/>
              <a:t>Пример</a:t>
            </a:r>
            <a:r>
              <a:rPr lang="ru-RU" sz="2000" b="1" dirty="0"/>
              <a:t>: «</a:t>
            </a:r>
            <a:r>
              <a:rPr lang="ru-RU" sz="2000" b="1" dirty="0" err="1"/>
              <a:t>Книжкина</a:t>
            </a:r>
            <a:r>
              <a:rPr lang="ru-RU" sz="2000" b="1" dirty="0"/>
              <a:t> больница»</a:t>
            </a:r>
          </a:p>
        </p:txBody>
      </p:sp>
      <p:pic>
        <p:nvPicPr>
          <p:cNvPr id="4" name="Рисунок 3"/>
          <p:cNvPicPr>
            <a:picLocks noChangeAspect="1"/>
          </p:cNvPicPr>
          <p:nvPr/>
        </p:nvPicPr>
        <p:blipFill>
          <a:blip r:embed="rId3"/>
          <a:stretch>
            <a:fillRect/>
          </a:stretch>
        </p:blipFill>
        <p:spPr>
          <a:xfrm>
            <a:off x="6516216" y="2276872"/>
            <a:ext cx="2145978" cy="3176291"/>
          </a:xfrm>
          <a:prstGeom prst="rect">
            <a:avLst/>
          </a:prstGeom>
        </p:spPr>
      </p:pic>
    </p:spTree>
    <p:extLst>
      <p:ext uri="{BB962C8B-B14F-4D97-AF65-F5344CB8AC3E}">
        <p14:creationId xmlns:p14="http://schemas.microsoft.com/office/powerpoint/2010/main" val="4098964604"/>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t="9906" r="311"/>
          <a:stretch/>
        </p:blipFill>
        <p:spPr>
          <a:xfrm>
            <a:off x="323528" y="0"/>
            <a:ext cx="1693993" cy="1587284"/>
          </a:xfrm>
          <a:prstGeom prst="ellipse">
            <a:avLst/>
          </a:prstGeom>
        </p:spPr>
      </p:pic>
      <p:sp>
        <p:nvSpPr>
          <p:cNvPr id="3" name="Прямоугольник 2"/>
          <p:cNvSpPr/>
          <p:nvPr/>
        </p:nvSpPr>
        <p:spPr>
          <a:xfrm>
            <a:off x="2267744" y="1412776"/>
            <a:ext cx="5688632" cy="4401205"/>
          </a:xfrm>
          <a:prstGeom prst="rect">
            <a:avLst/>
          </a:prstGeom>
        </p:spPr>
        <p:txBody>
          <a:bodyPr wrap="square">
            <a:spAutoFit/>
          </a:bodyPr>
          <a:lstStyle/>
          <a:p>
            <a:r>
              <a:rPr lang="ru-RU" sz="2000" b="1" dirty="0"/>
              <a:t>Все вышеперечисленные идеи ,</a:t>
            </a:r>
            <a:r>
              <a:rPr lang="ru-RU" sz="2000" b="1" dirty="0" smtClean="0">
                <a:ea typeface="Calibri" panose="020F0502020204030204" pitchFamily="34" charset="0"/>
                <a:cs typeface="Times New Roman" panose="02020603050405020304" pitchFamily="18" charset="0"/>
              </a:rPr>
              <a:t>инновационные формы </a:t>
            </a:r>
            <a:r>
              <a:rPr lang="ru-RU" sz="2000" b="1" dirty="0">
                <a:ea typeface="Calibri" panose="020F0502020204030204" pitchFamily="34" charset="0"/>
                <a:cs typeface="Times New Roman" panose="02020603050405020304" pitchFamily="18" charset="0"/>
              </a:rPr>
              <a:t>и </a:t>
            </a:r>
            <a:r>
              <a:rPr lang="ru-RU" sz="2000" b="1" dirty="0" smtClean="0">
                <a:ea typeface="Calibri" panose="020F0502020204030204" pitchFamily="34" charset="0"/>
                <a:cs typeface="Times New Roman" panose="02020603050405020304" pitchFamily="18" charset="0"/>
              </a:rPr>
              <a:t>методы деятельности</a:t>
            </a:r>
            <a:r>
              <a:rPr lang="ru-RU" sz="2000" b="1" dirty="0">
                <a:ea typeface="Calibri" panose="020F0502020204030204" pitchFamily="34" charset="0"/>
                <a:cs typeface="Times New Roman" panose="02020603050405020304" pitchFamily="18" charset="0"/>
              </a:rPr>
              <a:t>, </a:t>
            </a:r>
            <a:r>
              <a:rPr lang="ru-RU" sz="2000" b="1" dirty="0" smtClean="0">
                <a:ea typeface="Calibri" panose="020F0502020204030204" pitchFamily="34" charset="0"/>
                <a:cs typeface="Times New Roman" panose="02020603050405020304" pitchFamily="18" charset="0"/>
              </a:rPr>
              <a:t>призваны  </a:t>
            </a:r>
            <a:r>
              <a:rPr lang="ru-RU" sz="2000" b="1" dirty="0">
                <a:ea typeface="Calibri" panose="020F0502020204030204" pitchFamily="34" charset="0"/>
                <a:cs typeface="Times New Roman" panose="02020603050405020304" pitchFamily="18" charset="0"/>
              </a:rPr>
              <a:t>продвижению книги и чтения в обществе.  Многие  из них уже вошли в практику работы школьных </a:t>
            </a:r>
            <a:r>
              <a:rPr lang="ru-RU" sz="2000" b="1" dirty="0" smtClean="0">
                <a:ea typeface="Calibri" panose="020F0502020204030204" pitchFamily="34" charset="0"/>
                <a:cs typeface="Times New Roman" panose="02020603050405020304" pitchFamily="18" charset="0"/>
              </a:rPr>
              <a:t>библиотек. </a:t>
            </a:r>
          </a:p>
          <a:p>
            <a:r>
              <a:rPr lang="ru-RU" sz="2000" b="1" dirty="0" smtClean="0">
                <a:ea typeface="Calibri" panose="020F0502020204030204" pitchFamily="34" charset="0"/>
                <a:cs typeface="Times New Roman" panose="02020603050405020304" pitchFamily="18" charset="0"/>
              </a:rPr>
              <a:t>И </a:t>
            </a:r>
            <a:r>
              <a:rPr lang="ru-RU" sz="2000" b="1" dirty="0" smtClean="0"/>
              <a:t>нацелены  </a:t>
            </a:r>
            <a:r>
              <a:rPr lang="ru-RU" sz="2000" b="1" dirty="0"/>
              <a:t>на предполагаемые </a:t>
            </a:r>
            <a:r>
              <a:rPr lang="ru-RU" sz="2000" b="1" dirty="0" smtClean="0"/>
              <a:t>результаты:</a:t>
            </a:r>
            <a:endParaRPr lang="ru-RU" sz="2000" b="1" dirty="0" smtClean="0">
              <a:ea typeface="Calibri" panose="020F0502020204030204" pitchFamily="34" charset="0"/>
              <a:cs typeface="Times New Roman" panose="02020603050405020304" pitchFamily="18" charset="0"/>
            </a:endParaRPr>
          </a:p>
          <a:p>
            <a:r>
              <a:rPr lang="ru-RU" sz="2000" b="1" dirty="0" smtClean="0"/>
              <a:t>1</a:t>
            </a:r>
            <a:r>
              <a:rPr lang="ru-RU" sz="2000" b="1" dirty="0"/>
              <a:t>. Активизацию чтения, увеличение книговыдачи абонемента.</a:t>
            </a:r>
          </a:p>
          <a:p>
            <a:r>
              <a:rPr lang="ru-RU" sz="2000" b="1" dirty="0"/>
              <a:t>2. Создание читательских рентингов лучших книг. (В. </a:t>
            </a:r>
            <a:r>
              <a:rPr lang="ru-RU" sz="2000" b="1" smtClean="0"/>
              <a:t>Смирнов </a:t>
            </a:r>
            <a:r>
              <a:rPr lang="ru-RU" sz="2000" b="1" dirty="0"/>
              <a:t>рекомендует…)</a:t>
            </a:r>
          </a:p>
          <a:p>
            <a:r>
              <a:rPr lang="ru-RU" sz="2000" b="1" dirty="0"/>
              <a:t>3. Создание рейтингов лучших читателей.</a:t>
            </a:r>
          </a:p>
          <a:p>
            <a:r>
              <a:rPr lang="ru-RU" sz="2000" b="1" dirty="0"/>
              <a:t>4.Привлечение юных читателей. </a:t>
            </a:r>
            <a:endParaRPr lang="ru-RU" sz="2000" b="1" dirty="0" smtClean="0"/>
          </a:p>
          <a:p>
            <a:r>
              <a:rPr lang="ru-RU" sz="2000" b="1" dirty="0" smtClean="0"/>
              <a:t>5.Развитие нравственного развития и духовного воспитания пользователей библиотеки.</a:t>
            </a:r>
            <a:endParaRPr lang="ru-RU" sz="2000" b="1" dirty="0"/>
          </a:p>
        </p:txBody>
      </p:sp>
    </p:spTree>
    <p:extLst>
      <p:ext uri="{BB962C8B-B14F-4D97-AF65-F5344CB8AC3E}">
        <p14:creationId xmlns:p14="http://schemas.microsoft.com/office/powerpoint/2010/main" val="3403190317"/>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t="9906" r="311"/>
          <a:stretch/>
        </p:blipFill>
        <p:spPr>
          <a:xfrm>
            <a:off x="323528" y="0"/>
            <a:ext cx="1693993" cy="1587284"/>
          </a:xfrm>
          <a:prstGeom prst="ellipse">
            <a:avLst/>
          </a:prstGeom>
        </p:spPr>
      </p:pic>
      <p:pic>
        <p:nvPicPr>
          <p:cNvPr id="3" name="Рисунок 2"/>
          <p:cNvPicPr>
            <a:picLocks noChangeAspect="1"/>
          </p:cNvPicPr>
          <p:nvPr/>
        </p:nvPicPr>
        <p:blipFill>
          <a:blip r:embed="rId3"/>
          <a:stretch>
            <a:fillRect/>
          </a:stretch>
        </p:blipFill>
        <p:spPr>
          <a:xfrm>
            <a:off x="851447" y="2204864"/>
            <a:ext cx="7874309" cy="2952328"/>
          </a:xfrm>
          <a:prstGeom prst="rect">
            <a:avLst/>
          </a:prstGeom>
        </p:spPr>
      </p:pic>
    </p:spTree>
    <p:extLst>
      <p:ext uri="{BB962C8B-B14F-4D97-AF65-F5344CB8AC3E}">
        <p14:creationId xmlns:p14="http://schemas.microsoft.com/office/powerpoint/2010/main" val="1684202796"/>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t="9906" r="311"/>
          <a:stretch/>
        </p:blipFill>
        <p:spPr>
          <a:xfrm>
            <a:off x="323528" y="0"/>
            <a:ext cx="1693993" cy="1587284"/>
          </a:xfrm>
          <a:prstGeom prst="ellipse">
            <a:avLst/>
          </a:prstGeom>
        </p:spPr>
      </p:pic>
      <p:sp>
        <p:nvSpPr>
          <p:cNvPr id="4" name="Прямоугольник 3"/>
          <p:cNvSpPr/>
          <p:nvPr/>
        </p:nvSpPr>
        <p:spPr>
          <a:xfrm>
            <a:off x="611560" y="1844824"/>
            <a:ext cx="8280920" cy="369332"/>
          </a:xfrm>
          <a:prstGeom prst="rect">
            <a:avLst/>
          </a:prstGeom>
        </p:spPr>
        <p:txBody>
          <a:bodyPr wrap="square">
            <a:spAutoFit/>
          </a:bodyPr>
          <a:lstStyle/>
          <a:p>
            <a:r>
              <a:rPr lang="ru-RU" sz="1100" dirty="0">
                <a:latin typeface="Calibri" panose="020F0502020204030204" pitchFamily="34" charset="0"/>
                <a:ea typeface="Calibri" panose="020F0502020204030204" pitchFamily="34" charset="0"/>
                <a:cs typeface="Times New Roman" panose="02020603050405020304" pitchFamily="18" charset="0"/>
              </a:rPr>
              <a:t>      </a:t>
            </a:r>
            <a:r>
              <a:rPr lang="ru-RU" dirty="0">
                <a:latin typeface="Times New Roman" panose="02020603050405020304" pitchFamily="18" charset="0"/>
                <a:ea typeface="Calibri" panose="020F0502020204030204" pitchFamily="34"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1259632" y="1844824"/>
            <a:ext cx="6624736" cy="2710614"/>
          </a:xfrm>
          <a:prstGeom prst="rect">
            <a:avLst/>
          </a:prstGeom>
        </p:spPr>
        <p:txBody>
          <a:bodyPr wrap="square">
            <a:spAutoFit/>
          </a:bodyPr>
          <a:lstStyle/>
          <a:p>
            <a:pPr>
              <a:lnSpc>
                <a:spcPct val="107000"/>
              </a:lnSpc>
              <a:spcAft>
                <a:spcPts val="800"/>
              </a:spcAft>
            </a:pPr>
            <a:r>
              <a:rPr lang="ru-RU" sz="2000" b="1" dirty="0">
                <a:latin typeface="Times New Roman" panose="02020603050405020304" pitchFamily="18" charset="0"/>
                <a:ea typeface="Calibri" panose="020F0502020204030204" pitchFamily="34" charset="0"/>
                <a:cs typeface="Times New Roman" panose="02020603050405020304" pitchFamily="18" charset="0"/>
              </a:rPr>
              <a:t>Современный читатель -</a:t>
            </a:r>
            <a:r>
              <a:rPr lang="ru-RU" sz="2000" b="1" dirty="0" smtClean="0">
                <a:latin typeface="Times New Roman" panose="02020603050405020304" pitchFamily="18" charset="0"/>
                <a:ea typeface="Calibri" panose="020F0502020204030204" pitchFamily="34" charset="0"/>
                <a:cs typeface="Times New Roman" panose="02020603050405020304" pitchFamily="18" charset="0"/>
              </a:rPr>
              <a:t>школьник, </a:t>
            </a:r>
            <a:r>
              <a:rPr lang="ru-RU" sz="2000" b="1" dirty="0">
                <a:latin typeface="Times New Roman" panose="02020603050405020304" pitchFamily="18" charset="0"/>
                <a:ea typeface="Calibri" panose="020F0502020204030204" pitchFamily="34" charset="0"/>
                <a:cs typeface="Times New Roman" panose="02020603050405020304" pitchFamily="18" charset="0"/>
              </a:rPr>
              <a:t>прежде всего, является потребителем компьютерных продуктов, личностью, ориентированной на восприятие визуальной информации. Сегодняшнему школьнику надо, чтобы информация подавалась ярко, динамично, и желательно коротко. А для школьного библиотекаря главное – привлечь внимание, вызвать эмоциональную реакцию, желание взять книгу в руки</a:t>
            </a:r>
            <a:r>
              <a:rPr lang="ru-RU" sz="2000" b="1" dirty="0" smtClean="0">
                <a:latin typeface="Times New Roman" panose="02020603050405020304" pitchFamily="18" charset="0"/>
                <a:ea typeface="Calibri" panose="020F0502020204030204" pitchFamily="34" charset="0"/>
                <a:cs typeface="Times New Roman" panose="02020603050405020304" pitchFamily="18" charset="0"/>
              </a:rPr>
              <a:t>.</a:t>
            </a:r>
            <a:endParaRPr lang="ru-RU"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75582045"/>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t="9906" r="311"/>
          <a:stretch/>
        </p:blipFill>
        <p:spPr>
          <a:xfrm>
            <a:off x="323528" y="0"/>
            <a:ext cx="1693993" cy="1587284"/>
          </a:xfrm>
          <a:prstGeom prst="ellipse">
            <a:avLst/>
          </a:prstGeom>
        </p:spPr>
      </p:pic>
      <p:sp>
        <p:nvSpPr>
          <p:cNvPr id="4" name="Прямоугольник 3"/>
          <p:cNvSpPr/>
          <p:nvPr/>
        </p:nvSpPr>
        <p:spPr>
          <a:xfrm>
            <a:off x="611560" y="2282533"/>
            <a:ext cx="8280920" cy="369332"/>
          </a:xfrm>
          <a:prstGeom prst="rect">
            <a:avLst/>
          </a:prstGeom>
        </p:spPr>
        <p:txBody>
          <a:bodyPr wrap="square">
            <a:spAutoFit/>
          </a:bodyPr>
          <a:lstStyle/>
          <a:p>
            <a:r>
              <a:rPr lang="ru-RU" sz="1100" dirty="0">
                <a:latin typeface="Calibri" panose="020F0502020204030204" pitchFamily="34" charset="0"/>
                <a:ea typeface="Calibri" panose="020F0502020204030204" pitchFamily="34" charset="0"/>
                <a:cs typeface="Times New Roman" panose="02020603050405020304" pitchFamily="18" charset="0"/>
              </a:rPr>
              <a:t>      </a:t>
            </a:r>
            <a:r>
              <a:rPr lang="ru-RU" dirty="0">
                <a:latin typeface="Times New Roman" panose="02020603050405020304" pitchFamily="18" charset="0"/>
                <a:ea typeface="Calibri" panose="020F0502020204030204" pitchFamily="34"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755576" y="1700808"/>
            <a:ext cx="6102424" cy="4125232"/>
          </a:xfrm>
          <a:prstGeom prst="rect">
            <a:avLst/>
          </a:prstGeom>
        </p:spPr>
        <p:txBody>
          <a:bodyPr wrap="square">
            <a:spAutoFit/>
          </a:bodyPr>
          <a:lstStyle/>
          <a:p>
            <a:pPr>
              <a:lnSpc>
                <a:spcPct val="107000"/>
              </a:lnSpc>
              <a:spcAft>
                <a:spcPts val="800"/>
              </a:spcAft>
            </a:pPr>
            <a:r>
              <a:rPr lang="ru-RU" sz="2000" b="1" dirty="0">
                <a:latin typeface="Times New Roman" panose="02020603050405020304" pitchFamily="18" charset="0"/>
                <a:ea typeface="Calibri" panose="020F0502020204030204" pitchFamily="34" charset="0"/>
              </a:rPr>
              <a:t>Инновации – необходимый элемент развития любой организации, и библиотек в том числе. Только впитывая и предоставляя своим читателям новые, </a:t>
            </a:r>
            <a:r>
              <a:rPr lang="ru-RU" sz="2000" b="1" dirty="0">
                <a:latin typeface="Times New Roman" panose="02020603050405020304" pitchFamily="18" charset="0"/>
                <a:ea typeface="Calibri" panose="020F0502020204030204" pitchFamily="34" charset="0"/>
                <a:cs typeface="Times New Roman" panose="02020603050405020304" pitchFamily="18" charset="0"/>
              </a:rPr>
              <a:t>нестандартные ресурсы и услуги, можно получить </a:t>
            </a:r>
            <a:r>
              <a:rPr lang="ru-RU" sz="2000" b="1"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2000" b="1" dirty="0">
                <a:latin typeface="Times New Roman" panose="02020603050405020304" pitchFamily="18" charset="0"/>
                <a:ea typeface="Calibri" panose="020F0502020204030204" pitchFamily="34" charset="0"/>
                <a:cs typeface="Times New Roman" panose="02020603050405020304" pitchFamily="18" charset="0"/>
              </a:rPr>
              <a:t>признание, показать </a:t>
            </a:r>
            <a:r>
              <a:rPr lang="ru-RU" sz="2000" b="1"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2000" b="1" dirty="0">
                <a:latin typeface="Times New Roman" panose="02020603050405020304" pitchFamily="18" charset="0"/>
                <a:ea typeface="Calibri" panose="020F0502020204030204" pitchFamily="34" charset="0"/>
                <a:cs typeface="Times New Roman" panose="02020603050405020304" pitchFamily="18" charset="0"/>
              </a:rPr>
              <a:t>значимость библиотек. Выбирая новые формы работы, что диктует время, библиотека должна ориентироваться на то, что ожидает от нее население, чтобы предлагаемое было им принято – только в этом случае можно рассчитывать на результат.</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endParaRPr lang="ru-RU" sz="2000" dirty="0"/>
          </a:p>
        </p:txBody>
      </p:sp>
    </p:spTree>
    <p:extLst>
      <p:ext uri="{BB962C8B-B14F-4D97-AF65-F5344CB8AC3E}">
        <p14:creationId xmlns:p14="http://schemas.microsoft.com/office/powerpoint/2010/main" val="2999779422"/>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079" y="116632"/>
            <a:ext cx="1695450"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899592" y="1700957"/>
            <a:ext cx="7128792" cy="4454553"/>
          </a:xfrm>
          <a:prstGeom prst="rect">
            <a:avLst/>
          </a:prstGeom>
        </p:spPr>
        <p:txBody>
          <a:bodyPr wrap="square">
            <a:spAutoFit/>
          </a:bodyPr>
          <a:lstStyle/>
          <a:p>
            <a:pPr>
              <a:lnSpc>
                <a:spcPct val="107000"/>
              </a:lnSpc>
              <a:spcAft>
                <a:spcPts val="800"/>
              </a:spcAft>
            </a:pPr>
            <a:r>
              <a:rPr lang="ru-RU" sz="2000" b="1" dirty="0">
                <a:latin typeface="Times New Roman" panose="02020603050405020304" pitchFamily="18" charset="0"/>
                <a:ea typeface="Calibri" panose="020F0502020204030204" pitchFamily="34" charset="0"/>
              </a:rPr>
              <a:t>Одним из инновационных методов работы библиотеки конечно же является книжная выставка. Книжная выставка – основная форма наглядной пропаганды литературы. Создание книжной экспозиции – это творческий полет для библиотекаря, который дарит читателям удивительный мир, наполненный увлекательными событиями и открытиями. Чтобы такой «полет» был успешным, нужно знать, как правильно организовать книжную выставку в библиотеке. Среди основных требований, предъявляемых к выставочной работе это </a:t>
            </a:r>
            <a:r>
              <a:rPr lang="ru-RU" sz="2000" b="1" dirty="0">
                <a:latin typeface="Times New Roman" panose="02020603050405020304" pitchFamily="18" charset="0"/>
                <a:ea typeface="Calibri" panose="020F0502020204030204" pitchFamily="34" charset="0"/>
                <a:cs typeface="Times New Roman" panose="02020603050405020304" pitchFamily="18" charset="0"/>
              </a:rPr>
              <a:t>комфортность, наглядность, доступность и оперативность. Выставка может  быть стандартной:</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endParaRPr lang="ru-RU" sz="2000" dirty="0"/>
          </a:p>
        </p:txBody>
      </p:sp>
    </p:spTree>
    <p:extLst>
      <p:ext uri="{BB962C8B-B14F-4D97-AF65-F5344CB8AC3E}">
        <p14:creationId xmlns:p14="http://schemas.microsoft.com/office/powerpoint/2010/main" val="1279007707"/>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079" y="116632"/>
            <a:ext cx="1695450"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p:cNvPicPr>
            <a:picLocks noChangeAspect="1"/>
          </p:cNvPicPr>
          <p:nvPr/>
        </p:nvPicPr>
        <p:blipFill>
          <a:blip r:embed="rId3"/>
          <a:stretch>
            <a:fillRect/>
          </a:stretch>
        </p:blipFill>
        <p:spPr>
          <a:xfrm>
            <a:off x="107504" y="1948377"/>
            <a:ext cx="3267739" cy="3846909"/>
          </a:xfrm>
          <a:prstGeom prst="rect">
            <a:avLst/>
          </a:prstGeom>
        </p:spPr>
      </p:pic>
      <p:pic>
        <p:nvPicPr>
          <p:cNvPr id="9" name="Рисунок 8" descr="H:\desktop\фото\Пушкин 2.jpg"/>
          <p:cNvPicPr/>
          <p:nvPr/>
        </p:nvPicPr>
        <p:blipFill rotWithShape="1">
          <a:blip r:embed="rId4" cstate="print">
            <a:extLst>
              <a:ext uri="{28A0092B-C50C-407E-A947-70E740481C1C}">
                <a14:useLocalDpi xmlns:a14="http://schemas.microsoft.com/office/drawing/2010/main" val="0"/>
              </a:ext>
            </a:extLst>
          </a:blip>
          <a:srcRect l="2399" t="-1796" r="4035" b="1796"/>
          <a:stretch/>
        </p:blipFill>
        <p:spPr bwMode="auto">
          <a:xfrm>
            <a:off x="3584241" y="1916832"/>
            <a:ext cx="5557520" cy="330454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7662455"/>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079" y="116632"/>
            <a:ext cx="1695450"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Рисунок 4" descr="C:\Users\Ученик\AppData\Local\Temp\8bc7ea14-1eb7-4513-98fa-18bea6231d6f_ф.zip.d6f\IMG_20230503_095728.jpg"/>
          <p:cNvPicPr/>
          <p:nvPr/>
        </p:nvPicPr>
        <p:blipFill rotWithShape="1">
          <a:blip r:embed="rId3" cstate="print">
            <a:extLst>
              <a:ext uri="{28A0092B-C50C-407E-A947-70E740481C1C}">
                <a14:useLocalDpi xmlns:a14="http://schemas.microsoft.com/office/drawing/2010/main" val="0"/>
              </a:ext>
            </a:extLst>
          </a:blip>
          <a:srcRect l="18884" t="3890" r="12714" b="5879"/>
          <a:stretch/>
        </p:blipFill>
        <p:spPr bwMode="auto">
          <a:xfrm>
            <a:off x="359079" y="1772816"/>
            <a:ext cx="3526155" cy="4131945"/>
          </a:xfrm>
          <a:prstGeom prst="rect">
            <a:avLst/>
          </a:prstGeom>
          <a:noFill/>
          <a:ln>
            <a:noFill/>
          </a:ln>
          <a:extLst>
            <a:ext uri="{53640926-AAD7-44D8-BBD7-CCE9431645EC}">
              <a14:shadowObscured xmlns:a14="http://schemas.microsoft.com/office/drawing/2010/main"/>
            </a:ext>
          </a:extLst>
        </p:spPr>
      </p:pic>
      <p:pic>
        <p:nvPicPr>
          <p:cNvPr id="6" name="Рисунок 5" descr="C:\Users\Ученик\AppData\Local\Temp\25336be9-bc9f-46f5-abd1-5bed129e7231_ф.zip.231\IMG_20230329_114142.jpg"/>
          <p:cNvPicPr/>
          <p:nvPr/>
        </p:nvPicPr>
        <p:blipFill rotWithShape="1">
          <a:blip r:embed="rId4" cstate="print">
            <a:extLst>
              <a:ext uri="{28A0092B-C50C-407E-A947-70E740481C1C}">
                <a14:useLocalDpi xmlns:a14="http://schemas.microsoft.com/office/drawing/2010/main" val="0"/>
              </a:ext>
            </a:extLst>
          </a:blip>
          <a:srcRect l="12265" t="5161" r="2164" b="-5161"/>
          <a:stretch/>
        </p:blipFill>
        <p:spPr bwMode="auto">
          <a:xfrm>
            <a:off x="4355976" y="1979315"/>
            <a:ext cx="4224655" cy="414147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53997966"/>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079" y="116632"/>
            <a:ext cx="1695450"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07504" y="1700957"/>
            <a:ext cx="3744416" cy="4247317"/>
          </a:xfrm>
          <a:prstGeom prst="rect">
            <a:avLst/>
          </a:prstGeom>
        </p:spPr>
        <p:txBody>
          <a:bodyPr wrap="square">
            <a:spAutoFit/>
          </a:bodyPr>
          <a:lstStyle/>
          <a:p>
            <a:r>
              <a:rPr lang="ru-RU" b="1" dirty="0">
                <a:latin typeface="+mj-lt"/>
                <a:ea typeface="Calibri" panose="020F0502020204030204" pitchFamily="34" charset="0"/>
              </a:rPr>
              <a:t>И не обычной: Выставки, подготовленные при участии читателей. Особенность подобных выставок заключается в том, что читателям предоставляется возможность выбрать тему выставки или экспонаты, </a:t>
            </a:r>
            <a:r>
              <a:rPr lang="ru-RU" b="1" dirty="0">
                <a:latin typeface="+mj-lt"/>
              </a:rPr>
              <a:t>которые будут на ней представлены. Можно выделить следующие виды подобных выставок: выставка любимых книг читателя; выставка -бенефис; выставка-настроение; выставка- ситуация; выставка произведений и рисунков читателей. </a:t>
            </a:r>
          </a:p>
        </p:txBody>
      </p:sp>
      <p:pic>
        <p:nvPicPr>
          <p:cNvPr id="7" name="Рисунок 6" descr="C:\Users\Ученик\Downloads\Screenshot_20240503_171928.jpg"/>
          <p:cNvPicPr/>
          <p:nvPr/>
        </p:nvPicPr>
        <p:blipFill rotWithShape="1">
          <a:blip r:embed="rId3">
            <a:extLst>
              <a:ext uri="{28A0092B-C50C-407E-A947-70E740481C1C}">
                <a14:useLocalDpi xmlns:a14="http://schemas.microsoft.com/office/drawing/2010/main" val="0"/>
              </a:ext>
            </a:extLst>
          </a:blip>
          <a:srcRect l="-6299" t="14057" b="40131"/>
          <a:stretch/>
        </p:blipFill>
        <p:spPr bwMode="auto">
          <a:xfrm>
            <a:off x="3707904" y="2276872"/>
            <a:ext cx="5143500" cy="36099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70798242"/>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2717</TotalTime>
  <Words>1301</Words>
  <Application>Microsoft Office PowerPoint</Application>
  <PresentationFormat>Экран (4:3)</PresentationFormat>
  <Paragraphs>77</Paragraphs>
  <Slides>34</Slides>
  <Notes>1</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34</vt:i4>
      </vt:variant>
    </vt:vector>
  </HeadingPairs>
  <TitlesOfParts>
    <vt:vector size="39" baseType="lpstr">
      <vt:lpstr>Arial</vt:lpstr>
      <vt:lpstr>Calibri</vt:lpstr>
      <vt:lpstr>Montserrat</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Пашкова</dc:creator>
  <cp:lastModifiedBy>ДЕД ИНСУЛЬТ</cp:lastModifiedBy>
  <cp:revision>288</cp:revision>
  <cp:lastPrinted>2023-02-09T08:36:38Z</cp:lastPrinted>
  <dcterms:created xsi:type="dcterms:W3CDTF">2013-08-01T08:17:42Z</dcterms:created>
  <dcterms:modified xsi:type="dcterms:W3CDTF">2024-05-06T12:41:34Z</dcterms:modified>
</cp:coreProperties>
</file>