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24" r:id="rId2"/>
  </p:sldMasterIdLst>
  <p:notesMasterIdLst>
    <p:notesMasterId r:id="rId30"/>
  </p:notesMasterIdLst>
  <p:sldIdLst>
    <p:sldId id="256" r:id="rId3"/>
    <p:sldId id="284" r:id="rId4"/>
    <p:sldId id="295" r:id="rId5"/>
    <p:sldId id="283" r:id="rId6"/>
    <p:sldId id="267" r:id="rId7"/>
    <p:sldId id="263" r:id="rId8"/>
    <p:sldId id="268" r:id="rId9"/>
    <p:sldId id="286" r:id="rId10"/>
    <p:sldId id="257" r:id="rId11"/>
    <p:sldId id="290" r:id="rId12"/>
    <p:sldId id="297" r:id="rId13"/>
    <p:sldId id="269" r:id="rId14"/>
    <p:sldId id="278" r:id="rId15"/>
    <p:sldId id="279" r:id="rId16"/>
    <p:sldId id="270" r:id="rId17"/>
    <p:sldId id="275" r:id="rId18"/>
    <p:sldId id="280" r:id="rId19"/>
    <p:sldId id="288" r:id="rId20"/>
    <p:sldId id="271" r:id="rId21"/>
    <p:sldId id="272" r:id="rId22"/>
    <p:sldId id="292" r:id="rId23"/>
    <p:sldId id="274" r:id="rId24"/>
    <p:sldId id="298" r:id="rId25"/>
    <p:sldId id="299" r:id="rId26"/>
    <p:sldId id="289" r:id="rId27"/>
    <p:sldId id="285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14F"/>
    <a:srgbClr val="1F1FA1"/>
    <a:srgbClr val="0D0759"/>
    <a:srgbClr val="514C74"/>
    <a:srgbClr val="497772"/>
    <a:srgbClr val="3A3C86"/>
    <a:srgbClr val="992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5A167-B3C8-4E89-BE06-A0AFEB1D6B16}" type="doc">
      <dgm:prSet loTypeId="urn:microsoft.com/office/officeart/2005/8/layout/cycle1" loCatId="cycle" qsTypeId="urn:microsoft.com/office/officeart/2005/8/quickstyle/simple4" qsCatId="simple" csTypeId="urn:microsoft.com/office/officeart/2005/8/colors/accent2_1" csCatId="accent2" phldr="1"/>
      <dgm:spPr/>
    </dgm:pt>
    <dgm:pt modelId="{0AD9E4B7-D58C-47AD-A61E-4077F44E2BB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Природа Севера</a:t>
          </a:r>
        </a:p>
      </dgm:t>
    </dgm:pt>
    <dgm:pt modelId="{C61939D1-31A3-46A5-B2D2-1F7A1093D057}" type="parTrans" cxnId="{4D16220F-B8BF-4D31-A64D-22D69408F096}">
      <dgm:prSet/>
      <dgm:spPr/>
      <dgm:t>
        <a:bodyPr/>
        <a:lstStyle/>
        <a:p>
          <a:endParaRPr lang="ru-RU"/>
        </a:p>
      </dgm:t>
    </dgm:pt>
    <dgm:pt modelId="{75EBD0D3-D300-4EA7-829A-ABB56D70D13C}" type="sibTrans" cxnId="{4D16220F-B8BF-4D31-A64D-22D69408F096}">
      <dgm:prSet/>
      <dgm:spPr/>
      <dgm:t>
        <a:bodyPr/>
        <a:lstStyle/>
        <a:p>
          <a:endParaRPr lang="ru-RU"/>
        </a:p>
      </dgm:t>
    </dgm:pt>
    <dgm:pt modelId="{345240B1-4120-4C85-8E6C-26B51F45DF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Персонажи мифов и легенд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Коми края</a:t>
          </a:r>
          <a:r>
            <a:rPr kumimoji="0" lang="ru-RU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 </a:t>
          </a:r>
        </a:p>
      </dgm:t>
    </dgm:pt>
    <dgm:pt modelId="{53D3BA76-2BF0-4F3D-936D-AF1258539E73}" type="parTrans" cxnId="{E2B0F4A1-DF7C-424D-B4A2-6568FC8D35B0}">
      <dgm:prSet/>
      <dgm:spPr/>
      <dgm:t>
        <a:bodyPr/>
        <a:lstStyle/>
        <a:p>
          <a:endParaRPr lang="ru-RU"/>
        </a:p>
      </dgm:t>
    </dgm:pt>
    <dgm:pt modelId="{37B78901-C958-4CB6-8233-DD89303E6597}" type="sibTrans" cxnId="{E2B0F4A1-DF7C-424D-B4A2-6568FC8D35B0}">
      <dgm:prSet/>
      <dgm:spPr/>
      <dgm:t>
        <a:bodyPr/>
        <a:lstStyle/>
        <a:p>
          <a:endParaRPr lang="ru-RU"/>
        </a:p>
      </dgm:t>
    </dgm:pt>
    <dgm:pt modelId="{F200AF8A-1B46-44DE-9C38-7E0C69D35DC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Бытовые сценки из жизни народа коми</a:t>
          </a:r>
        </a:p>
      </dgm:t>
    </dgm:pt>
    <dgm:pt modelId="{93B6297F-9340-4550-AB08-7B834E62310A}" type="parTrans" cxnId="{0F1C9CF9-4D7A-45AF-BF78-FB4A9F8C0857}">
      <dgm:prSet/>
      <dgm:spPr/>
      <dgm:t>
        <a:bodyPr/>
        <a:lstStyle/>
        <a:p>
          <a:endParaRPr lang="ru-RU"/>
        </a:p>
      </dgm:t>
    </dgm:pt>
    <dgm:pt modelId="{25CA9704-E3B4-4C3B-A4B6-94AF79361B75}" type="sibTrans" cxnId="{0F1C9CF9-4D7A-45AF-BF78-FB4A9F8C0857}">
      <dgm:prSet/>
      <dgm:spPr/>
      <dgm:t>
        <a:bodyPr/>
        <a:lstStyle/>
        <a:p>
          <a:endParaRPr lang="ru-RU"/>
        </a:p>
      </dgm:t>
    </dgm:pt>
    <dgm:pt modelId="{89865857-7CD8-4EAA-B72F-11EBB9BD9494}" type="pres">
      <dgm:prSet presAssocID="{7F95A167-B3C8-4E89-BE06-A0AFEB1D6B16}" presName="cycle" presStyleCnt="0">
        <dgm:presLayoutVars>
          <dgm:dir/>
          <dgm:resizeHandles val="exact"/>
        </dgm:presLayoutVars>
      </dgm:prSet>
      <dgm:spPr/>
    </dgm:pt>
    <dgm:pt modelId="{E70518B3-9FD5-4A8B-9628-5BD9C8B0FBF2}" type="pres">
      <dgm:prSet presAssocID="{0AD9E4B7-D58C-47AD-A61E-4077F44E2BB6}" presName="dummy" presStyleCnt="0"/>
      <dgm:spPr/>
    </dgm:pt>
    <dgm:pt modelId="{3FF24717-E8EA-489F-B225-A1D48868E1ED}" type="pres">
      <dgm:prSet presAssocID="{0AD9E4B7-D58C-47AD-A61E-4077F44E2BB6}" presName="node" presStyleLbl="revTx" presStyleIdx="0" presStyleCnt="3" custScaleX="11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5C58-7F92-4F36-A349-85CD20F6533D}" type="pres">
      <dgm:prSet presAssocID="{75EBD0D3-D300-4EA7-829A-ABB56D70D13C}" presName="sibTrans" presStyleLbl="node1" presStyleIdx="0" presStyleCnt="3" custLinFactNeighborX="19204" custLinFactNeighborY="18"/>
      <dgm:spPr/>
      <dgm:t>
        <a:bodyPr/>
        <a:lstStyle/>
        <a:p>
          <a:endParaRPr lang="ru-RU"/>
        </a:p>
      </dgm:t>
    </dgm:pt>
    <dgm:pt modelId="{C43CB25F-7EFD-4753-82E2-109850041631}" type="pres">
      <dgm:prSet presAssocID="{345240B1-4120-4C85-8E6C-26B51F45DF4E}" presName="dummy" presStyleCnt="0"/>
      <dgm:spPr/>
    </dgm:pt>
    <dgm:pt modelId="{787847F7-2341-4EBC-9241-A0E5041E9317}" type="pres">
      <dgm:prSet presAssocID="{345240B1-4120-4C85-8E6C-26B51F45DF4E}" presName="node" presStyleLbl="revTx" presStyleIdx="1" presStyleCnt="3" custScaleX="14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074A0-154D-461C-A849-DA9A55FA3D2F}" type="pres">
      <dgm:prSet presAssocID="{37B78901-C958-4CB6-8233-DD89303E6597}" presName="sibTrans" presStyleLbl="node1" presStyleIdx="1" presStyleCnt="3" custLinFactNeighborX="-16002" custLinFactNeighborY="2515"/>
      <dgm:spPr/>
      <dgm:t>
        <a:bodyPr/>
        <a:lstStyle/>
        <a:p>
          <a:endParaRPr lang="ru-RU"/>
        </a:p>
      </dgm:t>
    </dgm:pt>
    <dgm:pt modelId="{1CE840E6-291A-4A05-A64D-B44010E3722B}" type="pres">
      <dgm:prSet presAssocID="{F200AF8A-1B46-44DE-9C38-7E0C69D35DCE}" presName="dummy" presStyleCnt="0"/>
      <dgm:spPr/>
    </dgm:pt>
    <dgm:pt modelId="{827C204E-87F3-4B3E-9107-5DBBD6E1BD6E}" type="pres">
      <dgm:prSet presAssocID="{F200AF8A-1B46-44DE-9C38-7E0C69D35DCE}" presName="node" presStyleLbl="revTx" presStyleIdx="2" presStyleCnt="3" custScaleX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20207-3453-4E88-85F9-8DF237B081EB}" type="pres">
      <dgm:prSet presAssocID="{25CA9704-E3B4-4C3B-A4B6-94AF79361B75}" presName="sibTrans" presStyleLbl="node1" presStyleIdx="2" presStyleCnt="3" custLinFactNeighborX="-5489" custLinFactNeighborY="2487"/>
      <dgm:spPr/>
      <dgm:t>
        <a:bodyPr/>
        <a:lstStyle/>
        <a:p>
          <a:endParaRPr lang="ru-RU"/>
        </a:p>
      </dgm:t>
    </dgm:pt>
  </dgm:ptLst>
  <dgm:cxnLst>
    <dgm:cxn modelId="{13831970-1A77-4CDE-BA32-C92170EBD73B}" type="presOf" srcId="{F200AF8A-1B46-44DE-9C38-7E0C69D35DCE}" destId="{827C204E-87F3-4B3E-9107-5DBBD6E1BD6E}" srcOrd="0" destOrd="0" presId="urn:microsoft.com/office/officeart/2005/8/layout/cycle1"/>
    <dgm:cxn modelId="{191BAEC0-642A-4FE8-8544-9DAC6B0A6D60}" type="presOf" srcId="{37B78901-C958-4CB6-8233-DD89303E6597}" destId="{4BE074A0-154D-461C-A849-DA9A55FA3D2F}" srcOrd="0" destOrd="0" presId="urn:microsoft.com/office/officeart/2005/8/layout/cycle1"/>
    <dgm:cxn modelId="{0F1C9CF9-4D7A-45AF-BF78-FB4A9F8C0857}" srcId="{7F95A167-B3C8-4E89-BE06-A0AFEB1D6B16}" destId="{F200AF8A-1B46-44DE-9C38-7E0C69D35DCE}" srcOrd="2" destOrd="0" parTransId="{93B6297F-9340-4550-AB08-7B834E62310A}" sibTransId="{25CA9704-E3B4-4C3B-A4B6-94AF79361B75}"/>
    <dgm:cxn modelId="{4D16220F-B8BF-4D31-A64D-22D69408F096}" srcId="{7F95A167-B3C8-4E89-BE06-A0AFEB1D6B16}" destId="{0AD9E4B7-D58C-47AD-A61E-4077F44E2BB6}" srcOrd="0" destOrd="0" parTransId="{C61939D1-31A3-46A5-B2D2-1F7A1093D057}" sibTransId="{75EBD0D3-D300-4EA7-829A-ABB56D70D13C}"/>
    <dgm:cxn modelId="{12E88FAE-4080-4086-9146-728823886F79}" type="presOf" srcId="{7F95A167-B3C8-4E89-BE06-A0AFEB1D6B16}" destId="{89865857-7CD8-4EAA-B72F-11EBB9BD9494}" srcOrd="0" destOrd="0" presId="urn:microsoft.com/office/officeart/2005/8/layout/cycle1"/>
    <dgm:cxn modelId="{4D699E18-9FB3-45C0-AA99-7E13B8EB2336}" type="presOf" srcId="{75EBD0D3-D300-4EA7-829A-ABB56D70D13C}" destId="{CB505C58-7F92-4F36-A349-85CD20F6533D}" srcOrd="0" destOrd="0" presId="urn:microsoft.com/office/officeart/2005/8/layout/cycle1"/>
    <dgm:cxn modelId="{E2B0F4A1-DF7C-424D-B4A2-6568FC8D35B0}" srcId="{7F95A167-B3C8-4E89-BE06-A0AFEB1D6B16}" destId="{345240B1-4120-4C85-8E6C-26B51F45DF4E}" srcOrd="1" destOrd="0" parTransId="{53D3BA76-2BF0-4F3D-936D-AF1258539E73}" sibTransId="{37B78901-C958-4CB6-8233-DD89303E6597}"/>
    <dgm:cxn modelId="{CF37AB2E-78B5-4061-90A4-6558FFF045BF}" type="presOf" srcId="{25CA9704-E3B4-4C3B-A4B6-94AF79361B75}" destId="{31520207-3453-4E88-85F9-8DF237B081EB}" srcOrd="0" destOrd="0" presId="urn:microsoft.com/office/officeart/2005/8/layout/cycle1"/>
    <dgm:cxn modelId="{B178A60E-9B1F-4326-9A4C-C77D80F5D433}" type="presOf" srcId="{345240B1-4120-4C85-8E6C-26B51F45DF4E}" destId="{787847F7-2341-4EBC-9241-A0E5041E9317}" srcOrd="0" destOrd="0" presId="urn:microsoft.com/office/officeart/2005/8/layout/cycle1"/>
    <dgm:cxn modelId="{240BEECA-6A4B-4DAF-A838-68D19617C976}" type="presOf" srcId="{0AD9E4B7-D58C-47AD-A61E-4077F44E2BB6}" destId="{3FF24717-E8EA-489F-B225-A1D48868E1ED}" srcOrd="0" destOrd="0" presId="urn:microsoft.com/office/officeart/2005/8/layout/cycle1"/>
    <dgm:cxn modelId="{B74DFADF-A9B1-4EDB-A903-9219576F8155}" type="presParOf" srcId="{89865857-7CD8-4EAA-B72F-11EBB9BD9494}" destId="{E70518B3-9FD5-4A8B-9628-5BD9C8B0FBF2}" srcOrd="0" destOrd="0" presId="urn:microsoft.com/office/officeart/2005/8/layout/cycle1"/>
    <dgm:cxn modelId="{B6E00F74-9935-4D51-A04B-9F0BB4CD2C1B}" type="presParOf" srcId="{89865857-7CD8-4EAA-B72F-11EBB9BD9494}" destId="{3FF24717-E8EA-489F-B225-A1D48868E1ED}" srcOrd="1" destOrd="0" presId="urn:microsoft.com/office/officeart/2005/8/layout/cycle1"/>
    <dgm:cxn modelId="{2E50CC3D-ABD2-4BCF-AE00-0E476C920C50}" type="presParOf" srcId="{89865857-7CD8-4EAA-B72F-11EBB9BD9494}" destId="{CB505C58-7F92-4F36-A349-85CD20F6533D}" srcOrd="2" destOrd="0" presId="urn:microsoft.com/office/officeart/2005/8/layout/cycle1"/>
    <dgm:cxn modelId="{1CE2D571-CB74-4749-A9CD-F0BAEB3A5C6D}" type="presParOf" srcId="{89865857-7CD8-4EAA-B72F-11EBB9BD9494}" destId="{C43CB25F-7EFD-4753-82E2-109850041631}" srcOrd="3" destOrd="0" presId="urn:microsoft.com/office/officeart/2005/8/layout/cycle1"/>
    <dgm:cxn modelId="{CCB390AF-8AD3-4E8C-8A90-56ADA629050A}" type="presParOf" srcId="{89865857-7CD8-4EAA-B72F-11EBB9BD9494}" destId="{787847F7-2341-4EBC-9241-A0E5041E9317}" srcOrd="4" destOrd="0" presId="urn:microsoft.com/office/officeart/2005/8/layout/cycle1"/>
    <dgm:cxn modelId="{53EF0AAE-9DE1-4B69-8058-968FBF1D7DC5}" type="presParOf" srcId="{89865857-7CD8-4EAA-B72F-11EBB9BD9494}" destId="{4BE074A0-154D-461C-A849-DA9A55FA3D2F}" srcOrd="5" destOrd="0" presId="urn:microsoft.com/office/officeart/2005/8/layout/cycle1"/>
    <dgm:cxn modelId="{097F4A51-4E96-47CB-9DBA-413E5A987D5E}" type="presParOf" srcId="{89865857-7CD8-4EAA-B72F-11EBB9BD9494}" destId="{1CE840E6-291A-4A05-A64D-B44010E3722B}" srcOrd="6" destOrd="0" presId="urn:microsoft.com/office/officeart/2005/8/layout/cycle1"/>
    <dgm:cxn modelId="{7A956927-62FC-42E1-A548-67C5A10C9BDD}" type="presParOf" srcId="{89865857-7CD8-4EAA-B72F-11EBB9BD9494}" destId="{827C204E-87F3-4B3E-9107-5DBBD6E1BD6E}" srcOrd="7" destOrd="0" presId="urn:microsoft.com/office/officeart/2005/8/layout/cycle1"/>
    <dgm:cxn modelId="{A3ACC907-A80D-4586-B64B-3EEE30622409}" type="presParOf" srcId="{89865857-7CD8-4EAA-B72F-11EBB9BD9494}" destId="{31520207-3453-4E88-85F9-8DF237B081E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24717-E8EA-489F-B225-A1D48868E1ED}">
      <dsp:nvSpPr>
        <dsp:cNvPr id="0" name=""/>
        <dsp:cNvSpPr/>
      </dsp:nvSpPr>
      <dsp:spPr>
        <a:xfrm>
          <a:off x="3368512" y="240263"/>
          <a:ext cx="1388889" cy="122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Природа Севера</a:t>
          </a:r>
        </a:p>
      </dsp:txBody>
      <dsp:txXfrm>
        <a:off x="3368512" y="240263"/>
        <a:ext cx="1388889" cy="1223410"/>
      </dsp:txXfrm>
    </dsp:sp>
    <dsp:sp modelId="{CB505C58-7F92-4F36-A349-85CD20F6533D}">
      <dsp:nvSpPr>
        <dsp:cNvPr id="0" name=""/>
        <dsp:cNvSpPr/>
      </dsp:nvSpPr>
      <dsp:spPr>
        <a:xfrm>
          <a:off x="2143133" y="13"/>
          <a:ext cx="2893012" cy="2893012"/>
        </a:xfrm>
        <a:prstGeom prst="circularArrow">
          <a:avLst>
            <a:gd name="adj1" fmla="val 8246"/>
            <a:gd name="adj2" fmla="val 575929"/>
            <a:gd name="adj3" fmla="val 1891200"/>
            <a:gd name="adj4" fmla="val 51145"/>
            <a:gd name="adj5" fmla="val 9621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847F7-2341-4EBC-9241-A0E5041E9317}">
      <dsp:nvSpPr>
        <dsp:cNvPr id="0" name=""/>
        <dsp:cNvSpPr/>
      </dsp:nvSpPr>
      <dsp:spPr>
        <a:xfrm>
          <a:off x="2139043" y="2022355"/>
          <a:ext cx="1790045" cy="122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Персонажи мифов и легенд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Коми края</a:t>
          </a:r>
          <a:r>
            <a:rPr kumimoji="0" lang="ru-RU" sz="1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 </a:t>
          </a:r>
        </a:p>
      </dsp:txBody>
      <dsp:txXfrm>
        <a:off x="2139043" y="2022355"/>
        <a:ext cx="1790045" cy="1223410"/>
      </dsp:txXfrm>
    </dsp:sp>
    <dsp:sp modelId="{4BE074A0-154D-461C-A849-DA9A55FA3D2F}">
      <dsp:nvSpPr>
        <dsp:cNvPr id="0" name=""/>
        <dsp:cNvSpPr/>
      </dsp:nvSpPr>
      <dsp:spPr>
        <a:xfrm>
          <a:off x="1124619" y="72252"/>
          <a:ext cx="2893012" cy="2893012"/>
        </a:xfrm>
        <a:prstGeom prst="circularArrow">
          <a:avLst>
            <a:gd name="adj1" fmla="val 8246"/>
            <a:gd name="adj2" fmla="val 575929"/>
            <a:gd name="adj3" fmla="val 10172926"/>
            <a:gd name="adj4" fmla="val 8332871"/>
            <a:gd name="adj5" fmla="val 9621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C204E-87F3-4B3E-9107-5DBBD6E1BD6E}">
      <dsp:nvSpPr>
        <dsp:cNvPr id="0" name=""/>
        <dsp:cNvSpPr/>
      </dsp:nvSpPr>
      <dsp:spPr>
        <a:xfrm>
          <a:off x="1029076" y="240263"/>
          <a:ext cx="1952196" cy="122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Georgia" pitchFamily="18" charset="0"/>
            </a:rPr>
            <a:t>Бытовые сценки из жизни народа коми</a:t>
          </a:r>
        </a:p>
      </dsp:txBody>
      <dsp:txXfrm>
        <a:off x="1029076" y="240263"/>
        <a:ext cx="1952196" cy="1223410"/>
      </dsp:txXfrm>
    </dsp:sp>
    <dsp:sp modelId="{31520207-3453-4E88-85F9-8DF237B081EB}">
      <dsp:nvSpPr>
        <dsp:cNvPr id="0" name=""/>
        <dsp:cNvSpPr/>
      </dsp:nvSpPr>
      <dsp:spPr>
        <a:xfrm>
          <a:off x="1428761" y="71442"/>
          <a:ext cx="2893012" cy="2893012"/>
        </a:xfrm>
        <a:prstGeom prst="circularArrow">
          <a:avLst>
            <a:gd name="adj1" fmla="val 8246"/>
            <a:gd name="adj2" fmla="val 575929"/>
            <a:gd name="adj3" fmla="val 16605078"/>
            <a:gd name="adj4" fmla="val 16047190"/>
            <a:gd name="adj5" fmla="val 9621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98BA-B91D-4096-8356-EF73C5B613FE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F8BF-6A95-49EB-A8C0-86EE4CC0F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E307B8-EF5C-4D2D-8B58-8C4844C67B8D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07B5-159A-4741-B5B9-48507F16D86F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CD2C20-A898-41E9-BF98-CEF12C6A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7FD3-6559-456A-A8D9-AB40A10CAC07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D3C2-17E9-4D9F-AB0A-D074AB350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D523-72EA-4F25-9CC2-CE23F61BBDC6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34AB-1D65-4088-AF1B-2AB8BD0C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1EFF-8FA5-4142-9E09-06C7DA7FEC61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AE2B06-3C78-43D8-8B50-45E5D6675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2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18DB-DB14-44AE-B175-F44DCD9D9094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5BDA-7304-49F6-92CC-7A4B9C3F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8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B432-73EA-4CF3-A603-59A75A2FB72B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66E8-B53A-46ED-A5CE-F878ACB7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7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4530-0FA6-4B09-8DEA-F785989C5F80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1681-FE39-498B-8FCE-D6517AEF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2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F728-D548-4265-90E0-01F9C20BFB1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0B5C-D173-4C17-9FC0-9E700E07E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0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8E8-DAC3-46AD-B7CD-D2C868EAD9E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875C-6173-42F1-B5F4-ABFB04D36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7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F3F2-2B45-439B-8221-2D815E20B507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B40D-9B5F-4B71-B988-FCB8A976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307E-4B2A-4A05-A4E6-D81419FD2531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0B88-26F0-421D-A5A4-8D1E565CA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B47A-C0EA-48F0-A5B1-BBF15C4E9105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F8ED-7A1D-4C27-81B1-D10B8CB2C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6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F7BD-517E-4A6D-B4DC-2B4C76DCDF4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7726-E65C-469D-833A-B232DAAF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3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002C-55C0-4E8A-831B-120AAF97C8D3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AA8E-0FBE-4FFD-8374-2EBF429DD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8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D5BD-2BAA-4EB4-AAFB-2C269740CD5C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09.10.2023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C488-C60B-4B77-8359-B21F1A885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77F8-D88D-47E5-95FC-6F1D0ECDB137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F2F6-E3AD-4E61-A58A-C4AF0F43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F306-213F-4EEF-A779-0672A4AA0253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B293-133A-4E62-92FE-68BD518A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CFCE-B42F-440E-B923-F7AD3D4BC7AE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77F1-464D-4683-A3B8-CF45C43DA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2272-D903-4B3A-84C3-CF35CAB38D5A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8A42-10C3-432D-933D-981439DF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CEFE-CC8D-4CF2-B72B-9127BC7BE917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E607-55BA-4E4E-BD1E-6EDE88F6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48F0-477A-4CC5-AAD4-0A89083093F4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FE74-67E7-4B07-8742-F03B32E77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30B9-7F87-4EAE-A21B-2B542A786B35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10/9/2023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8F02-FA5D-4615-955C-20EE615B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64C80-DC71-4306-88D4-0EF7381648E2}" type="datetimeFigureOut">
              <a:rPr lang="en-US">
                <a:solidFill>
                  <a:srgbClr val="775F5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10/9/2023</a:t>
            </a:fld>
            <a:endParaRPr lang="en-US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5493B-BE85-4C82-B21E-9E7506E179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D0B8E-9992-4517-B879-35E83890753C}" type="datetimeFigureOut">
              <a:rPr lang="ru-RU">
                <a:solidFill>
                  <a:srgbClr val="696464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09.10.2023</a:t>
            </a:fld>
            <a:endParaRPr lang="ru-RU">
              <a:solidFill>
                <a:srgbClr val="696464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96464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3F612-A585-40F3-8830-2547B5B370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99;&#1089;&#1090;&#1080;&#1085;&#1072;_18.05.18\&#1057;&#1086;&#1085;&#1072;&#1090;&#1072;%20(&#1060;&#1080;&#1085;&#1072;&#1083;)%20&#1052;&#1080;&#1093;&#1072;&#1080;&#1083;&#1072;%20&#1043;&#1077;&#1088;&#1094;&#1084;&#1072;&#1085;&#1072;-&#1057;&#1077;&#1075;&#1084;&#1077;&#1085;&#1090;%201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99;&#1089;&#1090;&#1080;&#1085;&#1072;_18.05.18\&#1080;&#1089;&#1087;&#1086;&#1083;_&#1073;&#1083;&#1080;&#1085;&#1085;&#1080;&#1082;&#1086;&#1074;&#1072;-&#1057;&#1077;&#1075;&#1084;&#1077;&#1085;&#1090;%201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9523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1F1F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Северный фольклор в инструментальной музыке</a:t>
            </a:r>
            <a:br>
              <a:rPr lang="ru-RU" sz="3400" b="1" dirty="0" smtClean="0">
                <a:ln w="11430"/>
                <a:solidFill>
                  <a:srgbClr val="1F1F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3400" b="1" dirty="0" smtClean="0">
                <a:ln w="11430"/>
                <a:solidFill>
                  <a:srgbClr val="1F1F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детей современных</a:t>
            </a:r>
            <a:br>
              <a:rPr lang="ru-RU" sz="3400" b="1" dirty="0" smtClean="0">
                <a:ln w="11430"/>
                <a:solidFill>
                  <a:srgbClr val="1F1F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3400" b="1" dirty="0" smtClean="0">
                <a:ln w="11430"/>
                <a:solidFill>
                  <a:srgbClr val="1F1F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композиторов Республики Коми</a:t>
            </a:r>
            <a:endParaRPr lang="ru-RU" sz="3400" b="1" dirty="0">
              <a:ln w="11430"/>
              <a:solidFill>
                <a:srgbClr val="1F1F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00430" y="4693001"/>
            <a:ext cx="5286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3488" algn="l"/>
                <a:tab pos="1311275" algn="l"/>
                <a:tab pos="354806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Пыстина Юлия Леонидовна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3488" algn="l"/>
                <a:tab pos="1311275" algn="l"/>
                <a:tab pos="354806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D0759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 МБОУ Лицей №186 – «Перспектива»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КОНФЕРЕНЦИЯ-2013\от И.В.-14.05\СКАНЕР. АФИШИ, ПРОГРАММКИ\афиши, программкм, фото\my09$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3"/>
            <a:ext cx="3228975" cy="4525962"/>
          </a:xfrm>
          <a:effectLst>
            <a:softEdge rad="112500"/>
          </a:effectLst>
        </p:spPr>
      </p:pic>
      <p:pic>
        <p:nvPicPr>
          <p:cNvPr id="20483" name="Picture 3" descr="F:\КОНФЕРЕНЦИЯ-2013\от И.В.-14.05\СКАНЕР. АФИШИ, ПРОГРАММКИ\афиши, программкм, фото\my09$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38" y="214313"/>
            <a:ext cx="3228975" cy="4525962"/>
          </a:xfrm>
          <a:effectLst>
            <a:softEdge rad="112500"/>
          </a:effectLst>
        </p:spPr>
      </p:pic>
      <p:pic>
        <p:nvPicPr>
          <p:cNvPr id="20484" name="Picture 4" descr="F:\КОНФЕРЕНЦИЯ-2013\от И.В.-14.05\СКАНЕР. АФИШИ, ПРОГРАММКИ\афиши, программкм, фото\my09$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2786063"/>
            <a:ext cx="2905125" cy="407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F:\КОНФЕРЕНЦИЯ-2013\от И.В.-14.05\СКАНЕР. АФИШИ, ПРОГРАММКИ\афиши, программкм, фото\my09$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214313"/>
            <a:ext cx="27146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F:\КОНФЕРЕНЦИЯ-2013\от И.В.-14.05\СКАНЕР. АФИШИ, ПРОГРАММКИ\диплом. Межд. конк. Одинцо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143248"/>
            <a:ext cx="2500313" cy="353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F:\КОНФЕРЕНЦИЯ-2013\от И.В.-14.05\СКАНЕР. АФИШИ, ПРОГРАММКИ\Незнайка. афиша. 201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3357563"/>
            <a:ext cx="2438400" cy="335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4867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Профессиональные жанры в музыке для детей: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*Балет  (М.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Герцман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*Детская опера (</a:t>
            </a:r>
            <a:r>
              <a:rPr lang="ru-RU" sz="3200" b="1" err="1" smtClean="0">
                <a:solidFill>
                  <a:srgbClr val="002060"/>
                </a:solidFill>
                <a:latin typeface="Georgia" pitchFamily="18" charset="0"/>
              </a:rPr>
              <a:t>Н</a:t>
            </a: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. Осипова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*Мюзикл (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М.Герцман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, И. Блинникова)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*Песни и хоры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*Инструментальные пьесы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28596" y="4357694"/>
            <a:ext cx="8496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Председатель Союза композиторов Республики Коми,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член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Союза композиторов России, педагог, заслуженный деятель искусств Российской Федерации,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кавалер ордена Дружбы</a:t>
            </a:r>
          </a:p>
        </p:txBody>
      </p:sp>
      <p:pic>
        <p:nvPicPr>
          <p:cNvPr id="134150" name="Picture 6" descr="Герцман М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14942" y="357166"/>
            <a:ext cx="3143272" cy="392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571481"/>
            <a:ext cx="7858180" cy="11430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ГЕРЦМАН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Михаил Львович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A1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(род.1945)</a:t>
            </a:r>
            <a:endParaRPr lang="ru-RU" sz="3600" dirty="0">
              <a:solidFill>
                <a:srgbClr val="1A1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642918"/>
            <a:ext cx="5572134" cy="509748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Северный/ коми фольклор: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Театральные жанры: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«Ожерелье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Сюдбея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 (мюзикл);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Вöрса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 (балет);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Войпель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 (балет);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Камерно-инструментальные жанры: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пьесы для фортепиано, Соната для фортепиано;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Концерт для фортепиано №1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:\ИРИНА БЛИННИКОВА\на 11 июня 2014\12.jpg"/>
          <p:cNvPicPr>
            <a:picLocks noChangeAspect="1" noChangeArrowheads="1"/>
          </p:cNvPicPr>
          <p:nvPr/>
        </p:nvPicPr>
        <p:blipFill>
          <a:blip r:embed="rId2"/>
          <a:srcRect b="2648"/>
          <a:stretch>
            <a:fillRect/>
          </a:stretch>
        </p:blipFill>
        <p:spPr bwMode="auto">
          <a:xfrm>
            <a:off x="5877694" y="714357"/>
            <a:ext cx="293900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Соната для  фортепиано. Финал.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(исполняет Тамара Владимировна Гагарина)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12290" name="AutoShape 2" descr="&amp;Pcy;&amp;rcy;&amp;iecy;&amp;mcy;&amp;softcy;&amp;iecy;&amp;rcy;&amp;acy; &amp;bcy;&amp;acy;&amp;lcy;&amp;iecy;&amp;tcy;&amp;acy; «&amp;Vcy;&amp;ocy;&amp;jcy;&amp;pcy;&amp;iecy;&amp;lcy;&amp;softcy;» &amp;scy;&amp;ocy;&amp;scy;&amp;tcy;&amp;ocy;&amp;yacy;&amp;lcy;&amp;acy;&amp;scy;&amp;softcy; 9 &amp;ocy;&amp;kcy;&amp;tcy;&amp;yacy;&amp;bcy;&amp;rcy;&amp;yacy; 1994 &amp;gcy;&amp;ocy;&amp;dcy;&amp;acy; &amp;vcy; &amp;rcy;&amp;iecy;&amp;scy;&amp;pcy;&amp;ucy;&amp;bcy;&amp;lcy;&amp;icy;&amp;kcy;&amp;acy;&amp;ncy;&amp;scy;&amp;kcy;&amp;ocy;&amp;mcy; &amp;t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ната (Финал) Михаила Герцмана-Сегмент 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447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57158" y="4643446"/>
            <a:ext cx="84963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2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Композитор, педагог, член Союза композиторов России, лауреат премии Союза Композиторов России им. Д. Д. Шостаковича, лауреат Государственной премии Республики Коми,</a:t>
            </a:r>
          </a:p>
          <a:p>
            <a:pPr algn="ctr"/>
            <a:r>
              <a:rPr lang="ru-RU" sz="22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заслуженный работник Российской Федерации</a:t>
            </a:r>
          </a:p>
        </p:txBody>
      </p:sp>
      <p:pic>
        <p:nvPicPr>
          <p:cNvPr id="118789" name="Picture 5" descr="Брызгалова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295287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5357820" cy="1071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БРЫЗГАЛОВА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Валентина Евгеньевна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A1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(1954-2017)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3571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В.БРЫЗГАЛОВА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052736"/>
            <a:ext cx="4888564" cy="5272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фольклор: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«Коми </a:t>
            </a:r>
            <a:r>
              <a:rPr lang="ru-RU" sz="28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съыланкыв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«Вариации на коми нар. темы» (для </a:t>
            </a:r>
            <a:r>
              <a:rPr lang="ru-RU" sz="28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симф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оркестра);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«Сказочка» (для хора);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«Восемь пьес на коми темы» (для </a:t>
            </a:r>
            <a:r>
              <a:rPr lang="ru-RU" sz="28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ф-но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540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Блинникова Ирина Викторовна </a:t>
            </a:r>
            <a:r>
              <a:rPr lang="ru-RU" sz="3400" dirty="0" smtClean="0">
                <a:solidFill>
                  <a:srgbClr val="1A114F"/>
                </a:solidFill>
                <a:latin typeface="Georgia" pitchFamily="18" charset="0"/>
                <a:cs typeface="Times New Roman" pitchFamily="18" charset="0"/>
              </a:rPr>
              <a:t>(род.1958)</a:t>
            </a:r>
            <a:endParaRPr lang="ru-RU" sz="3400" dirty="0">
              <a:solidFill>
                <a:srgbClr val="1A114F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500062" y="1143000"/>
            <a:ext cx="4286251" cy="45259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Педагог, композитор, музыковед-просветитель</a:t>
            </a:r>
          </a:p>
        </p:txBody>
      </p:sp>
      <p:sp>
        <p:nvSpPr>
          <p:cNvPr id="7172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143000"/>
            <a:ext cx="4110038" cy="492918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Творческая деятельность как композитора:</a:t>
            </a:r>
            <a:endParaRPr lang="ru-RU" altLang="ru-RU" sz="20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 1999 </a:t>
            </a:r>
            <a:r>
              <a:rPr lang="ru-RU" alt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г. – членство в Союзе композиторов Республики Коми;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2003 </a:t>
            </a:r>
            <a:r>
              <a:rPr lang="ru-RU" alt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г. - членство в Союзе композиторов России;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2006</a:t>
            </a:r>
            <a:r>
              <a:rPr lang="ru-RU" alt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г. – Лауреат Премии правительства РК в области культуры и искусства (номинация: за большой вклад в музыкально-эстетическое образование детей и юношества Республики Коми)</a:t>
            </a:r>
          </a:p>
          <a:p>
            <a:pPr eaLnBrk="1" hangingPunct="1"/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DSC05580++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976853" y="2071678"/>
            <a:ext cx="2737891" cy="40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500063"/>
            <a:ext cx="4686300" cy="55267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И.БЛИННИКОВА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9" y="1428750"/>
            <a:ext cx="4645720" cy="4286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 СЕВЕРА /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коми фольклор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Циклы  для фортепиано: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«Северные мотивы»;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«Звуки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пармы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Вариации: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«Горностаевый совик»;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Доли-шели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«Красавица Марфа»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:\ИРИНА БЛИННИКОВА\К КОНЦЕРТУ И.БЛИННИКОВОЙ-2012\картинки\f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322637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9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9322" y="285728"/>
            <a:ext cx="2886106" cy="402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5321752" cy="30432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Цикл для фортепиано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«Звуки </a:t>
            </a:r>
            <a:r>
              <a:rPr lang="ru-RU" sz="30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пармы</a:t>
            </a:r>
            <a:r>
              <a:rPr lang="ru-RU" sz="3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»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(«Звуки тайги»)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(2004)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500306"/>
            <a:ext cx="5112568" cy="70609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Тематическое содержание цикла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279724"/>
              </p:ext>
            </p:extLst>
          </p:nvPr>
        </p:nvGraphicFramePr>
        <p:xfrm>
          <a:off x="-214346" y="3000372"/>
          <a:ext cx="5786478" cy="324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3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1F1FA1"/>
                </a:solidFill>
                <a:latin typeface="Georgia" pitchFamily="18" charset="0"/>
              </a:rPr>
              <a:t>П.А. Сорокин (1889-1968)</a:t>
            </a:r>
            <a:endParaRPr lang="ru-RU" sz="3600" dirty="0">
              <a:solidFill>
                <a:srgbClr val="1F1FA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304256" cy="288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3240" y="1643050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F1FA1"/>
                </a:solidFill>
                <a:latin typeface="Georgia" pitchFamily="18" charset="0"/>
              </a:rPr>
              <a:t>«Хотя коми в то время имели лишь зачатия письменной литературы, их фольклор, включавший сказки, легенды и предания, был богат и захватывающе интересен. То же можно сказать и об их народных песнях и музыке, тогда еще не испорченных позднейшим вторжением вульгарной городской </a:t>
            </a:r>
            <a:r>
              <a:rPr lang="ru-RU" sz="2400" dirty="0" err="1">
                <a:solidFill>
                  <a:srgbClr val="1F1FA1"/>
                </a:solidFill>
                <a:latin typeface="Georgia" pitchFamily="18" charset="0"/>
              </a:rPr>
              <a:t>псевдомузыки</a:t>
            </a:r>
            <a:r>
              <a:rPr lang="ru-RU" sz="2400" dirty="0">
                <a:solidFill>
                  <a:srgbClr val="1F1FA1"/>
                </a:solidFill>
                <a:latin typeface="Georgia" pitchFamily="18" charset="0"/>
              </a:rPr>
              <a:t> …» </a:t>
            </a:r>
            <a:endParaRPr lang="ru-RU" sz="2400" dirty="0" smtClean="0">
              <a:solidFill>
                <a:srgbClr val="1F1FA1"/>
              </a:solidFill>
              <a:latin typeface="Georgia" pitchFamily="18" charset="0"/>
            </a:endParaRPr>
          </a:p>
          <a:p>
            <a:pPr algn="r"/>
            <a:r>
              <a:rPr lang="ru-RU" sz="2400" i="1" dirty="0" smtClean="0">
                <a:solidFill>
                  <a:srgbClr val="1F1FA1"/>
                </a:solidFill>
                <a:latin typeface="Georgia" pitchFamily="18" charset="0"/>
              </a:rPr>
              <a:t>П.А.Сорокин. «Долгий путь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714875" y="642938"/>
            <a:ext cx="3971925" cy="7747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«ЗВУКИ  ПАРМЫ» </a:t>
            </a:r>
            <a:r>
              <a:rPr lang="ru-RU" sz="3200" b="1" i="1" dirty="0" smtClean="0">
                <a:latin typeface="Monotype Corsiva" pitchFamily="66" charset="0"/>
              </a:rPr>
              <a:t/>
            </a:r>
            <a:br>
              <a:rPr lang="ru-RU" sz="3200" b="1" i="1" dirty="0" smtClean="0">
                <a:latin typeface="Monotype Corsiva" pitchFamily="66" charset="0"/>
              </a:rPr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4186238" cy="4768850"/>
          </a:xfrm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1. Парма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Ёль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3. Ош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4.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Шонд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i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5.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Кöрпи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6.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Яг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Мортлöн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йöктöм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7.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Ёма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8.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Пера-Богатыр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9.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Зарань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10.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Вотчöм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11.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Пöчö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вышивайтчö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Кöръясöн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панласьöм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13.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Мича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нывъяс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–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14.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Шонд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бан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4875" y="1357313"/>
            <a:ext cx="3786188" cy="48577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Тайга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2.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 Ручей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3.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Медведь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4.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Солнышко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5.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Оленёнок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6.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Пляска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+mn-cs"/>
              </a:rPr>
              <a:t>Яг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+mn-cs"/>
              </a:rPr>
              <a:t>Морта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7. 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+mn-cs"/>
              </a:rPr>
              <a:t>Ёма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8. 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+mn-cs"/>
              </a:rPr>
              <a:t>Пера-Богатырь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+mn-cs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9.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Дочь Солнца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10.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По ягоды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11.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Бабушка вышивает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12.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Гонка на оленях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13.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Девицы-красавицы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14.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Праздник песни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116632"/>
            <a:ext cx="3786187" cy="9286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«ПАРМА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 ШЫЯС</a:t>
            </a: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»</a:t>
            </a:r>
            <a:endParaRPr lang="ru-RU" sz="3200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33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G:\ИРИНА БЛИННИКОВА\Звуки пармы-исследование\ШАГ В БУДУЩЕЕ-Егорова Анна\нотные примеры\по ягоды - копия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5072131" cy="2454111"/>
          </a:xfrm>
          <a:prstGeom prst="rect">
            <a:avLst/>
          </a:prstGeom>
          <a:noFill/>
        </p:spPr>
      </p:pic>
      <p:pic>
        <p:nvPicPr>
          <p:cNvPr id="52226" name="Picture 2" descr="G:\ИРИНА БЛИННИКОВА\Звуки пармы-исследование\ШАГ В БУДУЩЕЕ-Егорова Анна\нотные примеры\елка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929222" cy="1280822"/>
          </a:xfrm>
          <a:prstGeom prst="rect">
            <a:avLst/>
          </a:prstGeom>
          <a:noFill/>
        </p:spPr>
      </p:pic>
      <p:pic>
        <p:nvPicPr>
          <p:cNvPr id="52228" name="Picture 4" descr="G:\ИРИНА БЛИННИКОВА\Звуки пармы-исследование\ШАГ В БУДУЩЕЕ-Егорова Анна\ноты на курсовую\бабушка вышивает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597277" cy="1105686"/>
          </a:xfrm>
          <a:prstGeom prst="rect">
            <a:avLst/>
          </a:prstGeom>
          <a:noFill/>
        </p:spPr>
      </p:pic>
      <p:pic>
        <p:nvPicPr>
          <p:cNvPr id="52229" name="Picture 5" descr="G:\ИРИНА БЛИННИКОВА\Звуки пармы-исследование\ШАГ В БУДУЩЕЕ-Егорова Анна\ноты на курсовую\медведь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643049"/>
            <a:ext cx="3143272" cy="806497"/>
          </a:xfrm>
          <a:prstGeom prst="rect">
            <a:avLst/>
          </a:prstGeom>
          <a:noFill/>
        </p:spPr>
      </p:pic>
      <p:pic>
        <p:nvPicPr>
          <p:cNvPr id="52230" name="Picture 6" descr="G:\ИРИНА БЛИННИКОВА\Звуки пармы-исследование\ШАГ В БУДУЩЕЕ-Егорова Анна\ноты на курсовую\Олененок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786058"/>
            <a:ext cx="3381405" cy="657251"/>
          </a:xfrm>
          <a:prstGeom prst="rect">
            <a:avLst/>
          </a:prstGeom>
          <a:noFill/>
        </p:spPr>
      </p:pic>
      <p:pic>
        <p:nvPicPr>
          <p:cNvPr id="52231" name="Picture 7" descr="G:\ИРИНА БЛИННИКОВА\Звуки пармы-исследование\ШАГ В БУДУЩЕЕ-Егорова Анна\ноты на курсовую\По ягоды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786190"/>
            <a:ext cx="3571868" cy="774080"/>
          </a:xfrm>
          <a:prstGeom prst="rect">
            <a:avLst/>
          </a:prstGeom>
          <a:noFill/>
        </p:spPr>
      </p:pic>
      <p:pic>
        <p:nvPicPr>
          <p:cNvPr id="52232" name="Picture 8" descr="G:\ИРИНА БЛИННИКОВА\Звуки пармы-исследование\ШАГ В БУДУЩЕЕ-Егорова Анна\ноты на курсовую\праздник песни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5357826"/>
            <a:ext cx="6124581" cy="118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43937" cy="785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Шонд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бан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- Праздник песни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>(исполняет автор – И.Блинникова)</a:t>
            </a:r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5" name="испол_блинникова-Сегмент 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447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57200" y="274638"/>
            <a:ext cx="8229600" cy="5851525"/>
            <a:chOff x="12" y="-514"/>
            <a:chExt cx="11738" cy="8346"/>
          </a:xfrm>
        </p:grpSpPr>
        <p:sp>
          <p:nvSpPr>
            <p:cNvPr id="3" name="_s3076"/>
            <p:cNvSpPr>
              <a:spLocks noChangeShapeType="1"/>
            </p:cNvSpPr>
            <p:nvPr/>
          </p:nvSpPr>
          <p:spPr bwMode="auto">
            <a:xfrm flipH="1" flipV="1">
              <a:off x="4298" y="2743"/>
              <a:ext cx="694" cy="40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3077"/>
            <p:cNvSpPr>
              <a:spLocks noChangeArrowheads="1"/>
            </p:cNvSpPr>
            <p:nvPr/>
          </p:nvSpPr>
          <p:spPr bwMode="auto">
            <a:xfrm>
              <a:off x="2383" y="1205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Музыкальные формы (простые, циклическая)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_s3078"/>
            <p:cNvSpPr>
              <a:spLocks noChangeShapeType="1"/>
            </p:cNvSpPr>
            <p:nvPr/>
          </p:nvSpPr>
          <p:spPr bwMode="auto">
            <a:xfrm flipH="1">
              <a:off x="4298" y="4171"/>
              <a:ext cx="695" cy="4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3079"/>
            <p:cNvSpPr>
              <a:spLocks noChangeArrowheads="1"/>
            </p:cNvSpPr>
            <p:nvPr/>
          </p:nvSpPr>
          <p:spPr bwMode="auto">
            <a:xfrm>
              <a:off x="2384" y="4059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Тональная основа </a:t>
              </a: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музыкального</a:t>
              </a: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языка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_s3080"/>
            <p:cNvSpPr>
              <a:spLocks noChangeShapeType="1"/>
            </p:cNvSpPr>
            <p:nvPr/>
          </p:nvSpPr>
          <p:spPr bwMode="auto">
            <a:xfrm>
              <a:off x="5881" y="4683"/>
              <a:ext cx="1" cy="80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081"/>
            <p:cNvSpPr>
              <a:spLocks noChangeArrowheads="1"/>
            </p:cNvSpPr>
            <p:nvPr/>
          </p:nvSpPr>
          <p:spPr bwMode="auto">
            <a:xfrm>
              <a:off x="4856" y="5485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Интонации и жанрово-стилистические черты русской классики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_s3082"/>
            <p:cNvSpPr>
              <a:spLocks noChangeShapeType="1"/>
            </p:cNvSpPr>
            <p:nvPr/>
          </p:nvSpPr>
          <p:spPr bwMode="auto">
            <a:xfrm>
              <a:off x="6770" y="4170"/>
              <a:ext cx="694" cy="40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083"/>
            <p:cNvSpPr>
              <a:spLocks noChangeArrowheads="1"/>
            </p:cNvSpPr>
            <p:nvPr/>
          </p:nvSpPr>
          <p:spPr bwMode="auto">
            <a:xfrm>
              <a:off x="7327" y="4058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Архаичные напевы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_s3084"/>
            <p:cNvSpPr>
              <a:spLocks noChangeShapeType="1"/>
            </p:cNvSpPr>
            <p:nvPr/>
          </p:nvSpPr>
          <p:spPr bwMode="auto">
            <a:xfrm flipV="1">
              <a:off x="6769" y="2743"/>
              <a:ext cx="695" cy="40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3085"/>
            <p:cNvSpPr>
              <a:spLocks noChangeArrowheads="1"/>
            </p:cNvSpPr>
            <p:nvPr/>
          </p:nvSpPr>
          <p:spPr bwMode="auto">
            <a:xfrm>
              <a:off x="7327" y="1204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Интонации коми народных песен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_s3086"/>
            <p:cNvSpPr>
              <a:spLocks noChangeShapeType="1"/>
            </p:cNvSpPr>
            <p:nvPr/>
          </p:nvSpPr>
          <p:spPr bwMode="auto">
            <a:xfrm flipV="1">
              <a:off x="5881" y="1829"/>
              <a:ext cx="0" cy="8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3087"/>
            <p:cNvSpPr>
              <a:spLocks noChangeArrowheads="1"/>
            </p:cNvSpPr>
            <p:nvPr/>
          </p:nvSpPr>
          <p:spPr bwMode="auto">
            <a:xfrm>
              <a:off x="4855" y="-223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Интонации русских народных песен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_s3088"/>
            <p:cNvSpPr>
              <a:spLocks noChangeArrowheads="1"/>
            </p:cNvSpPr>
            <p:nvPr/>
          </p:nvSpPr>
          <p:spPr bwMode="auto">
            <a:xfrm>
              <a:off x="4855" y="263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ТРАДИЦИИ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199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-152400" y="166688"/>
            <a:ext cx="9296400" cy="6611937"/>
            <a:chOff x="327" y="-568"/>
            <a:chExt cx="11108" cy="7898"/>
          </a:xfrm>
        </p:grpSpPr>
        <p:sp>
          <p:nvSpPr>
            <p:cNvPr id="3" name="_s4100"/>
            <p:cNvSpPr>
              <a:spLocks noChangeShapeType="1"/>
            </p:cNvSpPr>
            <p:nvPr/>
          </p:nvSpPr>
          <p:spPr bwMode="auto">
            <a:xfrm flipH="1">
              <a:off x="4417" y="3874"/>
              <a:ext cx="610" cy="35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4101"/>
            <p:cNvSpPr>
              <a:spLocks noChangeArrowheads="1"/>
            </p:cNvSpPr>
            <p:nvPr/>
          </p:nvSpPr>
          <p:spPr bwMode="auto">
            <a:xfrm>
              <a:off x="2575" y="3733"/>
              <a:ext cx="1974" cy="197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Цикл детских пьес для фортепиано, связанных с коми фольклором</a:t>
              </a: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_s4102"/>
            <p:cNvSpPr>
              <a:spLocks noChangeShapeType="1"/>
            </p:cNvSpPr>
            <p:nvPr/>
          </p:nvSpPr>
          <p:spPr bwMode="auto">
            <a:xfrm>
              <a:off x="6735" y="3874"/>
              <a:ext cx="610" cy="35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4103"/>
            <p:cNvSpPr>
              <a:spLocks noChangeArrowheads="1"/>
            </p:cNvSpPr>
            <p:nvPr/>
          </p:nvSpPr>
          <p:spPr bwMode="auto">
            <a:xfrm>
              <a:off x="7213" y="3732"/>
              <a:ext cx="1974" cy="197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Усложнение ладово-гармонических средств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_s4104"/>
            <p:cNvSpPr>
              <a:spLocks noChangeShapeType="1"/>
            </p:cNvSpPr>
            <p:nvPr/>
          </p:nvSpPr>
          <p:spPr bwMode="auto">
            <a:xfrm flipV="1">
              <a:off x="5881" y="1690"/>
              <a:ext cx="0" cy="7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4105"/>
            <p:cNvSpPr>
              <a:spLocks noChangeArrowheads="1"/>
            </p:cNvSpPr>
            <p:nvPr/>
          </p:nvSpPr>
          <p:spPr bwMode="auto">
            <a:xfrm>
              <a:off x="4894" y="-284"/>
              <a:ext cx="1974" cy="197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Оригинальная музыка с вкраплением элементов народного стиля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_s4106"/>
            <p:cNvSpPr>
              <a:spLocks noChangeArrowheads="1"/>
            </p:cNvSpPr>
            <p:nvPr/>
          </p:nvSpPr>
          <p:spPr bwMode="auto">
            <a:xfrm>
              <a:off x="4894" y="2394"/>
              <a:ext cx="1974" cy="1974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НОВАТОРСТВО</a:t>
              </a:r>
              <a:endPara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71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2494" cy="10001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Методы преломления песенного фольклора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429684" cy="45720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A114F"/>
                </a:solidFill>
                <a:latin typeface="Georgia" pitchFamily="18" charset="0"/>
              </a:rPr>
              <a:t>Цитирование народных мелодий (встречается довольно редко);</a:t>
            </a:r>
          </a:p>
          <a:p>
            <a:r>
              <a:rPr lang="ru-RU" dirty="0" smtClean="0">
                <a:solidFill>
                  <a:srgbClr val="1A114F"/>
                </a:solidFill>
                <a:latin typeface="Georgia" pitchFamily="18" charset="0"/>
              </a:rPr>
              <a:t>Работа с элементами этнографического материала;</a:t>
            </a:r>
          </a:p>
          <a:p>
            <a:pPr algn="just"/>
            <a:r>
              <a:rPr lang="ru-RU" dirty="0" smtClean="0">
                <a:solidFill>
                  <a:srgbClr val="1A114F"/>
                </a:solidFill>
                <a:latin typeface="Georgia" pitchFamily="18" charset="0"/>
              </a:rPr>
              <a:t>Гибкая трансформация напевов в форме варьирования;</a:t>
            </a:r>
          </a:p>
          <a:p>
            <a:endParaRPr lang="ru-RU" sz="800" dirty="0" smtClean="0">
              <a:solidFill>
                <a:srgbClr val="1A1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1A114F"/>
                </a:solidFill>
                <a:latin typeface="Georgia" pitchFamily="18" charset="0"/>
              </a:rPr>
              <a:t> Музыкальный язык многих авторов органично впитал в себя интонации фольклора (</a:t>
            </a:r>
            <a:r>
              <a:rPr lang="ru-RU" dirty="0" err="1" smtClean="0">
                <a:solidFill>
                  <a:srgbClr val="1A114F"/>
                </a:solidFill>
                <a:latin typeface="Georgia" pitchFamily="18" charset="0"/>
              </a:rPr>
              <a:t>Герцман</a:t>
            </a:r>
            <a:r>
              <a:rPr lang="ru-RU" dirty="0" smtClean="0">
                <a:solidFill>
                  <a:srgbClr val="1A114F"/>
                </a:solidFill>
                <a:latin typeface="Georgia" pitchFamily="18" charset="0"/>
              </a:rPr>
              <a:t>, Брызгалова, Блинникова, Носков, Горчаков). </a:t>
            </a:r>
          </a:p>
          <a:p>
            <a:endParaRPr lang="ru-RU" dirty="0" smtClean="0">
              <a:solidFill>
                <a:srgbClr val="1A114F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3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УЛАНОВА-курсовая-Н.А\картинки\f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4286248" y="285728"/>
            <a:ext cx="421188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9" descr="H:\УЛАНОВА-курсовая-Н.А\gr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3571877"/>
            <a:ext cx="2500330" cy="275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8" name="Picture 10" descr="H:\УЛАНОВА-курсовая-Н.А\Q9Cs3NX-8tM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85786" y="214290"/>
            <a:ext cx="2928958" cy="290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901" name="Picture 13" descr="H:\УЛАНОВА-курсовая-Н.А\MCjWMCNqS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71876"/>
            <a:ext cx="4178942" cy="274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4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научные идеи/ персоналии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4543425" cy="571500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Т.В.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Адорно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Сокол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М.Тараканов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Ю.Холопов</a:t>
            </a:r>
          </a:p>
          <a:p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В.Холопова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Е.Долинская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А.Баева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Григорьева</a:t>
            </a:r>
          </a:p>
          <a:p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Л.Березовчук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В.Конен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А.Цукер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Н.Енукидзе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В.Мартынов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В.Сыров 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quarter" idx="2"/>
          </p:nvPr>
        </p:nvSpPr>
        <p:spPr>
          <a:xfrm>
            <a:off x="4786313" y="1214438"/>
            <a:ext cx="3929062" cy="52863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А.Осипов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Н.Герстле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А.Шергина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М.Канева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И.Блинникова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М.Герцман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Н.Митюшева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Классификация жанров коми фольклора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Кондратьевы, «Коми народная песня»: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Песни, не связанные с определенной бытовой функцией.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Плясовые, хороводные, игровые песни.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Песни-сказки, песни в сказках, байки (колыбельные).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Свадебные плачи (причеты) и плач.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220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138613" cy="48403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А.Шергина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вычегодско-сысольская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традиция) :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трудовые,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любовно-лирические,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хороводные,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свадебные,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шуточные,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календарные, величальные,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13" descr="IMG_20170117_1719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357188"/>
            <a:ext cx="3786188" cy="2813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Содержимое 14" descr="IMG_20170117_17194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43688" y="357188"/>
            <a:ext cx="1933575" cy="34369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:\ИРИНА БЛИННИКОВА\на 11 июня 2014\картинки\Новый рисунок.bmp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00625" y="3786188"/>
            <a:ext cx="3643313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G:\РЕСПУБЛИКА КОМИ-все\Гимн Республики Коми\Реферат-2013\Виктор Савин\картинки\1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8"/>
            <a:ext cx="2428875" cy="33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2" name="Picture 8" descr="F:\ПАВЛОВА С._2016_17\Информация_Сторожевск_Кортк. район\2014-11-06_my_ediny_5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357188" y="3929063"/>
            <a:ext cx="458787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6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Композиторы Республики Коми/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Песенный жанр. Профессиональное творчество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finnougr.ru/upload/iblock/087/087da9d7ca138311815ebd00a215c91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2000250" cy="2700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mastenits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857375" y="3500438"/>
            <a:ext cx="1928813" cy="2822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88" y="3929063"/>
            <a:ext cx="1500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В.Савин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" y="5857875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В.Мастеница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H:\УЛАНОВА-курсовая-Н.А\chistalev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214938" y="3714750"/>
            <a:ext cx="1930400" cy="254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3750" y="6000750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П.Чисталёв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:\Осипов А.Г\портреты и фотографии А.Г.Осипова\Осипов Александр Георгие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000125"/>
            <a:ext cx="1928812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71938" y="3929063"/>
            <a:ext cx="16430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А.Осипов</a:t>
            </a:r>
          </a:p>
        </p:txBody>
      </p:sp>
      <p:pic>
        <p:nvPicPr>
          <p:cNvPr id="11" name="Picture 8" descr="H:\УЛАНОВА-курсовая-Н.А\perepelits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7325" y="928688"/>
            <a:ext cx="1985963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643688" y="3786188"/>
            <a:ext cx="2500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>
              <a:spcBef>
                <a:spcPct val="0"/>
              </a:spcBef>
              <a:defRPr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Я.Перепелица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1723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Профессиональные жанры: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*Балет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*Опера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*Камерно-вокальные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*Камерно-инструментальные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*Симфонические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4481076" y="1628800"/>
            <a:ext cx="44769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Об организации в Коми АССР Союза композиторов.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Выписка из протокола заседания секретариата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Союза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композиторов РСФСР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22 декабря 1978 года</a:t>
            </a:r>
          </a:p>
        </p:txBody>
      </p:sp>
      <p:pic>
        <p:nvPicPr>
          <p:cNvPr id="4" name="Picture 6" descr="арх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4085540" cy="5755781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29625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Союз композиторов Республики Коми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(1978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5" descr="союз ком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141256" y="571480"/>
            <a:ext cx="50736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Рочев 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7427187" y="714356"/>
            <a:ext cx="1288216" cy="217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88" y="4057650"/>
            <a:ext cx="25717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М.Герцман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А.Горчаков</a:t>
            </a: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Н.Осипова</a:t>
            </a: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И.Блинникова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Т.Харитонова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В.Брызгалова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А.Шергина</a:t>
            </a: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С.Васильев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20" y="2857496"/>
            <a:ext cx="12858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А.Рочев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25" y="6215063"/>
            <a:ext cx="15001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С.Носков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4500563"/>
            <a:ext cx="20716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Я.Перепелица</a:t>
            </a:r>
          </a:p>
        </p:txBody>
      </p:sp>
      <p:pic>
        <p:nvPicPr>
          <p:cNvPr id="14" name="Picture 4" descr="Чисталев П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288006" y="3714752"/>
            <a:ext cx="1641711" cy="243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143750" y="6215063"/>
            <a:ext cx="17145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П.Чисталёв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Desktop\С.Носков-аудио\С.Носков\x_8d7d84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3"/>
            <a:ext cx="182726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7" descr="H:\УЛАНОВА-курсовая-Н.А\perepelitsa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294" y="1888390"/>
            <a:ext cx="1809474" cy="259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89352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Объект:</a:t>
            </a:r>
            <a:r>
              <a:rPr lang="ru-RU" sz="2400" b="1" dirty="0" smtClean="0">
                <a:solidFill>
                  <a:srgbClr val="002060"/>
                </a:solidFill>
              </a:rPr>
              <a:t> инструментальная музыка современных композиторов Республики Коми.</a:t>
            </a:r>
          </a:p>
          <a:p>
            <a:endParaRPr lang="ru-RU" sz="105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Предмет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жанрово-стилевые особенности инструментальной музыки современных композиторов Республики Коми для детей.</a:t>
            </a:r>
          </a:p>
          <a:p>
            <a:endParaRPr lang="ru-RU" sz="105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</a:rPr>
              <a:t>выявить национальные жанрово-стилевые особенности инструментальной музыки современных композиторов республики Коми для детей.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Методы исследования: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Интервью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Изучение продуктов композиторского творчества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Историографический анализ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Музыковедческий анализ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701</Words>
  <Application>Microsoft Office PowerPoint</Application>
  <PresentationFormat>Экран (4:3)</PresentationFormat>
  <Paragraphs>172</Paragraphs>
  <Slides>27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Справедливость</vt:lpstr>
      <vt:lpstr>3_Справедливость</vt:lpstr>
      <vt:lpstr>Северный фольклор в инструментальной музыке для детей современных композиторов Республики Коми</vt:lpstr>
      <vt:lpstr>П.А. Сорокин (1889-1968)</vt:lpstr>
      <vt:lpstr>Классификация жанров коми фольклора </vt:lpstr>
      <vt:lpstr>Презентация PowerPoint</vt:lpstr>
      <vt:lpstr>Композиторы Республики Коми/  Песенный жанр. Профессиональное творчество</vt:lpstr>
      <vt:lpstr>Профессиональные жанры:  *Балет  *Опера  *Камерно-вокальные  *Камерно-инструментальные  *Симфонические</vt:lpstr>
      <vt:lpstr>Презентация PowerPoint</vt:lpstr>
      <vt:lpstr>Союз композиторов Республики Коми (1978)</vt:lpstr>
      <vt:lpstr>Презентация PowerPoint</vt:lpstr>
      <vt:lpstr>Презентация PowerPoint</vt:lpstr>
      <vt:lpstr>Профессиональные жанры в музыке для детей:  *Балет  (М. Герцман)  *Детская опера (Н. Осипова)  *Мюзикл (М.Герцман, И. Блинникова)  *Песни и хоры  *Инструментальные пьесы</vt:lpstr>
      <vt:lpstr>ГЕРЦМАН  Михаил Львович (род.1945)</vt:lpstr>
      <vt:lpstr>Презентация PowerPoint</vt:lpstr>
      <vt:lpstr>Соната для  фортепиано. Финал. (исполняет Тамара Владимировна Гагарина) </vt:lpstr>
      <vt:lpstr>БРЫЗГАЛОВА  Валентина Евгеньевна (1954-2017) </vt:lpstr>
      <vt:lpstr>В.БРЫЗГАЛОВА </vt:lpstr>
      <vt:lpstr>Блинникова Ирина Викторовна (род.1958)</vt:lpstr>
      <vt:lpstr>И.БЛИННИКОВА</vt:lpstr>
      <vt:lpstr>Тематическое содержание цикла</vt:lpstr>
      <vt:lpstr>«ЗВУКИ  ПАРМЫ»  </vt:lpstr>
      <vt:lpstr>Презентация PowerPoint</vt:lpstr>
      <vt:lpstr>«Шондiбан» - Праздник песни (исполняет автор – И.Блинникова)</vt:lpstr>
      <vt:lpstr>Презентация PowerPoint</vt:lpstr>
      <vt:lpstr>Презентация PowerPoint</vt:lpstr>
      <vt:lpstr>Методы преломления песенного фольклора</vt:lpstr>
      <vt:lpstr>Презентация PowerPoint</vt:lpstr>
      <vt:lpstr>Основные научные идеи/ персоналии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ОСОБЕННОСТИ В ИНСТРУМЕНТАЛЬНОЙ МУЗЫКЕ ДЛЯ ДЕТЕЙ СОВРЕМЕННЫХ КОМПОЗИТОРОВ РЕСПУБЛИКИ КОМИ</dc:title>
  <dc:creator>User</dc:creator>
  <cp:lastModifiedBy>пк</cp:lastModifiedBy>
  <cp:revision>55</cp:revision>
  <dcterms:created xsi:type="dcterms:W3CDTF">2017-10-06T04:47:35Z</dcterms:created>
  <dcterms:modified xsi:type="dcterms:W3CDTF">2023-10-09T19:04:57Z</dcterms:modified>
</cp:coreProperties>
</file>