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FF33CC"/>
    <a:srgbClr val="FF6600"/>
    <a:srgbClr val="CCFFCC"/>
    <a:srgbClr val="CCECFF"/>
    <a:srgbClr val="FEE2D2"/>
    <a:srgbClr val="FCFE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85E7B-39D2-45EB-BC95-0CB0F16EBDBE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19DC3-B337-446C-AEEA-54F013185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565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85E7B-39D2-45EB-BC95-0CB0F16EBDBE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19DC3-B337-446C-AEEA-54F013185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370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85E7B-39D2-45EB-BC95-0CB0F16EBDBE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19DC3-B337-446C-AEEA-54F013185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053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85E7B-39D2-45EB-BC95-0CB0F16EBDBE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19DC3-B337-446C-AEEA-54F013185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931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85E7B-39D2-45EB-BC95-0CB0F16EBDBE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19DC3-B337-446C-AEEA-54F013185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078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85E7B-39D2-45EB-BC95-0CB0F16EBDBE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19DC3-B337-446C-AEEA-54F013185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29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85E7B-39D2-45EB-BC95-0CB0F16EBDBE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19DC3-B337-446C-AEEA-54F013185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945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85E7B-39D2-45EB-BC95-0CB0F16EBDBE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19DC3-B337-446C-AEEA-54F013185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997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85E7B-39D2-45EB-BC95-0CB0F16EBDBE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19DC3-B337-446C-AEEA-54F013185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102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85E7B-39D2-45EB-BC95-0CB0F16EBDBE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19DC3-B337-446C-AEEA-54F013185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430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85E7B-39D2-45EB-BC95-0CB0F16EBDBE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19DC3-B337-446C-AEEA-54F013185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784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85E7B-39D2-45EB-BC95-0CB0F16EBDBE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19DC3-B337-446C-AEEA-54F013185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635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sun9-19.userapi.com/impf/9Hy9m6DwZK155o8GjWyVvwQeP-4LytCT-jNzsg/R6BAOL4VMKA.jpg?size=800x450&amp;quality=96&amp;keep_aspect_ratio=1&amp;background=000000&amp;sign=9fbf83e64b1fd4c7c570df5b9ab99eaf&amp;type=video_thumb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6" t="1944" r="12414" b="4319"/>
          <a:stretch/>
        </p:blipFill>
        <p:spPr bwMode="auto">
          <a:xfrm>
            <a:off x="-2152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471" y="698949"/>
            <a:ext cx="684076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FF33CC"/>
                </a:solidFill>
                <a:latin typeface="TriodPostnaja" panose="02000603000000000000" pitchFamily="2" charset="0"/>
              </a:rPr>
              <a:t>Мастер </a:t>
            </a:r>
            <a:r>
              <a:rPr lang="ru-RU" sz="4800" b="1" dirty="0" smtClean="0">
                <a:solidFill>
                  <a:srgbClr val="FF33CC"/>
                </a:solidFill>
                <a:latin typeface="TriodPostnaja" panose="02000603000000000000" pitchFamily="2" charset="0"/>
              </a:rPr>
              <a:t>класс:  </a:t>
            </a:r>
          </a:p>
          <a:p>
            <a:pPr algn="ctr"/>
            <a:r>
              <a:rPr lang="ru-RU" sz="4800" b="1" dirty="0" smtClean="0">
                <a:solidFill>
                  <a:srgbClr val="FF33CC"/>
                </a:solidFill>
                <a:latin typeface="TriodPostnaja" panose="02000603000000000000" pitchFamily="2" charset="0"/>
              </a:rPr>
              <a:t>«</a:t>
            </a:r>
            <a:r>
              <a:rPr lang="ru-RU" sz="4800" b="1" dirty="0">
                <a:solidFill>
                  <a:srgbClr val="FF33CC"/>
                </a:solidFill>
                <a:latin typeface="TriodPostnaja" panose="02000603000000000000" pitchFamily="2" charset="0"/>
              </a:rPr>
              <a:t>Квест технология»</a:t>
            </a:r>
          </a:p>
          <a:p>
            <a:pPr algn="r"/>
            <a:endParaRPr lang="ru-RU" b="1" dirty="0" smtClean="0"/>
          </a:p>
          <a:p>
            <a:pPr algn="r"/>
            <a:endParaRPr lang="ru-RU" b="1" dirty="0" smtClean="0"/>
          </a:p>
          <a:p>
            <a:pPr algn="r"/>
            <a:endParaRPr lang="ru-RU" b="1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4283968" y="417288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Подготовила: старший </a:t>
            </a:r>
          </a:p>
          <a:p>
            <a:pPr algn="ctr"/>
            <a:r>
              <a:rPr lang="ru-RU" b="1" dirty="0" smtClean="0"/>
              <a:t>воспитатель МБДОУ детского </a:t>
            </a:r>
          </a:p>
          <a:p>
            <a:pPr algn="ctr"/>
            <a:r>
              <a:rPr lang="ru-RU" b="1" dirty="0" smtClean="0"/>
              <a:t>сада №1 «Ромашка»</a:t>
            </a:r>
          </a:p>
          <a:p>
            <a:pPr algn="ctr"/>
            <a:r>
              <a:rPr lang="ru-RU" b="1" dirty="0" err="1" smtClean="0"/>
              <a:t>Григоршак</a:t>
            </a:r>
            <a:r>
              <a:rPr lang="ru-RU" b="1" dirty="0" smtClean="0"/>
              <a:t> Н.В.</a:t>
            </a:r>
            <a:endParaRPr lang="ru-RU" dirty="0"/>
          </a:p>
        </p:txBody>
      </p:sp>
      <p:pic>
        <p:nvPicPr>
          <p:cNvPr id="1029" name="Picture 5" descr="C:\Users\User\Desktop\Мои документы\пдд 2021\ПДД 21\IMG_50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653136"/>
            <a:ext cx="2757830" cy="20683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s://i0.wp.com/ipexperts.ru/wp-content/uploads/2016/01/otnosheniy_mezhdu_IP_i_OOO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731" y="0"/>
            <a:ext cx="3068960" cy="30689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827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sun9-19.userapi.com/impf/9Hy9m6DwZK155o8GjWyVvwQeP-4LytCT-jNzsg/R6BAOL4VMKA.jpg?size=800x450&amp;quality=96&amp;keep_aspect_ratio=1&amp;background=000000&amp;sign=9fbf83e64b1fd4c7c570df5b9ab99eaf&amp;type=video_thumb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6" t="1944" r="12414" b="431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756" y="188640"/>
            <a:ext cx="8964488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33CC"/>
                </a:solidFill>
                <a:latin typeface="TriodPostnaja" panose="02000603000000000000" pitchFamily="2" charset="0"/>
              </a:rPr>
              <a:t>Примеры оформления игрового маршрута</a:t>
            </a:r>
          </a:p>
          <a:p>
            <a:r>
              <a:rPr lang="ru-RU" b="1" dirty="0">
                <a:solidFill>
                  <a:srgbClr val="00B050"/>
                </a:solidFill>
              </a:rPr>
              <a:t>Маршрутный лист. </a:t>
            </a:r>
            <a:r>
              <a:rPr lang="ru-RU" dirty="0"/>
              <a:t>Загадки, кроссворды, закодированное слово, ребусы, которые станут подсказкой по поводу того места, куда следует отправиться.</a:t>
            </a:r>
          </a:p>
          <a:p>
            <a:r>
              <a:rPr lang="ru-RU" b="1" dirty="0">
                <a:solidFill>
                  <a:srgbClr val="0070C0"/>
                </a:solidFill>
              </a:rPr>
              <a:t>«Волшебный клубок». </a:t>
            </a:r>
            <a:r>
              <a:rPr lang="ru-RU" dirty="0"/>
              <a:t>К нити прикреплены записки с названием пунктов следования.</a:t>
            </a:r>
          </a:p>
          <a:p>
            <a:r>
              <a:rPr lang="ru-RU" b="1" dirty="0">
                <a:solidFill>
                  <a:srgbClr val="FF6600"/>
                </a:solidFill>
              </a:rPr>
              <a:t>Карта </a:t>
            </a:r>
            <a:r>
              <a:rPr lang="ru-RU" dirty="0"/>
              <a:t>— изображение маршрута в схематической форме.</a:t>
            </a:r>
          </a:p>
          <a:p>
            <a:r>
              <a:rPr lang="ru-RU" b="1" dirty="0">
                <a:solidFill>
                  <a:srgbClr val="6600CC"/>
                </a:solidFill>
              </a:rPr>
              <a:t>«Волшебный экран» </a:t>
            </a:r>
            <a:r>
              <a:rPr lang="ru-RU" dirty="0"/>
              <a:t>— планшет, на котором размещены фотографии мест, куда должны переместиться ребята.</a:t>
            </a:r>
          </a:p>
          <a:p>
            <a:r>
              <a:rPr lang="ru-RU" b="1" dirty="0">
                <a:solidFill>
                  <a:srgbClr val="00B0F0"/>
                </a:solidFill>
              </a:rPr>
              <a:t>«Следы»</a:t>
            </a:r>
            <a:r>
              <a:rPr lang="ru-RU" dirty="0"/>
              <a:t>. Пройти от одного задания к другому можно по нарисованным стрелочкам или приклеенным следам. Получить право на передвижение можно, разгадав загадку или ответив на вопрос, который написан, например, на лепестках ромашки.</a:t>
            </a:r>
          </a:p>
        </p:txBody>
      </p:sp>
      <p:pic>
        <p:nvPicPr>
          <p:cNvPr id="6145" name="Picture 1" descr="C:\Users\User\Desktop\Эколята -дошколята\Эколята-дошколята\Квест-игра В поисках сундука\IMG_76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933056"/>
            <a:ext cx="3528392" cy="26462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User\Desktop\Эколята -дошколята\Эколята-дошколята\Квест-игра В поисках сундука\IMG_74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10" y="3284984"/>
            <a:ext cx="4224469" cy="3168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076056" y="3444553"/>
            <a:ext cx="3478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Квест игра «В поисках сундучка»</a:t>
            </a:r>
            <a:endParaRPr lang="ru-RU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440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sun9-19.userapi.com/impf/9Hy9m6DwZK155o8GjWyVvwQeP-4LytCT-jNzsg/R6BAOL4VMKA.jpg?size=800x450&amp;quality=96&amp;keep_aspect_ratio=1&amp;background=000000&amp;sign=9fbf83e64b1fd4c7c570df5b9ab99eaf&amp;type=video_thumb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6" t="1944" r="12414" b="431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908720"/>
            <a:ext cx="84249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«Тайник». Капсула с подсказкой может спрятаться в одном из воздушных шариков или в ёмкости с песком, крупой, водой. Можно рассмотреть и выбрать другой вариант тайника, например: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ru-RU" dirty="0"/>
              <a:t>заморозить в кубике льда;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ru-RU" dirty="0"/>
              <a:t>написать «секретное письмо» — ребёнок зарисовывает чистый лист бумаги цветным карандашом и с удивлением обнаруживает зашифрованное сообщение в виде изображения, выполненного восковой свечой или белым восковым мелком;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ru-RU" dirty="0"/>
              <a:t>положить в контейнер, привязать нить и вывесить за окно, ребёнок наматывает нить на палочку, пока не увидит контейнер;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ru-RU" dirty="0"/>
              <a:t>искать подсказку на ощупь в мешочке с другими мелкими игрушками и предметами;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ru-RU" dirty="0"/>
              <a:t>спрятать в сундучок, закрытый на навесной замочек, поиск ключа становится самостоятельной забавой;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ru-RU" dirty="0"/>
              <a:t>спрятать записку в коробочку, положить её высоко и предложить сбить коробочку метким ударом снежка из мятой бумаги.</a:t>
            </a:r>
          </a:p>
        </p:txBody>
      </p:sp>
    </p:spTree>
    <p:extLst>
      <p:ext uri="{BB962C8B-B14F-4D97-AF65-F5344CB8AC3E}">
        <p14:creationId xmlns:p14="http://schemas.microsoft.com/office/powerpoint/2010/main" val="1997574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sun9-19.userapi.com/impf/9Hy9m6DwZK155o8GjWyVvwQeP-4LytCT-jNzsg/R6BAOL4VMKA.jpg?size=800x450&amp;quality=96&amp;keep_aspect_ratio=1&amp;background=000000&amp;sign=9fbf83e64b1fd4c7c570df5b9ab99eaf&amp;type=video_thumb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6" t="1944" r="12414" b="431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188640"/>
            <a:ext cx="87849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33CC"/>
                </a:solidFill>
                <a:latin typeface="TriodPostnaja" panose="02000603000000000000" pitchFamily="2" charset="0"/>
              </a:rPr>
              <a:t>Примеры заданий</a:t>
            </a:r>
          </a:p>
          <a:p>
            <a:r>
              <a:rPr lang="ru-RU" dirty="0"/>
              <a:t>«Кроссворд». Дети отгадывают загадки, затем вписывают (малышам помогает педагог) в клеточки первые буквы названных слов и получают слово-подсказку.</a:t>
            </a:r>
          </a:p>
          <a:p>
            <a:r>
              <a:rPr lang="ru-RU" dirty="0"/>
              <a:t>«</a:t>
            </a:r>
            <a:r>
              <a:rPr lang="ru-RU" dirty="0" err="1"/>
              <a:t>Пазл</a:t>
            </a:r>
            <a:r>
              <a:rPr lang="ru-RU" dirty="0"/>
              <a:t>». Собранная из </a:t>
            </a:r>
            <a:r>
              <a:rPr lang="ru-RU" dirty="0" err="1"/>
              <a:t>пазлов</a:t>
            </a:r>
            <a:r>
              <a:rPr lang="ru-RU" dirty="0"/>
              <a:t> картинка подскажет, куда двигаться дальше, например, получилось изображение холодильника, значит, нужно идти на кухню.</a:t>
            </a:r>
          </a:p>
        </p:txBody>
      </p:sp>
      <p:pic>
        <p:nvPicPr>
          <p:cNvPr id="4097" name="Picture 1" descr="C:\Users\User\Desktop\Эколята -дошколята\Эколята-дошколята\Квест-игра В поисках сундука\IMG_74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582906"/>
            <a:ext cx="4680520" cy="35103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User\Desktop\20210916_1111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587" y="1939042"/>
            <a:ext cx="4194856" cy="31461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508104" y="5373216"/>
            <a:ext cx="3360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6600CC"/>
                </a:solidFill>
              </a:rPr>
              <a:t>Квест игра «Защитим природу»</a:t>
            </a:r>
            <a:endParaRPr lang="ru-RU" b="1" dirty="0">
              <a:solidFill>
                <a:srgbClr val="66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089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sun9-19.userapi.com/impf/9Hy9m6DwZK155o8GjWyVvwQeP-4LytCT-jNzsg/R6BAOL4VMKA.jpg?size=800x450&amp;quality=96&amp;keep_aspect_ratio=1&amp;background=000000&amp;sign=9fbf83e64b1fd4c7c570df5b9ab99eaf&amp;type=video_thumb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6" t="1944" r="12414" b="431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2356" y="260648"/>
            <a:ext cx="85689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«Лабиринт». Нужно проползти между натянутыми верёвками или преодолеть тоннель, сконструированный из мягких деталей напольного строительного конструктора.</a:t>
            </a:r>
          </a:p>
          <a:p>
            <a:r>
              <a:rPr lang="ru-RU" dirty="0"/>
              <a:t>«Зеркало». Буквы расположены в зеркальном отражении, дети отгадывают слово и понимают, что следующая подсказка ожидает их в шкафу</a:t>
            </a:r>
            <a:r>
              <a:rPr lang="ru-RU" dirty="0" smtClean="0"/>
              <a:t>.</a:t>
            </a:r>
          </a:p>
          <a:p>
            <a:r>
              <a:rPr lang="ru-RU" dirty="0"/>
              <a:t>«Кто лишний?». Детям предлагаются картинки с изображениями предметов, задача — определить лишний предмет, который и станет словом-подсказкой.</a:t>
            </a: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54" y="2492896"/>
            <a:ext cx="4327646" cy="32457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User\Desktop\Развлечение жаворонки летят весне быть велят\IMG_53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891" y="2492896"/>
            <a:ext cx="4224469" cy="3168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27584" y="5730841"/>
            <a:ext cx="33606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6600CC"/>
                </a:solidFill>
              </a:rPr>
              <a:t>Квест игра «Защитим природу»</a:t>
            </a:r>
          </a:p>
          <a:p>
            <a:pPr algn="ctr"/>
            <a:r>
              <a:rPr lang="ru-RU" b="1" dirty="0" smtClean="0">
                <a:solidFill>
                  <a:srgbClr val="6600CC"/>
                </a:solidFill>
              </a:rPr>
              <a:t> (средняя группа)</a:t>
            </a:r>
            <a:endParaRPr lang="ru-RU" b="1" dirty="0">
              <a:solidFill>
                <a:srgbClr val="6600CC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04048" y="5661248"/>
            <a:ext cx="40772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Квест игра «Найдем волшебных птиц»</a:t>
            </a:r>
          </a:p>
          <a:p>
            <a:pPr algn="ctr"/>
            <a:r>
              <a:rPr lang="ru-RU" b="1" dirty="0" smtClean="0">
                <a:solidFill>
                  <a:srgbClr val="00B050"/>
                </a:solidFill>
              </a:rPr>
              <a:t> (старшая группа)</a:t>
            </a:r>
            <a:endParaRPr lang="ru-RU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901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sun9-19.userapi.com/impf/9Hy9m6DwZK155o8GjWyVvwQeP-4LytCT-jNzsg/R6BAOL4VMKA.jpg?size=800x450&amp;quality=96&amp;keep_aspect_ratio=1&amp;background=000000&amp;sign=9fbf83e64b1fd4c7c570df5b9ab99eaf&amp;type=video_thumb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6" t="1944" r="12414" b="431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116632"/>
            <a:ext cx="849694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«Составь рассказ». Две команды составляют рассказы по опорной схеме, картинке или таблице. Например, одна команда составляет рассказ о весне, а другая — о зиме. Рассказывают те дети, у которых на эмблеме изображены цветочек и снеговик.</a:t>
            </a:r>
          </a:p>
          <a:p>
            <a:r>
              <a:rPr lang="ru-RU" dirty="0"/>
              <a:t>«Цветик-</a:t>
            </a:r>
            <a:r>
              <a:rPr lang="ru-RU" dirty="0" err="1"/>
              <a:t>семицветик</a:t>
            </a:r>
            <a:r>
              <a:rPr lang="ru-RU" dirty="0"/>
              <a:t>». На сердцевине цветка, в центре круга, изображён звук «В», на лепестках нарисованы картинки. Задание: подобрать лепестки с изображениями предметов, в названии которых есть звук «В».</a:t>
            </a:r>
          </a:p>
          <a:p>
            <a:r>
              <a:rPr lang="ru-RU" dirty="0"/>
              <a:t>«Фея танца». Согласно легенде, детям нужно пройти через пещеру, но сказочная фея пропускает только тех ребят, которые под звуки лёгкой и тихой музыки перевоплощаются в гномов, а, услышав громкую и тяжёлую, изображают грозных троллей.</a:t>
            </a:r>
          </a:p>
        </p:txBody>
      </p:sp>
      <p:pic>
        <p:nvPicPr>
          <p:cNvPr id="8" name="Picture 2" descr="C:\Users\ДОМ\Desktop\фото жемчужинки\P_20190124_0851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690932"/>
            <a:ext cx="4752528" cy="2673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C:\Users\ДОМ\Desktop\фото жемчужинки\P_20190124_0928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068960"/>
            <a:ext cx="3937027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5295507" y="5661248"/>
            <a:ext cx="34942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Квест игра «Волшебный огород»</a:t>
            </a:r>
          </a:p>
          <a:p>
            <a:pPr algn="ctr"/>
            <a:r>
              <a:rPr lang="ru-RU" b="1" dirty="0" smtClean="0">
                <a:solidFill>
                  <a:srgbClr val="00B050"/>
                </a:solidFill>
              </a:rPr>
              <a:t> (младшая группа)</a:t>
            </a:r>
            <a:endParaRPr lang="ru-RU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347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sun9-19.userapi.com/impf/9Hy9m6DwZK155o8GjWyVvwQeP-4LytCT-jNzsg/R6BAOL4VMKA.jpg?size=800x450&amp;quality=96&amp;keep_aspect_ratio=1&amp;background=000000&amp;sign=9fbf83e64b1fd4c7c570df5b9ab99eaf&amp;type=video_thumb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6" t="1944" r="12414" b="4319"/>
          <a:stretch/>
        </p:blipFill>
        <p:spPr bwMode="auto">
          <a:xfrm>
            <a:off x="0" y="2221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116632"/>
            <a:ext cx="849694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rgbClr val="FF33CC"/>
                </a:solidFill>
              </a:rPr>
              <a:t>Роль педагога</a:t>
            </a:r>
            <a:r>
              <a:rPr lang="ru-RU" dirty="0"/>
              <a:t>-наставника в квест-игре </a:t>
            </a:r>
            <a:r>
              <a:rPr lang="ru-RU" b="1" dirty="0"/>
              <a:t>организационная</a:t>
            </a:r>
            <a:r>
              <a:rPr lang="ru-RU" dirty="0"/>
              <a:t>, т.е. педагог определяет  образовательные цели </a:t>
            </a:r>
            <a:r>
              <a:rPr lang="ru-RU" dirty="0" err="1"/>
              <a:t>квеста</a:t>
            </a:r>
            <a:r>
              <a:rPr lang="ru-RU" dirty="0"/>
              <a:t>, составляет сюжетную линию игры, оценивает процесс деятельности детей и конечный результат, организует поисково-исследовательскую образовательную деятельность.</a:t>
            </a:r>
          </a:p>
          <a:p>
            <a:r>
              <a:rPr lang="ru-RU" b="1" u="sng" dirty="0">
                <a:solidFill>
                  <a:srgbClr val="6600CC"/>
                </a:solidFill>
              </a:rPr>
              <a:t>Основными критериями качества</a:t>
            </a:r>
            <a:r>
              <a:rPr lang="ru-RU" dirty="0"/>
              <a:t> </a:t>
            </a:r>
            <a:r>
              <a:rPr lang="ru-RU" dirty="0" err="1"/>
              <a:t>квеста</a:t>
            </a:r>
            <a:r>
              <a:rPr lang="ru-RU" dirty="0"/>
              <a:t> выступают его безопасность для участников, оригинальность, логичность, целостность, подчинённость определённому сюжету, а не только теме, создание атмосферы игрового пространства.</a:t>
            </a:r>
          </a:p>
          <a:p>
            <a:r>
              <a:rPr lang="ru-RU" dirty="0"/>
              <a:t>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3140968"/>
            <a:ext cx="56886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rgbClr val="FF0000"/>
                </a:solidFill>
              </a:rPr>
              <a:t>ВЫВОД:</a:t>
            </a:r>
            <a:r>
              <a:rPr lang="ru-RU" dirty="0"/>
              <a:t> самое главное, это то, что </a:t>
            </a:r>
            <a:r>
              <a:rPr lang="ru-RU" dirty="0" err="1"/>
              <a:t>квесты</a:t>
            </a:r>
            <a:r>
              <a:rPr lang="ru-RU" dirty="0"/>
              <a:t> помогают нам активизировать и детей, и родителей, и педагогов. Это игра, в которой задействуется одновременно и интеллект участников, их физические способности, воображение и творчество. Здесь необходимо проявить и смекалку, и наблюдательность, и находчивость, и сообразительность, эта тренировка памяти и внимания, это развитие аналитических способностей и коммуникативных качеств. </a:t>
            </a:r>
          </a:p>
        </p:txBody>
      </p:sp>
    </p:spTree>
    <p:extLst>
      <p:ext uri="{BB962C8B-B14F-4D97-AF65-F5344CB8AC3E}">
        <p14:creationId xmlns:p14="http://schemas.microsoft.com/office/powerpoint/2010/main" val="1436017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sun9-19.userapi.com/impf/9Hy9m6DwZK155o8GjWyVvwQeP-4LytCT-jNzsg/R6BAOL4VMKA.jpg?size=800x450&amp;quality=96&amp;keep_aspect_ratio=1&amp;background=000000&amp;sign=9fbf83e64b1fd4c7c570df5b9ab99eaf&amp;type=video_thumb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6" t="1944" r="12414" b="4319"/>
          <a:stretch/>
        </p:blipFill>
        <p:spPr bwMode="auto">
          <a:xfrm>
            <a:off x="0" y="1103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5535" y="332656"/>
            <a:ext cx="84249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Квест</a:t>
            </a:r>
            <a:r>
              <a:rPr lang="ru-RU" dirty="0"/>
              <a:t> (от англ. поиск, приключение) – путешествие к цели через преодоление трудностей и испытаний, универсальная игровая </a:t>
            </a:r>
            <a:r>
              <a:rPr lang="ru-RU" b="1" dirty="0"/>
              <a:t>технология</a:t>
            </a:r>
            <a:r>
              <a:rPr lang="ru-RU" dirty="0"/>
              <a:t>, построенная на синтезе обучающих и развлекательных программ, активизирующая соревновательные механизмы в психике ребёнка, самостоятельность действий и способствующая полному погружению в происходящее.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997196"/>
            <a:ext cx="7200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33CC"/>
                </a:solidFill>
                <a:latin typeface="TriodPostnaja" panose="02000603000000000000" pitchFamily="2" charset="0"/>
              </a:rPr>
              <a:t>Немного истории </a:t>
            </a:r>
          </a:p>
          <a:p>
            <a:r>
              <a:rPr lang="ru-RU" dirty="0" smtClean="0"/>
              <a:t>	Прародителями </a:t>
            </a:r>
            <a:r>
              <a:rPr lang="ru-RU" dirty="0"/>
              <a:t>«реальных» </a:t>
            </a:r>
            <a:r>
              <a:rPr lang="ru-RU" dirty="0" err="1"/>
              <a:t>квестов</a:t>
            </a:r>
            <a:r>
              <a:rPr lang="ru-RU" dirty="0"/>
              <a:t> являются компьютерные игры, в которых игрокам приходилось решать головоломки, преодолевать препятствия, чтобы их компьютерный герой дошел до конца игры. Только все эти задания выполнялись в виртуальном мире. В отличии от компьютерных </a:t>
            </a:r>
            <a:r>
              <a:rPr lang="ru-RU" dirty="0" err="1"/>
              <a:t>квестов</a:t>
            </a:r>
            <a:r>
              <a:rPr lang="ru-RU" dirty="0"/>
              <a:t>, </a:t>
            </a:r>
            <a:r>
              <a:rPr lang="ru-RU" dirty="0" err="1"/>
              <a:t>квесты</a:t>
            </a:r>
            <a:r>
              <a:rPr lang="ru-RU" dirty="0"/>
              <a:t> в «реальности» еще только развиваются, и их история не насчитывает и десятилетия</a:t>
            </a:r>
            <a:r>
              <a:rPr lang="ru-RU" dirty="0" smtClean="0"/>
              <a:t>.</a:t>
            </a:r>
            <a:r>
              <a:rPr lang="ru-RU" b="1" dirty="0" smtClean="0"/>
              <a:t>.</a:t>
            </a:r>
            <a:r>
              <a:rPr lang="ru-RU" dirty="0"/>
              <a:t> Впервые попытку перенести виртуальный компьютерный квест в реальность, предприняли в азиатских странах в 2007 году, вслед за ними его стали внедрять и в Европе, а затем и в России (2013г.). </a:t>
            </a:r>
            <a:endParaRPr lang="ru-RU" dirty="0" smtClean="0"/>
          </a:p>
          <a:p>
            <a:r>
              <a:rPr lang="ru-RU" dirty="0"/>
              <a:t>	</a:t>
            </a:r>
            <a:r>
              <a:rPr lang="ru-RU" dirty="0" smtClean="0"/>
              <a:t>Это </a:t>
            </a:r>
            <a:r>
              <a:rPr lang="ru-RU" dirty="0"/>
              <a:t>достаточно новое, молодое нововведение, но несмотря на это оно уверенно набирает обороты и становится популярным и востребованным направлением.</a:t>
            </a:r>
          </a:p>
        </p:txBody>
      </p:sp>
      <p:pic>
        <p:nvPicPr>
          <p:cNvPr id="14344" name="Picture 8" descr="https://i.yapx.ru/HCND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162594"/>
            <a:ext cx="2518207" cy="440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976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sun9-19.userapi.com/impf/9Hy9m6DwZK155o8GjWyVvwQeP-4LytCT-jNzsg/R6BAOL4VMKA.jpg?size=800x450&amp;quality=96&amp;keep_aspect_ratio=1&amp;background=000000&amp;sign=9fbf83e64b1fd4c7c570df5b9ab99eaf&amp;type=video_thumb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6" t="1944" r="12414" b="431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474345"/>
            <a:ext cx="80648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33CC"/>
                </a:solidFill>
                <a:latin typeface="TriodPostnaja" panose="02000603000000000000" pitchFamily="2" charset="0"/>
              </a:rPr>
              <a:t>Значение квест-игр:</a:t>
            </a:r>
          </a:p>
          <a:p>
            <a:r>
              <a:rPr lang="ru-RU" dirty="0"/>
              <a:t>обучают умению планирования и прогнозирования;</a:t>
            </a:r>
          </a:p>
          <a:p>
            <a:r>
              <a:rPr lang="ru-RU" dirty="0"/>
              <a:t>закладывают основы самоанализа;</a:t>
            </a:r>
          </a:p>
          <a:p>
            <a:r>
              <a:rPr lang="ru-RU" dirty="0"/>
              <a:t>воспитывают навыки коллективного сотрудничества;</a:t>
            </a:r>
          </a:p>
          <a:p>
            <a:r>
              <a:rPr lang="ru-RU" dirty="0"/>
              <a:t>развивают волевые качества и целеустремлённость;</a:t>
            </a:r>
          </a:p>
          <a:p>
            <a:r>
              <a:rPr lang="ru-RU" dirty="0"/>
              <a:t>создают благоприятную эмоциональную среду, способствующую релаксации, снятию нервного напряжения и психологического напряжения;</a:t>
            </a:r>
          </a:p>
          <a:p>
            <a:r>
              <a:rPr lang="ru-RU" dirty="0"/>
              <a:t>способствуют формированию творческой, физически здоровой личности с активной жизненной позицией.</a:t>
            </a:r>
          </a:p>
        </p:txBody>
      </p:sp>
      <p:pic>
        <p:nvPicPr>
          <p:cNvPr id="13313" name="Picture 1" descr="C:\Users\User\Desktop\20211014_1308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152001"/>
            <a:ext cx="4860032" cy="36450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076056" y="3789040"/>
            <a:ext cx="1894942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F33CC"/>
                </a:solidFill>
              </a:rPr>
              <a:t>Квест игра </a:t>
            </a:r>
          </a:p>
          <a:p>
            <a:pPr algn="ctr"/>
            <a:r>
              <a:rPr lang="ru-RU" b="1" dirty="0" smtClean="0">
                <a:solidFill>
                  <a:srgbClr val="FF33CC"/>
                </a:solidFill>
              </a:rPr>
              <a:t>для педагогов:</a:t>
            </a:r>
          </a:p>
          <a:p>
            <a:pPr algn="ctr"/>
            <a:r>
              <a:rPr lang="ru-RU" b="1" dirty="0" smtClean="0">
                <a:solidFill>
                  <a:srgbClr val="FF33CC"/>
                </a:solidFill>
              </a:rPr>
              <a:t> «В лабиринте </a:t>
            </a:r>
          </a:p>
          <a:p>
            <a:pPr algn="ctr"/>
            <a:r>
              <a:rPr lang="ru-RU" b="1" dirty="0" smtClean="0">
                <a:solidFill>
                  <a:srgbClr val="FF33CC"/>
                </a:solidFill>
              </a:rPr>
              <a:t>педагогического </a:t>
            </a:r>
          </a:p>
          <a:p>
            <a:pPr algn="ctr"/>
            <a:r>
              <a:rPr lang="ru-RU" b="1" dirty="0" smtClean="0">
                <a:solidFill>
                  <a:srgbClr val="FF33CC"/>
                </a:solidFill>
              </a:rPr>
              <a:t>творчества»</a:t>
            </a:r>
            <a:endParaRPr lang="ru-RU" b="1" dirty="0">
              <a:solidFill>
                <a:srgbClr val="FF33CC"/>
              </a:solidFill>
            </a:endParaRPr>
          </a:p>
        </p:txBody>
      </p:sp>
      <p:pic>
        <p:nvPicPr>
          <p:cNvPr id="9" name="Picture 8" descr="https://i.yapx.ru/HCND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162594"/>
            <a:ext cx="2518207" cy="440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451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sun9-19.userapi.com/impf/9Hy9m6DwZK155o8GjWyVvwQeP-4LytCT-jNzsg/R6BAOL4VMKA.jpg?size=800x450&amp;quality=96&amp;keep_aspect_ratio=1&amp;background=000000&amp;sign=9fbf83e64b1fd4c7c570df5b9ab99eaf&amp;type=video_thumb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6" t="1944" r="12414" b="431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855" y="17194"/>
            <a:ext cx="457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FF33CC"/>
                </a:solidFill>
                <a:latin typeface="TriodPostnaja" panose="02000603000000000000" pitchFamily="2" charset="0"/>
              </a:rPr>
              <a:t>Задачи квест-игр</a:t>
            </a:r>
          </a:p>
          <a:p>
            <a:r>
              <a:rPr lang="ru-RU" dirty="0"/>
              <a:t>активизировать интерес к познанию окружающего мира;</a:t>
            </a:r>
          </a:p>
          <a:p>
            <a:r>
              <a:rPr lang="ru-RU" dirty="0"/>
              <a:t>помочь детям усвоить новые знания и закрепить ранее изученные;</a:t>
            </a:r>
          </a:p>
          <a:p>
            <a:r>
              <a:rPr lang="ru-RU" dirty="0"/>
              <a:t>создать комфортный эмоциональный настрой, способствующий личностной самореализации;</a:t>
            </a:r>
          </a:p>
          <a:p>
            <a:r>
              <a:rPr lang="ru-RU" dirty="0"/>
              <a:t>воспитывать взаимопонимание и чувство товарищества, формировать умение решать конфликты;</a:t>
            </a:r>
          </a:p>
          <a:p>
            <a:r>
              <a:rPr lang="ru-RU" dirty="0"/>
              <a:t>способствовать развитию мышления, речи, интеллектуальных и творческих способностей, коммуникативных навыков;</a:t>
            </a:r>
          </a:p>
          <a:p>
            <a:r>
              <a:rPr lang="ru-RU" dirty="0"/>
              <a:t>стимулировать инициативность и самостоятельность, исследовательскую и экспериментальную деятельность.</a:t>
            </a:r>
          </a:p>
        </p:txBody>
      </p:sp>
      <p:pic>
        <p:nvPicPr>
          <p:cNvPr id="12289" name="Picture 1" descr="C:\Users\User\Desktop\Мои документы\ПБ ДОУ №1\20210917_0905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60648"/>
            <a:ext cx="4320481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:\Users\User\Desktop\Мои документы\ПБ ДОУ №1\20210917_0901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15428"/>
            <a:ext cx="4327498" cy="32456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44008" y="33569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riodPostnaja" panose="02000603000000000000" pitchFamily="2" charset="0"/>
              </a:rPr>
              <a:t>квест –игра по пожарной безопасности</a:t>
            </a:r>
            <a:r>
              <a:rPr lang="ru-RU" dirty="0">
                <a:solidFill>
                  <a:srgbClr val="FF0000"/>
                </a:solidFill>
                <a:latin typeface="TriodPostnaja" panose="02000603000000000000" pitchFamily="2" charset="0"/>
              </a:rPr>
              <a:t> «Пожарные - спасатели</a:t>
            </a:r>
            <a:r>
              <a:rPr lang="ru-RU" b="1" dirty="0">
                <a:solidFill>
                  <a:srgbClr val="FF0000"/>
                </a:solidFill>
                <a:latin typeface="TriodPostnaja" panose="02000603000000000000" pitchFamily="2" charset="0"/>
              </a:rPr>
              <a:t>»</a:t>
            </a:r>
            <a:endParaRPr lang="ru-RU" dirty="0">
              <a:solidFill>
                <a:srgbClr val="FF0000"/>
              </a:solidFill>
              <a:latin typeface="TriodPostnaja" panose="02000603000000000000" pitchFamily="2" charset="0"/>
            </a:endParaRPr>
          </a:p>
        </p:txBody>
      </p:sp>
      <p:pic>
        <p:nvPicPr>
          <p:cNvPr id="9" name="Picture 6" descr="https://img14.postila.ru/resize?w=460&amp;src=%2Fdata%2Ff4%2F30%2Fbe%2F6a%2Ff430be6a5b16796e9fbcfc774aedf814c5a7750c052049fa884273e29d5aa7b7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581128"/>
            <a:ext cx="2122989" cy="303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001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sun9-19.userapi.com/impf/9Hy9m6DwZK155o8GjWyVvwQeP-4LytCT-jNzsg/R6BAOL4VMKA.jpg?size=800x450&amp;quality=96&amp;keep_aspect_ratio=1&amp;background=000000&amp;sign=9fbf83e64b1fd4c7c570df5b9ab99eaf&amp;type=video_thumb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6" t="1944" r="12414" b="431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99992" y="0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u="sng" dirty="0">
                <a:solidFill>
                  <a:srgbClr val="FF33CC"/>
                </a:solidFill>
              </a:rPr>
              <a:t>Квест-игра </a:t>
            </a:r>
            <a:r>
              <a:rPr lang="ru-RU" dirty="0"/>
              <a:t>реализуется в форме своеобразного сплава всех образовательных областей, поскольку во время решения поставленных задач происходит практическое соединение разнообразных видов деятельности:</a:t>
            </a:r>
          </a:p>
          <a:p>
            <a:r>
              <a:rPr lang="ru-RU" dirty="0"/>
              <a:t>игровой (дидактическая, подвижная, спортивная);</a:t>
            </a:r>
          </a:p>
          <a:p>
            <a:r>
              <a:rPr lang="ru-RU" dirty="0"/>
              <a:t>социально-коммуникативной (развитие речи, </a:t>
            </a:r>
            <a:r>
              <a:rPr lang="ru-RU" dirty="0" err="1"/>
              <a:t>здоровьесбережение</a:t>
            </a:r>
            <a:r>
              <a:rPr lang="ru-RU" dirty="0"/>
              <a:t>, ОБЖ);</a:t>
            </a:r>
          </a:p>
          <a:p>
            <a:r>
              <a:rPr lang="ru-RU" dirty="0"/>
              <a:t>художественно-изобразительной (рисование, конструирование и т. д.);</a:t>
            </a:r>
          </a:p>
          <a:p>
            <a:r>
              <a:rPr lang="ru-RU" dirty="0"/>
              <a:t>познавательно-исследовательской (окружающий мир, география, космос, техника и т. д.);</a:t>
            </a:r>
          </a:p>
          <a:p>
            <a:r>
              <a:rPr lang="ru-RU" dirty="0"/>
              <a:t>театрально-музыкальной;</a:t>
            </a:r>
          </a:p>
          <a:p>
            <a:r>
              <a:rPr lang="ru-RU" dirty="0"/>
              <a:t>восприятие художественной литературы и знакомство с народным творчеством.</a:t>
            </a: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032448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 descr="C:\Users\User\Desktop\Эколята -дошколята\Квест-игра В поисках букв\IMG_02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84984"/>
            <a:ext cx="4320480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885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sun9-19.userapi.com/impf/9Hy9m6DwZK155o8GjWyVvwQeP-4LytCT-jNzsg/R6BAOL4VMKA.jpg?size=800x450&amp;quality=96&amp;keep_aspect_ratio=1&amp;background=000000&amp;sign=9fbf83e64b1fd4c7c570df5b9ab99eaf&amp;type=video_thumb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6" t="1944" r="12414" b="4319"/>
          <a:stretch/>
        </p:blipFill>
        <p:spPr bwMode="auto">
          <a:xfrm>
            <a:off x="0" y="-58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188640"/>
            <a:ext cx="8208912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33CC"/>
                </a:solidFill>
                <a:latin typeface="TriodPostnaja" panose="02000603000000000000" pitchFamily="2" charset="0"/>
              </a:rPr>
              <a:t>Приёмы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FF0000"/>
                </a:solidFill>
              </a:rPr>
              <a:t>дидактические</a:t>
            </a:r>
            <a:r>
              <a:rPr lang="ru-RU" b="1" dirty="0">
                <a:solidFill>
                  <a:srgbClr val="FF0000"/>
                </a:solidFill>
              </a:rPr>
              <a:t>, спортивные, театрализованные, компьютерные, оздоровительные и другие игры;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B0F0"/>
                </a:solidFill>
              </a:rPr>
              <a:t>арт-терапия (</a:t>
            </a:r>
            <a:r>
              <a:rPr lang="ru-RU" b="1" dirty="0" err="1">
                <a:solidFill>
                  <a:srgbClr val="00B0F0"/>
                </a:solidFill>
              </a:rPr>
              <a:t>изотерапия</a:t>
            </a:r>
            <a:r>
              <a:rPr lang="ru-RU" b="1" dirty="0">
                <a:solidFill>
                  <a:srgbClr val="00B0F0"/>
                </a:solidFill>
              </a:rPr>
              <a:t>, драматизация, музыкальные и танцевальные импровизации);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/>
              <a:t>интеллектуальные викторины;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70C0"/>
                </a:solidFill>
              </a:rPr>
              <a:t>задания творческого характера;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B050"/>
                </a:solidFill>
              </a:rPr>
              <a:t>загадки, кроссворды, ребусы;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FF6600"/>
                </a:solidFill>
              </a:rPr>
              <a:t>конструирование, моделирование;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6600CC"/>
                </a:solidFill>
              </a:rPr>
              <a:t>экспериментирование.</a:t>
            </a:r>
            <a:endParaRPr lang="ru-RU" b="1" dirty="0">
              <a:solidFill>
                <a:srgbClr val="6600CC"/>
              </a:solidFill>
            </a:endParaRP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841449"/>
            <a:ext cx="4233470" cy="31751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00" y="3214751"/>
            <a:ext cx="4284984" cy="32137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860032" y="5301208"/>
            <a:ext cx="3026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6600CC"/>
                </a:solidFill>
              </a:rPr>
              <a:t>Квест игра «В поисках букв»</a:t>
            </a:r>
            <a:endParaRPr lang="ru-RU" b="1" dirty="0">
              <a:solidFill>
                <a:srgbClr val="66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22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sun9-19.userapi.com/impf/9Hy9m6DwZK155o8GjWyVvwQeP-4LytCT-jNzsg/R6BAOL4VMKA.jpg?size=800x450&amp;quality=96&amp;keep_aspect_ratio=1&amp;background=000000&amp;sign=9fbf83e64b1fd4c7c570df5b9ab99eaf&amp;type=video_thumb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6" t="1944" r="12414" b="4319"/>
          <a:stretch/>
        </p:blipFill>
        <p:spPr bwMode="auto">
          <a:xfrm>
            <a:off x="28523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188640"/>
            <a:ext cx="85689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Продолжительность квест-занятия в детском саду больше, чем обычного занятия, и составляет:</a:t>
            </a:r>
          </a:p>
          <a:p>
            <a:r>
              <a:rPr lang="ru-RU" b="1" dirty="0">
                <a:solidFill>
                  <a:srgbClr val="FF0000"/>
                </a:solidFill>
              </a:rPr>
              <a:t>20–25 минут для младших дошкольников;</a:t>
            </a:r>
          </a:p>
          <a:p>
            <a:r>
              <a:rPr lang="ru-RU" b="1" dirty="0">
                <a:solidFill>
                  <a:srgbClr val="0070C0"/>
                </a:solidFill>
              </a:rPr>
              <a:t>30–35 минут для воспитанников средней группы;</a:t>
            </a:r>
          </a:p>
          <a:p>
            <a:r>
              <a:rPr lang="ru-RU" b="1" dirty="0">
                <a:solidFill>
                  <a:srgbClr val="00B050"/>
                </a:solidFill>
              </a:rPr>
              <a:t>40–45 минут для старших дошкольников.</a:t>
            </a:r>
          </a:p>
        </p:txBody>
      </p:sp>
      <p:pic>
        <p:nvPicPr>
          <p:cNvPr id="9217" name="Picture 1" descr="C:\Users\User\Desktop\Эколята -дошколята\Эколята-дошколята\Квест-игра В поисках сундука\IMG_75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53" y="1889829"/>
            <a:ext cx="4104456" cy="30783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Мои документы\фото  все\фото для коллажа\DSC043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988" y="2204864"/>
            <a:ext cx="4512501" cy="3384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788024" y="5877272"/>
            <a:ext cx="4008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Квест игра «В поисках </a:t>
            </a:r>
            <a:r>
              <a:rPr lang="ru-RU" b="1" dirty="0" smtClean="0">
                <a:solidFill>
                  <a:srgbClr val="FF0000"/>
                </a:solidFill>
              </a:rPr>
              <a:t>флага Победы»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091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sun9-19.userapi.com/impf/9Hy9m6DwZK155o8GjWyVvwQeP-4LytCT-jNzsg/R6BAOL4VMKA.jpg?size=800x450&amp;quality=96&amp;keep_aspect_ratio=1&amp;background=000000&amp;sign=9fbf83e64b1fd4c7c570df5b9ab99eaf&amp;type=video_thumb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6" t="1944" r="12414" b="431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3413680"/>
            <a:ext cx="842493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dirty="0" smtClean="0"/>
              <a:t>Наиболее популярными и доступными для дошкольников игровыми вариантами являются </a:t>
            </a:r>
            <a:r>
              <a:rPr lang="ru-RU" dirty="0" err="1" smtClean="0"/>
              <a:t>бродилки</a:t>
            </a:r>
            <a:r>
              <a:rPr lang="ru-RU" dirty="0" smtClean="0"/>
              <a:t>, проекты, головоломки и т. д. </a:t>
            </a:r>
            <a:r>
              <a:rPr lang="ru-RU" b="1" dirty="0" smtClean="0"/>
              <a:t>Основная идея коллективной игры-</a:t>
            </a:r>
            <a:r>
              <a:rPr lang="ru-RU" b="1" dirty="0" err="1" smtClean="0"/>
              <a:t>бродилки</a:t>
            </a:r>
            <a:r>
              <a:rPr lang="ru-RU" b="1" dirty="0" smtClean="0"/>
              <a:t> предельно проста — команды, перемещаясь по пунктам игрового маршрута, последовательно выполняют взаимосвязанные друг с другом задания.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09312" y="260648"/>
            <a:ext cx="3456384" cy="724908"/>
          </a:xfrm>
          <a:prstGeom prst="rect">
            <a:avLst/>
          </a:prstGeom>
          <a:solidFill>
            <a:srgbClr val="FCFEB4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Типология </a:t>
            </a:r>
            <a:r>
              <a:rPr lang="ru-RU" dirty="0" err="1" smtClean="0"/>
              <a:t>квестов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170077"/>
            <a:ext cx="2267744" cy="720080"/>
          </a:xfrm>
          <a:prstGeom prst="rect">
            <a:avLst/>
          </a:prstGeom>
          <a:solidFill>
            <a:srgbClr val="FEE2D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Линейные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93388" y="1556792"/>
            <a:ext cx="2088232" cy="723210"/>
          </a:xfrm>
          <a:prstGeom prst="rect">
            <a:avLst/>
          </a:prstGeom>
          <a:solidFill>
            <a:srgbClr val="CCECF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Штурмовые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65870" y="1168760"/>
            <a:ext cx="2664296" cy="776064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rgbClr val="00B050"/>
                </a:solidFill>
              </a:rPr>
              <a:t>Кольцевый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22104" y="2708920"/>
            <a:ext cx="2267744" cy="208510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Команды получают задачу, подсказки, но пути продвижения и цели </a:t>
            </a:r>
            <a:r>
              <a:rPr lang="ru-RU" dirty="0" err="1" smtClean="0"/>
              <a:t>определяюи</a:t>
            </a:r>
            <a:r>
              <a:rPr lang="ru-RU" dirty="0" smtClean="0"/>
              <a:t> самостоятельно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2280002"/>
            <a:ext cx="2267744" cy="19442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Задания взаимосвязаны по принципу звеньев одной логической цепи.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402859" y="2168860"/>
            <a:ext cx="2267744" cy="25202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Круговой аналог линейного </a:t>
            </a:r>
            <a:r>
              <a:rPr lang="ru-RU" dirty="0" err="1" smtClean="0"/>
              <a:t>квеста</a:t>
            </a:r>
            <a:r>
              <a:rPr lang="ru-RU" dirty="0" smtClean="0"/>
              <a:t>, когда команды отправляются в путь из разных точек и каждая следует по своему маршруту к конечной цели.</a:t>
            </a:r>
          </a:p>
          <a:p>
            <a:pPr algn="ctr"/>
            <a:endParaRPr lang="ru-RU" dirty="0"/>
          </a:p>
        </p:txBody>
      </p:sp>
      <p:sp>
        <p:nvSpPr>
          <p:cNvPr id="6" name="Стрелка вниз 5"/>
          <p:cNvSpPr/>
          <p:nvPr/>
        </p:nvSpPr>
        <p:spPr>
          <a:xfrm rot="3186657">
            <a:off x="2093158" y="491170"/>
            <a:ext cx="341568" cy="791793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3982062" y="963897"/>
            <a:ext cx="341568" cy="592895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5" name="Стрелка вниз 14"/>
          <p:cNvSpPr/>
          <p:nvPr/>
        </p:nvSpPr>
        <p:spPr>
          <a:xfrm rot="18771458">
            <a:off x="6215916" y="532289"/>
            <a:ext cx="341568" cy="753997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1043824" y="1751788"/>
            <a:ext cx="341568" cy="592895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4109577" y="2265728"/>
            <a:ext cx="341568" cy="592895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7205500" y="1736481"/>
            <a:ext cx="341568" cy="592895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4313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sun9-19.userapi.com/impf/9Hy9m6DwZK155o8GjWyVvwQeP-4LytCT-jNzsg/R6BAOL4VMKA.jpg?size=800x450&amp;quality=96&amp;keep_aspect_ratio=1&amp;background=000000&amp;sign=9fbf83e64b1fd4c7c570df5b9ab99eaf&amp;type=video_thumb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6" t="1944" r="12414" b="4319"/>
          <a:stretch/>
        </p:blipFill>
        <p:spPr bwMode="auto">
          <a:xfrm>
            <a:off x="394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188640"/>
            <a:ext cx="6840760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33CC"/>
                </a:solidFill>
                <a:latin typeface="TriodPostnaja" panose="02000603000000000000" pitchFamily="2" charset="0"/>
              </a:rPr>
              <a:t>Этапы прохождения </a:t>
            </a:r>
            <a:r>
              <a:rPr lang="ru-RU" sz="2400" b="1" dirty="0" err="1">
                <a:solidFill>
                  <a:srgbClr val="FF33CC"/>
                </a:solidFill>
                <a:latin typeface="TriodPostnaja" panose="02000603000000000000" pitchFamily="2" charset="0"/>
              </a:rPr>
              <a:t>квеста</a:t>
            </a:r>
            <a:endParaRPr lang="ru-RU" sz="2400" b="1" dirty="0">
              <a:solidFill>
                <a:srgbClr val="FF33CC"/>
              </a:solidFill>
              <a:latin typeface="TriodPostnaja" panose="02000603000000000000" pitchFamily="2" charset="0"/>
            </a:endParaRPr>
          </a:p>
          <a:p>
            <a:r>
              <a:rPr lang="ru-RU" dirty="0"/>
              <a:t>Игровые события </a:t>
            </a:r>
            <a:r>
              <a:rPr lang="ru-RU" dirty="0" err="1"/>
              <a:t>квеста</a:t>
            </a:r>
            <a:r>
              <a:rPr lang="ru-RU" dirty="0"/>
              <a:t> разворачиваются в определённой последовательности:</a:t>
            </a:r>
          </a:p>
          <a:p>
            <a:r>
              <a:rPr lang="ru-RU" b="1" u="sng" dirty="0">
                <a:solidFill>
                  <a:srgbClr val="FF6600"/>
                </a:solidFill>
              </a:rPr>
              <a:t>Пролог </a:t>
            </a:r>
            <a:r>
              <a:rPr lang="ru-RU" dirty="0"/>
              <a:t>— вступительное слово ведущего, в котором воспитатель настраивает детей на игру, старается заинтересовать, заинтриговать, направить внимание на предстоящую деятельность. </a:t>
            </a:r>
            <a:r>
              <a:rPr lang="ru-RU" i="1" dirty="0" smtClean="0"/>
              <a:t>(Например</a:t>
            </a:r>
            <a:r>
              <a:rPr lang="ru-RU" i="1" dirty="0"/>
              <a:t>, в соответствии с игровой легендой дети становятся следопытами и должны провести мини-расследование в поисках пропавшего котёнка</a:t>
            </a:r>
            <a:r>
              <a:rPr lang="ru-RU" i="1" dirty="0" smtClean="0"/>
              <a:t>.) </a:t>
            </a:r>
          </a:p>
          <a:p>
            <a:r>
              <a:rPr lang="ru-RU" dirty="0" smtClean="0"/>
              <a:t>Организационная </a:t>
            </a:r>
            <a:r>
              <a:rPr lang="ru-RU" dirty="0"/>
              <a:t>часть </a:t>
            </a:r>
            <a:r>
              <a:rPr lang="ru-RU" dirty="0" err="1"/>
              <a:t>квеста</a:t>
            </a:r>
            <a:r>
              <a:rPr lang="ru-RU" dirty="0"/>
              <a:t> также включает: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FF0000"/>
                </a:solidFill>
              </a:rPr>
              <a:t>распределение детей на команды;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B050"/>
                </a:solidFill>
              </a:rPr>
              <a:t>знакомство с правилами;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7030A0"/>
                </a:solidFill>
              </a:rPr>
              <a:t>раздача карт и буклетов-путеводителей, в которых в иллюстрированной форме представлен порядок прохождения игровых точек.</a:t>
            </a:r>
          </a:p>
          <a:p>
            <a:r>
              <a:rPr lang="ru-RU" b="1" u="sng" dirty="0">
                <a:solidFill>
                  <a:srgbClr val="6600CC"/>
                </a:solidFill>
              </a:rPr>
              <a:t>Экспозиция </a:t>
            </a:r>
            <a:r>
              <a:rPr lang="ru-RU" dirty="0"/>
              <a:t>— прохождение основных этапов-заданий игрового маршрута, решение задач, выполнение ролевых заданий по преодолению препятствий. Предусмотрена стимулирующая система штрафов за ошибки, а также бонусов за удачные варианты и правильные ответы.</a:t>
            </a:r>
          </a:p>
          <a:p>
            <a:r>
              <a:rPr lang="ru-RU" b="1" dirty="0">
                <a:solidFill>
                  <a:srgbClr val="00B050"/>
                </a:solidFill>
              </a:rPr>
              <a:t>Эпилог </a:t>
            </a:r>
            <a:r>
              <a:rPr lang="ru-RU" dirty="0"/>
              <a:t>— подведение итогов, обмен мнениями, награждение призами игроков команды, одержавшей победу. </a:t>
            </a:r>
          </a:p>
        </p:txBody>
      </p:sp>
      <p:pic>
        <p:nvPicPr>
          <p:cNvPr id="7169" name="Picture 1" descr="C:\Users\User\Desktop\Мои документы\экология\видео фильм экология\Экология\IMG_76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210" y="1916832"/>
            <a:ext cx="2538282" cy="3384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556233" y="5441755"/>
            <a:ext cx="244425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Квест игра «В поисках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Волшебного голоса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птицы </a:t>
            </a:r>
            <a:r>
              <a:rPr lang="ru-RU" b="1" dirty="0" err="1" smtClean="0">
                <a:solidFill>
                  <a:srgbClr val="FF0000"/>
                </a:solidFill>
              </a:rPr>
              <a:t>Говоруши</a:t>
            </a:r>
            <a:r>
              <a:rPr lang="ru-RU" b="1" dirty="0" smtClean="0">
                <a:solidFill>
                  <a:srgbClr val="FF0000"/>
                </a:solidFill>
              </a:rPr>
              <a:t>»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5721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1153</Words>
  <Application>Microsoft Office PowerPoint</Application>
  <PresentationFormat>Экран (4:3)</PresentationFormat>
  <Paragraphs>112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17</cp:revision>
  <dcterms:created xsi:type="dcterms:W3CDTF">2021-10-14T09:03:27Z</dcterms:created>
  <dcterms:modified xsi:type="dcterms:W3CDTF">2021-10-14T13:46:33Z</dcterms:modified>
</cp:coreProperties>
</file>