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71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28819-AEEF-4DE8-B11B-1B67B13E1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75EA40-12E3-4DC9-9485-0580C9907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4C8FE0-1A3F-45AE-950D-CB756F0D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65F800-DECC-41D2-A173-5A3836C4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A17B62-7E36-47BB-A30C-AF3A90EB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5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9BDC4-47E0-4AC5-95CE-53A3E1E6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D997B3-B3AE-408F-A72F-29816011A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79CDEF-46E7-44A4-9B15-0906EE3F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1B20F1-9D17-496C-BE1E-17A0E12A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95FA9-22F7-44C6-B27D-96B2AEC9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9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16CF38-F031-4815-882A-615270CB6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D4644C-90CF-4EBB-8CAD-64D5659AC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0FBF9-5BFA-4FAF-BA04-E6F2820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987A08-D4D9-4169-BD52-F0AB6BC9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2CD3CC-1C0D-420C-A249-EA170E6C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52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1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98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3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473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4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27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40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89330-BA19-48B3-886A-CE1633B7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6D2BA6-41F7-446B-9F72-6B6BF87A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FCD59E-E8EB-4A23-A3A6-3C519520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F89698-27A8-45A5-AFE6-0AF0856B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4BBC5-804A-485E-9EB1-7C279407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63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31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04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4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5D90F-B7F1-4431-BE99-597F9303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633FB5-5192-4F60-A12E-08FB29863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D3C8D0-E996-4CA2-ADEE-2939F0AE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92B0A0-E679-4CA7-9D6A-AB60B955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33CA9F-72A9-4D7C-B896-9E3D71D9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DA79A-5C54-4D98-83FF-002E4C96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24497-6113-4773-8BE0-890E00F47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14A1F2-6E93-4DDD-8BD0-0375E6FF0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3D4FE8-45E0-4E83-844E-5E161309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9AD4AE-DD18-4E81-A45E-26554568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A6CEC-613B-498E-B1A0-FC4D8FF3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3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FD4BD-9904-4239-801E-E754E75FC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5E1F56-ACA0-4DB2-94DE-D6911DAE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F3B1C4-0962-4EEA-8990-1A3F1D15D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618510-883E-46E8-9B5C-EFDC997A4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067315-73A8-4F04-A7A1-9D7DD1700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76427-B39D-46F8-8265-9C243094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B70065-38B8-460A-A809-28622E25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9E4B6A-94EC-4D78-AC93-24697095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7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389F2-D3E1-4B2A-866D-FD096400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452176-EA21-4564-93E8-90A1E975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247B93-600E-4276-881E-C6202980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E9BD98-1384-4DE5-8E23-02551836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BDF527-818F-41C7-984C-D5434C93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3E9010-463E-4C06-B265-B12951746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BF88E5-0DFF-4968-8146-249EC6D0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2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C4ADE-63FA-4EB0-900A-D8F45121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3B710-7D20-4921-9A74-ADCF87D69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C54CD2-39BA-4E88-B93C-DC687587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58866D-AD39-4F9B-97D1-B6B8906D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0EBB72-59BC-486C-A64C-ACB31C2C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AFCC64-7212-4EB7-85F7-0BF1EC33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2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052AC-5994-499D-971F-79E75B4A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E03739-662E-4EE7-90C2-DC1D4839B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F0D269-CB95-471C-9056-852E6DAFC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E3536C-73F8-451C-8EDA-64B324B5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4DD06C-A1AE-48DD-8480-9C771191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33A72A-E0C9-4FFD-B3BB-2D5FC5A8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67EC9-1BE3-4BFA-88F7-F41CA672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2CB67B-6252-4986-8F9F-7C75FEC36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B0A7DA-B527-48BA-BE94-4BF655020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F65A-5A0E-4C61-A7CC-06AB4FA2D30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4BBC2-198A-40F9-B247-AB183279F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25E5D-B680-4377-AB4A-389063216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40A40-2C95-48A3-B02E-47AEB05C6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remena" pitchFamily="50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Vremena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remena" pitchFamily="50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7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Vremena" pitchFamily="50" charset="0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Vremena" pitchFamily="50" charset="0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Vremena" pitchFamily="50" charset="0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remena" pitchFamily="50" charset="0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Vremena" pitchFamily="50" charset="0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Vremena" pitchFamily="50" charset="0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1A9CA-6B25-413C-ABF0-3FEA75959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F26B41-48BC-4546-B6A6-6EDC4BD0D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21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5FCBEF"/>
                </a:solidFill>
                <a:latin typeface="Trebuchet MS" panose="020B0603020202020204"/>
              </a:rPr>
              <a:t>Власть и  общество, политические партии в  годы войны</a:t>
            </a:r>
            <a:endParaRPr lang="ru-RU" b="1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6CF54BF-9701-43F4-83FE-DB0D0E56B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65382"/>
            <a:ext cx="11062252" cy="486403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371061" y="1659767"/>
            <a:ext cx="4929810" cy="22894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Прогрессивный блок - Объединение депутатских фракций IV Государственной думы и Госсовета Российской империи в годы Первой мировой войны.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4A15E1-DFB8-4292-9F50-439E55DEA6E0}"/>
              </a:ext>
            </a:extLst>
          </p:cNvPr>
          <p:cNvSpPr/>
          <p:nvPr/>
        </p:nvSpPr>
        <p:spPr>
          <a:xfrm>
            <a:off x="516835" y="4154834"/>
            <a:ext cx="4784036" cy="894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/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235 депутатов из 422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5F0874-0580-455F-95A1-0F38AE880A41}"/>
              </a:ext>
            </a:extLst>
          </p:cNvPr>
          <p:cNvSpPr/>
          <p:nvPr/>
        </p:nvSpPr>
        <p:spPr>
          <a:xfrm>
            <a:off x="6082748" y="1985859"/>
            <a:ext cx="5098774" cy="4520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</a:pPr>
            <a: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Программа Прогрессивного блока: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/>
            <a:r>
              <a:rPr lang="ru-RU" sz="2000" kern="0" dirty="0">
                <a:solidFill>
                  <a:sysClr val="windowText" lastClr="000000"/>
                </a:solidFill>
              </a:rPr>
              <a:t>Проведение политики, направленной на сохранение «внутреннего мира»</a:t>
            </a:r>
          </a:p>
          <a:p>
            <a:pPr lvl="0"/>
            <a:r>
              <a:rPr lang="ru-RU" sz="2000" kern="0" dirty="0">
                <a:solidFill>
                  <a:sysClr val="windowText" lastClr="000000"/>
                </a:solidFill>
              </a:rPr>
              <a:t>Частичной амнистии осужденных по политическим и религиозным статьям</a:t>
            </a:r>
          </a:p>
          <a:p>
            <a:pPr lvl="0"/>
            <a:r>
              <a:rPr lang="ru-RU" sz="2000" kern="0" dirty="0">
                <a:solidFill>
                  <a:sysClr val="windowText" lastClr="000000"/>
                </a:solidFill>
              </a:rPr>
              <a:t>Уравнение в правах крестьянства</a:t>
            </a:r>
          </a:p>
          <a:p>
            <a:pPr lvl="0"/>
            <a:r>
              <a:rPr lang="ru-RU" sz="2000" kern="0" dirty="0">
                <a:solidFill>
                  <a:sysClr val="windowText" lastClr="000000"/>
                </a:solidFill>
              </a:rPr>
              <a:t>Уравнение в правах национальных меньшинств</a:t>
            </a:r>
          </a:p>
          <a:p>
            <a:pPr lvl="0"/>
            <a:r>
              <a:rPr lang="ru-RU" sz="2000" kern="0" dirty="0">
                <a:solidFill>
                  <a:sysClr val="windowText" lastClr="000000"/>
                </a:solidFill>
              </a:rPr>
              <a:t>Предоставление больших возможностей для местного самоуправления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4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5FCBEF"/>
                </a:solidFill>
                <a:latin typeface="Trebuchet MS" panose="020B0603020202020204"/>
              </a:rPr>
              <a:t>Власть и  общество, политические партии в  годы войны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371060" y="1659767"/>
            <a:ext cx="10982739" cy="16287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В российском обществе  с «</a:t>
            </a:r>
            <a:r>
              <a:rPr lang="ru-RU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распутинщиной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» связывали «министерскую чехарду» (частые смены министров в  годы войны)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4A15E1-DFB8-4292-9F50-439E55DEA6E0}"/>
              </a:ext>
            </a:extLst>
          </p:cNvPr>
          <p:cNvSpPr/>
          <p:nvPr/>
        </p:nvSpPr>
        <p:spPr>
          <a:xfrm>
            <a:off x="1060172" y="4457269"/>
            <a:ext cx="2994993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u="sng" dirty="0">
                <a:solidFill>
                  <a:schemeClr val="tx1"/>
                </a:solidFill>
              </a:rPr>
              <a:t>Меньшевики</a:t>
            </a:r>
          </a:p>
          <a:p>
            <a:pPr lvl="1"/>
            <a:r>
              <a:rPr lang="ru-RU" b="1" dirty="0">
                <a:solidFill>
                  <a:schemeClr val="tx1"/>
                </a:solidFill>
              </a:rPr>
              <a:t>Лидер – Ю. Мартов</a:t>
            </a:r>
          </a:p>
          <a:p>
            <a:pPr lvl="1"/>
            <a:r>
              <a:rPr lang="ru-RU" b="1" dirty="0">
                <a:solidFill>
                  <a:schemeClr val="tx1"/>
                </a:solidFill>
              </a:rPr>
              <a:t>Революционный пацифизм</a:t>
            </a:r>
          </a:p>
          <a:p>
            <a:pPr lvl="1"/>
            <a:r>
              <a:rPr lang="ru-RU" b="1" dirty="0">
                <a:solidFill>
                  <a:schemeClr val="tx1"/>
                </a:solidFill>
              </a:rPr>
              <a:t>Критика характера войны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5F0874-0580-455F-95A1-0F38AE880A41}"/>
              </a:ext>
            </a:extLst>
          </p:cNvPr>
          <p:cNvSpPr/>
          <p:nvPr/>
        </p:nvSpPr>
        <p:spPr>
          <a:xfrm>
            <a:off x="5544376" y="4560922"/>
            <a:ext cx="1961322" cy="213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u="sng" kern="0" dirty="0">
                <a:solidFill>
                  <a:sysClr val="windowText" lastClr="000000"/>
                </a:solidFill>
              </a:rPr>
              <a:t>«Оборонцы»</a:t>
            </a:r>
          </a:p>
          <a:p>
            <a:pPr marL="0" lvl="1"/>
            <a:r>
              <a:rPr lang="ru-RU" kern="0" dirty="0">
                <a:solidFill>
                  <a:sysClr val="windowText" lastClr="000000"/>
                </a:solidFill>
              </a:rPr>
              <a:t>Лидер – Г. Плеханов</a:t>
            </a:r>
          </a:p>
          <a:p>
            <a:pPr marL="0" lvl="1"/>
            <a:r>
              <a:rPr lang="ru-RU" kern="0" dirty="0">
                <a:solidFill>
                  <a:sysClr val="windowText" lastClr="000000"/>
                </a:solidFill>
              </a:rPr>
              <a:t>Защита Отечества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07C5C680-E0AA-4380-B4C9-CA598E28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796" y="4457269"/>
            <a:ext cx="2667003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u="sng" kern="0" dirty="0">
                <a:solidFill>
                  <a:sysClr val="windowText" lastClr="000000"/>
                </a:solidFill>
              </a:rPr>
              <a:t>Большевики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kern="0" dirty="0">
                <a:solidFill>
                  <a:sysClr val="windowText" lastClr="000000"/>
                </a:solidFill>
              </a:rPr>
              <a:t>Лидер- В. Ленин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kern="0" dirty="0">
                <a:solidFill>
                  <a:sysClr val="windowText" lastClr="000000"/>
                </a:solidFill>
              </a:rPr>
              <a:t>Революционная позиция. Социалисты должны желать поражения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D40BECF-8F42-49C6-A21C-5B1946FCE232}"/>
              </a:ext>
            </a:extLst>
          </p:cNvPr>
          <p:cNvSpPr/>
          <p:nvPr/>
        </p:nvSpPr>
        <p:spPr>
          <a:xfrm>
            <a:off x="371060" y="3429000"/>
            <a:ext cx="10749169" cy="8727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/>
            <a:r>
              <a:rPr lang="ru-RU" sz="1600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декабре 1916 г. монархисты (в том</a:t>
            </a:r>
          </a:p>
          <a:p>
            <a:pPr lvl="0" defTabSz="45720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великий князь Дмитрий Павлович, князь Ф. Юсупов и депутат Госдумы В.  Пуришкевич) убили Распутина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8788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5FCBEF"/>
                </a:solidFill>
                <a:latin typeface="Trebuchet MS" panose="020B0603020202020204"/>
              </a:rPr>
              <a:t>Власть и  общество, политические партии в  годы войны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238539" y="1918838"/>
            <a:ext cx="3975653" cy="16287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kern="0" dirty="0">
                <a:solidFill>
                  <a:sysClr val="windowText" lastClr="000000"/>
                </a:solidFill>
              </a:rPr>
              <a:t>Чем дольше продолжалась война, тем сильнее проявлялось недовольство «неспособностью» правительства решить проблемы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4A15E1-DFB8-4292-9F50-439E55DEA6E0}"/>
              </a:ext>
            </a:extLst>
          </p:cNvPr>
          <p:cNvSpPr/>
          <p:nvPr/>
        </p:nvSpPr>
        <p:spPr>
          <a:xfrm>
            <a:off x="265043" y="4012264"/>
            <a:ext cx="3949149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kern="0" dirty="0">
                <a:solidFill>
                  <a:sysClr val="windowText" lastClr="000000"/>
                </a:solidFill>
              </a:rPr>
              <a:t>Правительство ввело обязательную сдачу хлеба по «твёрдым» (установленным государством) ценам — продразвёрстку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5F0874-0580-455F-95A1-0F38AE880A41}"/>
              </a:ext>
            </a:extLst>
          </p:cNvPr>
          <p:cNvSpPr/>
          <p:nvPr/>
        </p:nvSpPr>
        <p:spPr>
          <a:xfrm>
            <a:off x="4800606" y="1719244"/>
            <a:ext cx="3973622" cy="2027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Г.Е. Львов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(1861-1925)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Князь, общественный и государственный деятель.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мировую войну возглавлял «Земский союз» и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Земгор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0" name="Picture 2" descr="https://im0-tub-ru.yandex.net/i?id=444d58218ae401a17a6a0e9ddc1e0545-l&amp;n=13">
            <a:extLst>
              <a:ext uri="{FF2B5EF4-FFF2-40B4-BE49-F238E27FC236}">
                <a16:creationId xmlns:a16="http://schemas.microsoft.com/office/drawing/2014/main" id="{A484F0B4-8F2F-46CC-BDF1-66E28E4B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965" y="1454151"/>
            <a:ext cx="3178494" cy="39394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35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5FCBEF"/>
                </a:solidFill>
                <a:latin typeface="Trebuchet MS" panose="020B0603020202020204"/>
              </a:rPr>
              <a:t>ПОДВОДИМ ИТОГ: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238539" y="1918838"/>
            <a:ext cx="11661913" cy="38193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800" dirty="0">
                <a:solidFill>
                  <a:prstClr val="black"/>
                </a:solidFill>
                <a:latin typeface="Trebuchet MS" panose="020B0603020202020204"/>
              </a:rPr>
              <a:t>Поражения русской армии, затяжной характер войны, снижение жизненного уровня населения вели не только к  утрате авторитета правящих кругов, в первую очередь царской семьи, но и  к новому витку противостояния между властью и обществом</a:t>
            </a:r>
          </a:p>
        </p:txBody>
      </p:sp>
    </p:spTree>
    <p:extLst>
      <p:ext uri="{BB962C8B-B14F-4D97-AF65-F5344CB8AC3E}">
        <p14:creationId xmlns:p14="http://schemas.microsoft.com/office/powerpoint/2010/main" val="316556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b="1" dirty="0">
                <a:solidFill>
                  <a:srgbClr val="5FCBEF"/>
                </a:solidFill>
                <a:latin typeface="Trebuchet MS" panose="020B0603020202020204"/>
              </a:rPr>
              <a:t>ДОМАШНЕЕ ЗАДАНИЕ: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238539" y="1918838"/>
            <a:ext cx="11661913" cy="38193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800" dirty="0">
                <a:solidFill>
                  <a:prstClr val="black"/>
                </a:solidFill>
                <a:latin typeface="Trebuchet MS" panose="020B0603020202020204"/>
              </a:rPr>
              <a:t>1 УРОВЕНЬ: ПАРАГРАФ 3 ВОПРОСЫ УСТНО</a:t>
            </a:r>
          </a:p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800" dirty="0">
                <a:solidFill>
                  <a:prstClr val="black"/>
                </a:solidFill>
                <a:latin typeface="Trebuchet MS" panose="020B0603020202020204"/>
              </a:rPr>
              <a:t>2 УРОВЕНЬ: ВОПРОСЫ УСТНО, РАБОТА С ИСТОЧНИКОМ ПИСЬМЕННО </a:t>
            </a:r>
          </a:p>
          <a:p>
            <a:pPr lvl="0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800" dirty="0">
                <a:solidFill>
                  <a:prstClr val="black"/>
                </a:solidFill>
                <a:latin typeface="Trebuchet MS" panose="020B0603020202020204"/>
              </a:rPr>
              <a:t>3 УРОВЕНЬ: ВОПРОСЫ УСТНО, РАБОТА С ИСТОЧНИКОМ ПИСЬМЕННО, СЛОЖНЫЙ ПЛАН «ВЛАСТЬ И ОБЩЕСТВО В РОССИИ 1914-1916)</a:t>
            </a:r>
          </a:p>
        </p:txBody>
      </p:sp>
    </p:spTree>
    <p:extLst>
      <p:ext uri="{BB962C8B-B14F-4D97-AF65-F5344CB8AC3E}">
        <p14:creationId xmlns:p14="http://schemas.microsoft.com/office/powerpoint/2010/main" val="1106812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885BD-4BCC-4755-9B9D-5AE5712F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1F4CE-4A4A-483F-B08F-AC9ECA0E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УЧЕБНИК : История России 1914-1945  (В.Р. Мединский, А.В. </a:t>
            </a:r>
            <a:r>
              <a:rPr lang="ru-RU" dirty="0" err="1"/>
              <a:t>Торкунов</a:t>
            </a:r>
            <a:r>
              <a:rPr lang="ru-RU" dirty="0"/>
              <a:t> ) 10 класс базовый </a:t>
            </a:r>
          </a:p>
          <a:p>
            <a:r>
              <a:rPr lang="ru-RU" dirty="0"/>
              <a:t>Методическое пособие: История России 10-11 класс (базовый уровень)</a:t>
            </a:r>
          </a:p>
        </p:txBody>
      </p:sp>
    </p:spTree>
    <p:extLst>
      <p:ext uri="{BB962C8B-B14F-4D97-AF65-F5344CB8AC3E}">
        <p14:creationId xmlns:p14="http://schemas.microsoft.com/office/powerpoint/2010/main" val="34306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>
            <a:extLst>
              <a:ext uri="{FF2B5EF4-FFF2-40B4-BE49-F238E27FC236}">
                <a16:creationId xmlns:a16="http://schemas.microsoft.com/office/drawing/2014/main" id="{A81976E0-A401-4EDD-AB02-ECDF7E066940}"/>
              </a:ext>
            </a:extLst>
          </p:cNvPr>
          <p:cNvSpPr/>
          <p:nvPr/>
        </p:nvSpPr>
        <p:spPr>
          <a:xfrm>
            <a:off x="5155096" y="2199862"/>
            <a:ext cx="1787262" cy="84450"/>
          </a:xfrm>
          <a:prstGeom prst="rect">
            <a:avLst/>
          </a:prstGeom>
          <a:solidFill>
            <a:schemeClr val="tx1"/>
          </a:solidFill>
        </p:spPr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5C609EAE-81B4-4571-BCDC-60696407EF67}"/>
              </a:ext>
            </a:extLst>
          </p:cNvPr>
          <p:cNvSpPr/>
          <p:nvPr/>
        </p:nvSpPr>
        <p:spPr>
          <a:xfrm flipV="1">
            <a:off x="953018" y="2075926"/>
            <a:ext cx="2399997" cy="30479"/>
          </a:xfrm>
          <a:prstGeom prst="rect">
            <a:avLst/>
          </a:prstGeom>
          <a:solidFill>
            <a:schemeClr val="tx1"/>
          </a:solidFill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A10E-CCE2-4910-8B0C-F53BCDD9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690"/>
            <a:ext cx="10515600" cy="543932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/>
              <a:t>Тема 3: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1" dirty="0"/>
              <a:t>Власть, экономика и общество в годы Первой мировой войны. </a:t>
            </a:r>
            <a:br>
              <a:rPr lang="ru-RU" b="1" dirty="0"/>
            </a:br>
            <a:r>
              <a:rPr lang="ru-RU" b="1" dirty="0"/>
              <a:t>Нарастание революционных настроений.</a:t>
            </a:r>
          </a:p>
        </p:txBody>
      </p:sp>
      <p:pic>
        <p:nvPicPr>
          <p:cNvPr id="11" name="Picture 2" descr="https://im0-tub-ru.yandex.net/i?id=75d76f812de2c3ed1c91f6a03d9c2987-l&amp;n=13">
            <a:extLst>
              <a:ext uri="{FF2B5EF4-FFF2-40B4-BE49-F238E27FC236}">
                <a16:creationId xmlns:a16="http://schemas.microsoft.com/office/drawing/2014/main" id="{1FBFD2EB-54BA-4106-BB1E-F79B4D680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58" y="114604"/>
            <a:ext cx="4639365" cy="277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80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7B48B5-03CC-407E-8A01-DA8A5BF066E8}"/>
              </a:ext>
            </a:extLst>
          </p:cNvPr>
          <p:cNvSpPr txBox="1"/>
          <p:nvPr/>
        </p:nvSpPr>
        <p:spPr>
          <a:xfrm>
            <a:off x="336008" y="1323016"/>
            <a:ext cx="11519985" cy="35445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lvl="0" indent="-5715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РОССИЯ ВСТУПИЛА В 1 МИРОВУЮ ВОЙНУ ДЛЯ ЗАЩИТЫ СВОИХ НАЦИОНАЛЬНЫХ ИНТЕРЕСОВ И ПРОТИВОДЕЙСТВИЕ ГЕРМАНСКОЙ  ЭКСПАНСИИ . </a:t>
            </a:r>
          </a:p>
          <a:p>
            <a:pPr marL="571500" lvl="0" indent="-5715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ОНА НЕ БЫЛА ГОТОВА К ЗАТЯЖНОЙ ВОЙНЕ И ЭТО ОТРАЗИЛОСЬ НА ОБСТАНОВКЕ ВНУТРИ ГОСУДАРСТВА.</a:t>
            </a: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A81976E0-A401-4EDD-AB02-ECDF7E066940}"/>
              </a:ext>
            </a:extLst>
          </p:cNvPr>
          <p:cNvSpPr/>
          <p:nvPr/>
        </p:nvSpPr>
        <p:spPr>
          <a:xfrm>
            <a:off x="7715473" y="4321171"/>
            <a:ext cx="1439998" cy="30479"/>
          </a:xfrm>
          <a:prstGeom prst="rect">
            <a:avLst/>
          </a:prstGeom>
          <a:solidFill>
            <a:schemeClr val="tx1"/>
          </a:solidFill>
        </p:spPr>
      </p:sp>
    </p:spTree>
    <p:extLst>
      <p:ext uri="{BB962C8B-B14F-4D97-AF65-F5344CB8AC3E}">
        <p14:creationId xmlns:p14="http://schemas.microsoft.com/office/powerpoint/2010/main" val="3175351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>
            <a:extLst>
              <a:ext uri="{FF2B5EF4-FFF2-40B4-BE49-F238E27FC236}">
                <a16:creationId xmlns:a16="http://schemas.microsoft.com/office/drawing/2014/main" id="{A81976E0-A401-4EDD-AB02-ECDF7E066940}"/>
              </a:ext>
            </a:extLst>
          </p:cNvPr>
          <p:cNvSpPr/>
          <p:nvPr/>
        </p:nvSpPr>
        <p:spPr>
          <a:xfrm>
            <a:off x="7715473" y="4321171"/>
            <a:ext cx="1439998" cy="30479"/>
          </a:xfrm>
          <a:prstGeom prst="rect">
            <a:avLst/>
          </a:prstGeom>
          <a:solidFill>
            <a:schemeClr val="tx1"/>
          </a:solidFill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A7949-E3F4-455D-88F0-553ED790A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ОСНОВНЫЕ СОБЫТИЯ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2CD92C-F792-4198-83EA-94C59AB25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28934"/>
            <a:ext cx="5157787" cy="82391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000" dirty="0"/>
              <a:t>РОССИЯ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EA435E-B95C-49AB-9824-0887965D4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1"/>
            <a:r>
              <a:rPr lang="ru-RU" sz="2600" dirty="0"/>
              <a:t>июль 1914 г.  — создание Всероссийского земского союза</a:t>
            </a:r>
          </a:p>
          <a:p>
            <a:pPr lvl="1"/>
            <a:r>
              <a:rPr lang="ru-RU" sz="2600" dirty="0"/>
              <a:t>август 1915 г.  — учреждение «Особых совещаний» по обороне, продовольствию, топливу и перевозкам</a:t>
            </a:r>
          </a:p>
          <a:p>
            <a:pPr lvl="1"/>
            <a:r>
              <a:rPr lang="ru-RU" sz="2600" dirty="0"/>
              <a:t>сентябрь 1915  — февраль 1917 г.  — «министерская чехарда»</a:t>
            </a:r>
          </a:p>
          <a:p>
            <a:pPr lvl="1"/>
            <a:r>
              <a:rPr lang="ru-RU" sz="2600" dirty="0"/>
              <a:t>декабрь 1916 г.  — убийство </a:t>
            </a:r>
            <a:br>
              <a:rPr lang="ru-RU" sz="2600" dirty="0"/>
            </a:br>
            <a:r>
              <a:rPr lang="ru-RU" sz="2600" dirty="0"/>
              <a:t>Г.  Распутина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0DD6463-EC8E-41E1-9AC1-99CCAACB2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000" dirty="0"/>
              <a:t>МИР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7BF9285-9BCF-452A-AB15-1618E89C9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август 1914 г.  — проход первого судна по Панамскому каналу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апрель—август 1915 г.  — геноцид армян в  Османской империи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январь—июнь 1916 г.  — введение всеобщей воинской повинности в  Великобритании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апрель 1916 г.  — Пасхальное восстание в  Ирландии</a:t>
            </a:r>
          </a:p>
          <a:p>
            <a:endParaRPr lang="ru-RU" dirty="0"/>
          </a:p>
        </p:txBody>
      </p:sp>
      <p:pic>
        <p:nvPicPr>
          <p:cNvPr id="10" name="Picture 2" descr="https://im0-tub-ru.yandex.net/i?id=7217df634e9bbc3f88f007acc75a0d80-l&amp;n=13">
            <a:extLst>
              <a:ext uri="{FF2B5EF4-FFF2-40B4-BE49-F238E27FC236}">
                <a16:creationId xmlns:a16="http://schemas.microsoft.com/office/drawing/2014/main" id="{EC176523-3022-45B5-B29D-D8AF36B86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665" y="97445"/>
            <a:ext cx="2636126" cy="15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7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>
            <a:extLst>
              <a:ext uri="{FF2B5EF4-FFF2-40B4-BE49-F238E27FC236}">
                <a16:creationId xmlns:a16="http://schemas.microsoft.com/office/drawing/2014/main" id="{A81976E0-A401-4EDD-AB02-ECDF7E066940}"/>
              </a:ext>
            </a:extLst>
          </p:cNvPr>
          <p:cNvSpPr/>
          <p:nvPr/>
        </p:nvSpPr>
        <p:spPr>
          <a:xfrm>
            <a:off x="7715473" y="4321171"/>
            <a:ext cx="1439998" cy="30479"/>
          </a:xfrm>
          <a:prstGeom prst="rect">
            <a:avLst/>
          </a:prstGeom>
          <a:solidFill>
            <a:schemeClr val="tx1"/>
          </a:solidFill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C00000"/>
                </a:solidFill>
                <a:latin typeface="Trebuchet MS" panose="020B0603020202020204"/>
              </a:rPr>
              <a:t>Патриотический подъём в начале войны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1E9010-E97D-46A6-ADF9-A4294C8E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2"/>
            <a:ext cx="10515600" cy="4864030"/>
          </a:xfrm>
        </p:spPr>
        <p:txBody>
          <a:bodyPr/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solidFill>
                  <a:sysClr val="windowText" lastClr="000000"/>
                </a:solidFill>
                <a:latin typeface="Trebuchet MS" panose="020B0603020202020204"/>
              </a:rPr>
              <a:t>В городе и деревне шла запись добровольцев. 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solidFill>
                  <a:sysClr val="windowText" lastClr="000000"/>
                </a:solidFill>
                <a:latin typeface="Trebuchet MS" panose="020B0603020202020204"/>
              </a:rPr>
              <a:t>Этот народный порыв был массовым не только в центральных губерниях, но и на Кавказе</a:t>
            </a:r>
          </a:p>
          <a:p>
            <a:pPr lvl="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Trebuchet MS" panose="020B0603020202020204"/>
              </a:rPr>
              <a:t> Женщины поступали на курсы сестёр милосердия, по окончании которых работали в военных госпиталях.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rebuchet MS" panose="020B0603020202020204"/>
              </a:rPr>
              <a:t>Вдовствующая императрица Мария Фёдоровна, мать Николая II, руководила Российским Обществом Красного Креста (РОКК).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endParaRPr lang="ru-RU" sz="2400" b="1" dirty="0">
              <a:solidFill>
                <a:srgbClr val="C00000"/>
              </a:solidFill>
              <a:latin typeface="Trebuchet MS" panose="020B0603020202020204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Такие настроения были характерны для начального периода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войны. Но постепенно они стали другими по мере изменения ситуации на фронтах и нарастания трудностей в экономике.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04D03E-2740-4495-B9A9-5C557632C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177" y="128588"/>
            <a:ext cx="22574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1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>
            <a:extLst>
              <a:ext uri="{FF2B5EF4-FFF2-40B4-BE49-F238E27FC236}">
                <a16:creationId xmlns:a16="http://schemas.microsoft.com/office/drawing/2014/main" id="{A81976E0-A401-4EDD-AB02-ECDF7E066940}"/>
              </a:ext>
            </a:extLst>
          </p:cNvPr>
          <p:cNvSpPr/>
          <p:nvPr/>
        </p:nvSpPr>
        <p:spPr>
          <a:xfrm>
            <a:off x="7715473" y="4321171"/>
            <a:ext cx="1439998" cy="30479"/>
          </a:xfrm>
          <a:prstGeom prst="rect">
            <a:avLst/>
          </a:prstGeom>
          <a:solidFill>
            <a:schemeClr val="tx1"/>
          </a:solidFill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dirty="0">
                <a:solidFill>
                  <a:srgbClr val="C00000"/>
                </a:solidFill>
                <a:latin typeface="Trebuchet MS" panose="020B0603020202020204"/>
              </a:rPr>
              <a:t>ЗАДАНИЕ 1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1E9010-E97D-46A6-ADF9-A4294C8E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2"/>
            <a:ext cx="10515600" cy="4864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Приведите тезисы, подтверждающие патриотический подъем русского общества в начале войны (3-4 тезиса)</a:t>
            </a:r>
          </a:p>
        </p:txBody>
      </p:sp>
    </p:spTree>
    <p:extLst>
      <p:ext uri="{BB962C8B-B14F-4D97-AF65-F5344CB8AC3E}">
        <p14:creationId xmlns:p14="http://schemas.microsoft.com/office/powerpoint/2010/main" val="135445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4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ru-RU" sz="3600" b="1" dirty="0">
                <a:latin typeface="Trebuchet MS" panose="020B0603020202020204"/>
              </a:rPr>
              <a:t>Экономика России в  годы войны</a:t>
            </a:r>
            <a:endParaRPr lang="ru-RU" b="1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6CF54BF-9701-43F4-83FE-DB0D0E56B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65382"/>
            <a:ext cx="11062252" cy="4864030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События 1915  г. на фронте ясно показали, что к ведению длительной войны Россия не готова</a:t>
            </a:r>
          </a:p>
          <a:p>
            <a:pPr lvl="0"/>
            <a:r>
              <a:rPr lang="ru-RU" dirty="0"/>
              <a:t>1916 г. – Милитаризация Экономики</a:t>
            </a:r>
          </a:p>
          <a:p>
            <a:pPr lvl="0"/>
            <a:r>
              <a:rPr lang="ru-RU" dirty="0"/>
              <a:t>Увеличилась добыча угля, нефти</a:t>
            </a:r>
          </a:p>
          <a:p>
            <a:pPr lvl="0"/>
            <a:r>
              <a:rPr lang="ru-RU" dirty="0"/>
              <a:t>Военная промышленность полностью обеспечивала фронт</a:t>
            </a:r>
          </a:p>
          <a:p>
            <a:pPr marL="0" lvl="0" indent="0">
              <a:buNone/>
            </a:pPr>
            <a:r>
              <a:rPr lang="ru-RU" dirty="0"/>
              <a:t> лёгким оружием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DB5AFEA-B195-4CEB-A5F4-1BF12FFA3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241" y="3333754"/>
            <a:ext cx="2492759" cy="352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5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4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ru-RU" sz="3600" b="1" dirty="0">
                <a:latin typeface="Trebuchet MS" panose="020B0603020202020204"/>
              </a:rPr>
              <a:t>ЗАДАНИЕ 2.</a:t>
            </a:r>
            <a:endParaRPr lang="ru-RU" b="1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6CF54BF-9701-43F4-83FE-DB0D0E56B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65382"/>
            <a:ext cx="11062252" cy="4864030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ru-RU" sz="36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ДАЙТЕ ОПРЕДЕЛЕНИЕ СЛЕДУЮЩИМ ПОНЯТИЯМ</a:t>
            </a:r>
            <a:r>
              <a:rPr 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: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endParaRPr lang="ru-RU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/>
            </a:endParaRP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-МИЛИТАРИЗАЦИЯ 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-»Министерская чехарда»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-ПРОДРАЗВЁРСТКА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80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494A7-3F97-4CD9-8451-A971A27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28588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3600" b="1" dirty="0">
                <a:latin typeface="Trebuchet MS" panose="020B0603020202020204"/>
              </a:rPr>
              <a:t>Экономика России в  годы войны</a:t>
            </a:r>
            <a:endParaRPr lang="ru-RU" b="1" dirty="0"/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6CF54BF-9701-43F4-83FE-DB0D0E56B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65382"/>
            <a:ext cx="11062252" cy="486403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5AB818-93A9-4440-8B5D-D62BBC529A4E}"/>
              </a:ext>
            </a:extLst>
          </p:cNvPr>
          <p:cNvSpPr/>
          <p:nvPr/>
        </p:nvSpPr>
        <p:spPr>
          <a:xfrm>
            <a:off x="291548" y="1668467"/>
            <a:ext cx="4929810" cy="22894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252525"/>
              </a:buClr>
              <a:buSzPts val="1400"/>
              <a:defRPr/>
            </a:pPr>
            <a:r>
              <a:rPr lang="ru-RU" sz="2400" b="1" u="sng" kern="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dact Gothic"/>
              </a:rPr>
              <a:t>Особые совещания </a:t>
            </a:r>
            <a:r>
              <a:rPr lang="ru-RU" sz="2400" b="1" kern="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dact Gothic"/>
              </a:rPr>
              <a:t>– гос. учреждения, созданные в августе 1915 г. для  руководства отраслями военной экономики России в годы Первой мировой войны.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4A15E1-DFB8-4292-9F50-439E55DEA6E0}"/>
              </a:ext>
            </a:extLst>
          </p:cNvPr>
          <p:cNvSpPr/>
          <p:nvPr/>
        </p:nvSpPr>
        <p:spPr>
          <a:xfrm>
            <a:off x="364435" y="4154834"/>
            <a:ext cx="4784036" cy="24914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rgbClr val="C00000"/>
                </a:solidFill>
              </a:rPr>
              <a:t>Состав ОСО:</a:t>
            </a:r>
          </a:p>
          <a:p>
            <a:pPr lvl="0"/>
            <a:r>
              <a:rPr lang="ru-RU" sz="2000" dirty="0">
                <a:solidFill>
                  <a:srgbClr val="C00000"/>
                </a:solidFill>
              </a:rPr>
              <a:t>-Представители министерств</a:t>
            </a:r>
          </a:p>
          <a:p>
            <a:pPr marL="342900" lvl="0" indent="-342900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Гос. Совет и ГД</a:t>
            </a:r>
          </a:p>
          <a:p>
            <a:pPr marL="342900" lvl="0" indent="-342900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Представители всероссийского, городского и сельских союзов</a:t>
            </a:r>
          </a:p>
          <a:p>
            <a:pPr marL="342900" lvl="0" indent="-342900">
              <a:buFontTx/>
              <a:buChar char="-"/>
            </a:pPr>
            <a:r>
              <a:rPr lang="ru-RU" sz="2000" dirty="0">
                <a:solidFill>
                  <a:srgbClr val="C00000"/>
                </a:solidFill>
              </a:rPr>
              <a:t>Представители центрального военно-промышленного комитета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5F0874-0580-455F-95A1-0F38AE880A41}"/>
              </a:ext>
            </a:extLst>
          </p:cNvPr>
          <p:cNvSpPr/>
          <p:nvPr/>
        </p:nvSpPr>
        <p:spPr>
          <a:xfrm>
            <a:off x="6082748" y="1985860"/>
            <a:ext cx="5098774" cy="2886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</a:pPr>
            <a: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Структура ОСО:</a:t>
            </a:r>
          </a:p>
          <a:p>
            <a:pPr lvl="0">
              <a:buNone/>
            </a:pP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совещание по обороне</a:t>
            </a:r>
          </a:p>
          <a:p>
            <a:pPr lvl="0">
              <a:buNone/>
            </a:pP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по снабжению продовольствием</a:t>
            </a:r>
          </a:p>
          <a:p>
            <a:pPr lvl="0">
              <a:buNone/>
            </a:pPr>
            <a:r>
              <a:rPr lang="ru-RU" sz="2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по перевозкам топлива и военных грузов</a:t>
            </a:r>
          </a:p>
          <a:p>
            <a:pPr lvl="0">
              <a:buNone/>
            </a:pP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по артиллерийскому снабжению</a:t>
            </a:r>
          </a:p>
          <a:p>
            <a:pPr lvl="0">
              <a:buClr>
                <a:srgbClr val="000000"/>
              </a:buClr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3452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731</Words>
  <Application>Microsoft Office PowerPoint</Application>
  <PresentationFormat>Широкоэкранный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Trebuchet MS</vt:lpstr>
      <vt:lpstr>Vremena</vt:lpstr>
      <vt:lpstr>Wingdings</vt:lpstr>
      <vt:lpstr>Тема Office</vt:lpstr>
      <vt:lpstr>Office Theme</vt:lpstr>
      <vt:lpstr>Презентация PowerPoint</vt:lpstr>
      <vt:lpstr>Тема 3:    Власть, экономика и общество в годы Первой мировой войны.  Нарастание революционных настроений.</vt:lpstr>
      <vt:lpstr>Презентация PowerPoint</vt:lpstr>
      <vt:lpstr>ОСНОВНЫЕ СОБЫТИЯ </vt:lpstr>
      <vt:lpstr>Патриотический подъём в начале войны</vt:lpstr>
      <vt:lpstr>ЗАДАНИЕ 1</vt:lpstr>
      <vt:lpstr>Экономика России в  годы войны</vt:lpstr>
      <vt:lpstr>ЗАДАНИЕ 2.</vt:lpstr>
      <vt:lpstr>Экономика России в  годы войны</vt:lpstr>
      <vt:lpstr>Власть и  общество, политические партии в  годы войны</vt:lpstr>
      <vt:lpstr>Власть и  общество, политические партии в  годы войны</vt:lpstr>
      <vt:lpstr>Власть и  общество, политические партии в  годы войны</vt:lpstr>
      <vt:lpstr>ПОДВОДИМ ИТОГ:</vt:lpstr>
      <vt:lpstr>ДОМАШНЕЕ ЗАДАНИЕ:</vt:lpstr>
      <vt:lpstr>ЛИТЕРАТУРА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</dc:creator>
  <cp:lastModifiedBy>Ruslan</cp:lastModifiedBy>
  <cp:revision>12</cp:revision>
  <dcterms:created xsi:type="dcterms:W3CDTF">2024-02-06T15:48:33Z</dcterms:created>
  <dcterms:modified xsi:type="dcterms:W3CDTF">2024-02-06T16:51:09Z</dcterms:modified>
</cp:coreProperties>
</file>