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Lst>
  <p:sldIdLst>
    <p:sldId id="256" r:id="rId2"/>
    <p:sldId id="399" r:id="rId3"/>
    <p:sldId id="367" r:id="rId4"/>
    <p:sldId id="273" r:id="rId5"/>
    <p:sldId id="275" r:id="rId6"/>
    <p:sldId id="276" r:id="rId7"/>
    <p:sldId id="400" r:id="rId8"/>
    <p:sldId id="278" r:id="rId9"/>
    <p:sldId id="280" r:id="rId10"/>
    <p:sldId id="391" r:id="rId11"/>
    <p:sldId id="403" r:id="rId12"/>
    <p:sldId id="262" r:id="rId13"/>
    <p:sldId id="298" r:id="rId14"/>
    <p:sldId id="299" r:id="rId15"/>
    <p:sldId id="300" r:id="rId16"/>
    <p:sldId id="301" r:id="rId17"/>
    <p:sldId id="404" r:id="rId18"/>
    <p:sldId id="379" r:id="rId19"/>
    <p:sldId id="419" r:id="rId20"/>
    <p:sldId id="428" r:id="rId21"/>
    <p:sldId id="407" r:id="rId22"/>
    <p:sldId id="392" r:id="rId23"/>
    <p:sldId id="411" r:id="rId24"/>
    <p:sldId id="426" r:id="rId25"/>
    <p:sldId id="423" r:id="rId26"/>
    <p:sldId id="427" r:id="rId27"/>
    <p:sldId id="430" r:id="rId28"/>
    <p:sldId id="429" r:id="rId29"/>
    <p:sldId id="431" r:id="rId30"/>
    <p:sldId id="269"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2" autoAdjust="0"/>
  </p:normalViewPr>
  <p:slideViewPr>
    <p:cSldViewPr>
      <p:cViewPr>
        <p:scale>
          <a:sx n="77" d="100"/>
          <a:sy n="77" d="100"/>
        </p:scale>
        <p:origin x="-117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D3C8079F-C6FA-4FAC-B690-0B04E680D226}" type="datetimeFigureOut">
              <a:rPr lang="ru-RU" smtClean="0"/>
              <a:pPr/>
              <a:t>15.11.2023</a:t>
            </a:fld>
            <a:endParaRPr lang="ru-RU"/>
          </a:p>
        </p:txBody>
      </p:sp>
      <p:sp>
        <p:nvSpPr>
          <p:cNvPr id="5" name="Footer Placeholder 4"/>
          <p:cNvSpPr>
            <a:spLocks noGrp="1"/>
          </p:cNvSpPr>
          <p:nvPr>
            <p:ph type="ftr" sz="quarter" idx="11"/>
          </p:nvPr>
        </p:nvSpPr>
        <p:spPr>
          <a:xfrm>
            <a:off x="533401" y="5936189"/>
            <a:ext cx="4021666" cy="365125"/>
          </a:xfrm>
        </p:spPr>
        <p:txBody>
          <a:bodyPr/>
          <a:lstStyle/>
          <a:p>
            <a:endParaRPr lang="ru-RU"/>
          </a:p>
        </p:txBody>
      </p:sp>
      <p:sp>
        <p:nvSpPr>
          <p:cNvPr id="6" name="Slide Number Placeholder 5"/>
          <p:cNvSpPr>
            <a:spLocks noGrp="1"/>
          </p:cNvSpPr>
          <p:nvPr>
            <p:ph type="sldNum" sz="quarter" idx="12"/>
          </p:nvPr>
        </p:nvSpPr>
        <p:spPr>
          <a:xfrm>
            <a:off x="7010399" y="2750337"/>
            <a:ext cx="1370293" cy="1356442"/>
          </a:xfrm>
        </p:spPr>
        <p:txBody>
          <a:bodyPr/>
          <a:lstStyle/>
          <a:p>
            <a:fld id="{95314CFB-E3D0-40CD-881A-9C00732B5AA1}" type="slidenum">
              <a:rPr lang="ru-RU" smtClean="0"/>
              <a:pPr/>
              <a:t>‹#›</a:t>
            </a:fld>
            <a:endParaRPr lang="ru-RU"/>
          </a:p>
        </p:txBody>
      </p:sp>
    </p:spTree>
    <p:extLst>
      <p:ext uri="{BB962C8B-B14F-4D97-AF65-F5344CB8AC3E}">
        <p14:creationId xmlns:p14="http://schemas.microsoft.com/office/powerpoint/2010/main" val="321883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3C8079F-C6FA-4FAC-B690-0B04E680D226}" type="datetimeFigureOut">
              <a:rPr lang="ru-RU" smtClean="0"/>
              <a:pPr/>
              <a:t>15.11.2023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7856438" y="4711310"/>
            <a:ext cx="1149836" cy="1090789"/>
          </a:xfrm>
        </p:spPr>
        <p:txBody>
          <a:bodyPr/>
          <a:lstStyle/>
          <a:p>
            <a:fld id="{95314CFB-E3D0-40CD-881A-9C00732B5AA1}" type="slidenum">
              <a:rPr lang="ru-RU" smtClean="0"/>
              <a:pPr/>
              <a:t>‹#›</a:t>
            </a:fld>
            <a:endParaRPr lang="ru-RU"/>
          </a:p>
        </p:txBody>
      </p:sp>
    </p:spTree>
    <p:extLst>
      <p:ext uri="{BB962C8B-B14F-4D97-AF65-F5344CB8AC3E}">
        <p14:creationId xmlns:p14="http://schemas.microsoft.com/office/powerpoint/2010/main" val="302906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3C8079F-C6FA-4FAC-B690-0B04E680D226}" type="datetimeFigureOut">
              <a:rPr lang="ru-RU" smtClean="0"/>
              <a:pPr/>
              <a:t>15.11.2023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7856438" y="4711616"/>
            <a:ext cx="1149836" cy="1090789"/>
          </a:xfrm>
        </p:spPr>
        <p:txBody>
          <a:bodyPr/>
          <a:lstStyle/>
          <a:p>
            <a:fld id="{95314CFB-E3D0-40CD-881A-9C00732B5AA1}" type="slidenum">
              <a:rPr lang="ru-RU" smtClean="0"/>
              <a:pPr/>
              <a:t>‹#›</a:t>
            </a:fld>
            <a:endParaRPr lang="ru-RU"/>
          </a:p>
        </p:txBody>
      </p:sp>
    </p:spTree>
    <p:extLst>
      <p:ext uri="{BB962C8B-B14F-4D97-AF65-F5344CB8AC3E}">
        <p14:creationId xmlns:p14="http://schemas.microsoft.com/office/powerpoint/2010/main" val="305562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3C8079F-C6FA-4FAC-B690-0B04E680D226}" type="datetimeFigureOut">
              <a:rPr lang="ru-RU" smtClean="0"/>
              <a:pPr/>
              <a:t>15.11.2023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7856438" y="4709926"/>
            <a:ext cx="1149836" cy="1090789"/>
          </a:xfrm>
        </p:spPr>
        <p:txBody>
          <a:bodyPr/>
          <a:lstStyle/>
          <a:p>
            <a:fld id="{95314CFB-E3D0-40CD-881A-9C00732B5AA1}" type="slidenum">
              <a:rPr lang="ru-RU" smtClean="0"/>
              <a:pPr/>
              <a:t>‹#›</a:t>
            </a:fld>
            <a:endParaRPr lang="ru-RU"/>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57362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3C8079F-C6FA-4FAC-B690-0B04E680D226}" type="datetimeFigureOut">
              <a:rPr lang="ru-RU" smtClean="0"/>
              <a:pPr/>
              <a:t>15.11.2023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7856438" y="4709926"/>
            <a:ext cx="1149836" cy="1090789"/>
          </a:xfrm>
        </p:spPr>
        <p:txBody>
          <a:bodyPr/>
          <a:lstStyle/>
          <a:p>
            <a:fld id="{95314CFB-E3D0-40CD-881A-9C00732B5AA1}" type="slidenum">
              <a:rPr lang="ru-RU" smtClean="0"/>
              <a:pPr/>
              <a:t>‹#›</a:t>
            </a:fld>
            <a:endParaRPr lang="ru-RU"/>
          </a:p>
        </p:txBody>
      </p:sp>
    </p:spTree>
    <p:extLst>
      <p:ext uri="{BB962C8B-B14F-4D97-AF65-F5344CB8AC3E}">
        <p14:creationId xmlns:p14="http://schemas.microsoft.com/office/powerpoint/2010/main" val="1230298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D3C8079F-C6FA-4FAC-B690-0B04E680D226}" type="datetimeFigureOut">
              <a:rPr lang="ru-RU" smtClean="0"/>
              <a:pPr/>
              <a:t>15.11.2023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5314CFB-E3D0-40CD-881A-9C00732B5AA1}" type="slidenum">
              <a:rPr lang="ru-RU" smtClean="0"/>
              <a:pPr/>
              <a:t>‹#›</a:t>
            </a:fld>
            <a:endParaRPr lang="ru-RU"/>
          </a:p>
        </p:txBody>
      </p:sp>
    </p:spTree>
    <p:extLst>
      <p:ext uri="{BB962C8B-B14F-4D97-AF65-F5344CB8AC3E}">
        <p14:creationId xmlns:p14="http://schemas.microsoft.com/office/powerpoint/2010/main" val="4190588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D3C8079F-C6FA-4FAC-B690-0B04E680D226}" type="datetimeFigureOut">
              <a:rPr lang="ru-RU" smtClean="0"/>
              <a:pPr/>
              <a:t>15.11.2023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5314CFB-E3D0-40CD-881A-9C00732B5AA1}" type="slidenum">
              <a:rPr lang="ru-RU" smtClean="0"/>
              <a:pPr/>
              <a:t>‹#›</a:t>
            </a:fld>
            <a:endParaRPr lang="ru-RU"/>
          </a:p>
        </p:txBody>
      </p:sp>
    </p:spTree>
    <p:extLst>
      <p:ext uri="{BB962C8B-B14F-4D97-AF65-F5344CB8AC3E}">
        <p14:creationId xmlns:p14="http://schemas.microsoft.com/office/powerpoint/2010/main" val="424290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3C8079F-C6FA-4FAC-B690-0B04E680D226}" type="datetimeFigureOut">
              <a:rPr lang="ru-RU" smtClean="0"/>
              <a:pPr/>
              <a:t>15.11.2023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314CFB-E3D0-40CD-881A-9C00732B5AA1}" type="slidenum">
              <a:rPr lang="ru-RU" smtClean="0"/>
              <a:pPr/>
              <a:t>‹#›</a:t>
            </a:fld>
            <a:endParaRPr lang="ru-RU"/>
          </a:p>
        </p:txBody>
      </p:sp>
    </p:spTree>
    <p:extLst>
      <p:ext uri="{BB962C8B-B14F-4D97-AF65-F5344CB8AC3E}">
        <p14:creationId xmlns:p14="http://schemas.microsoft.com/office/powerpoint/2010/main" val="287571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D3C8079F-C6FA-4FAC-B690-0B04E680D226}" type="datetimeFigureOut">
              <a:rPr lang="ru-RU" smtClean="0"/>
              <a:pPr/>
              <a:t>15.11.2023</a:t>
            </a:fld>
            <a:endParaRPr lang="ru-RU"/>
          </a:p>
        </p:txBody>
      </p:sp>
      <p:sp>
        <p:nvSpPr>
          <p:cNvPr id="5" name="Footer Placeholder 4"/>
          <p:cNvSpPr>
            <a:spLocks noGrp="1"/>
          </p:cNvSpPr>
          <p:nvPr>
            <p:ph type="ftr" sz="quarter" idx="11"/>
          </p:nvPr>
        </p:nvSpPr>
        <p:spPr>
          <a:xfrm>
            <a:off x="510241" y="5936189"/>
            <a:ext cx="4518959" cy="365125"/>
          </a:xfrm>
        </p:spPr>
        <p:txBody>
          <a:bodyPr/>
          <a:lstStyle/>
          <a:p>
            <a:endParaRPr lang="ru-RU"/>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95314CFB-E3D0-40CD-881A-9C00732B5AA1}" type="slidenum">
              <a:rPr lang="ru-RU" smtClean="0"/>
              <a:pPr/>
              <a:t>‹#›</a:t>
            </a:fld>
            <a:endParaRPr lang="ru-RU"/>
          </a:p>
        </p:txBody>
      </p:sp>
    </p:spTree>
    <p:extLst>
      <p:ext uri="{BB962C8B-B14F-4D97-AF65-F5344CB8AC3E}">
        <p14:creationId xmlns:p14="http://schemas.microsoft.com/office/powerpoint/2010/main" val="151716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3C8079F-C6FA-4FAC-B690-0B04E680D226}" type="datetimeFigureOut">
              <a:rPr lang="ru-RU" smtClean="0"/>
              <a:pPr/>
              <a:t>15.11.2023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314CFB-E3D0-40CD-881A-9C00732B5AA1}" type="slidenum">
              <a:rPr lang="ru-RU" smtClean="0"/>
              <a:pPr/>
              <a:t>‹#›</a:t>
            </a:fld>
            <a:endParaRPr lang="ru-RU"/>
          </a:p>
        </p:txBody>
      </p:sp>
    </p:spTree>
    <p:extLst>
      <p:ext uri="{BB962C8B-B14F-4D97-AF65-F5344CB8AC3E}">
        <p14:creationId xmlns:p14="http://schemas.microsoft.com/office/powerpoint/2010/main" val="207317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65810" y="5936188"/>
            <a:ext cx="2057400" cy="365125"/>
          </a:xfrm>
        </p:spPr>
        <p:txBody>
          <a:bodyPr/>
          <a:lstStyle/>
          <a:p>
            <a:fld id="{D3C8079F-C6FA-4FAC-B690-0B04E680D226}" type="datetimeFigureOut">
              <a:rPr lang="ru-RU" smtClean="0"/>
              <a:pPr/>
              <a:t>15.11.2023</a:t>
            </a:fld>
            <a:endParaRPr lang="ru-RU"/>
          </a:p>
        </p:txBody>
      </p:sp>
      <p:sp>
        <p:nvSpPr>
          <p:cNvPr id="5" name="Footer Placeholder 4"/>
          <p:cNvSpPr>
            <a:spLocks noGrp="1"/>
          </p:cNvSpPr>
          <p:nvPr>
            <p:ph type="ftr" sz="quarter" idx="11"/>
          </p:nvPr>
        </p:nvSpPr>
        <p:spPr>
          <a:xfrm>
            <a:off x="533400" y="5936189"/>
            <a:ext cx="4834673" cy="365125"/>
          </a:xfrm>
        </p:spPr>
        <p:txBody>
          <a:bodyPr/>
          <a:lstStyle/>
          <a:p>
            <a:endParaRPr lang="ru-RU"/>
          </a:p>
        </p:txBody>
      </p:sp>
      <p:sp>
        <p:nvSpPr>
          <p:cNvPr id="6" name="Slide Number Placeholder 5"/>
          <p:cNvSpPr>
            <a:spLocks noGrp="1"/>
          </p:cNvSpPr>
          <p:nvPr>
            <p:ph type="sldNum" sz="quarter" idx="12"/>
          </p:nvPr>
        </p:nvSpPr>
        <p:spPr>
          <a:xfrm>
            <a:off x="7856438" y="2869896"/>
            <a:ext cx="1149836" cy="1090789"/>
          </a:xfrm>
        </p:spPr>
        <p:txBody>
          <a:bodyPr/>
          <a:lstStyle/>
          <a:p>
            <a:fld id="{95314CFB-E3D0-40CD-881A-9C00732B5AA1}" type="slidenum">
              <a:rPr lang="ru-RU" smtClean="0"/>
              <a:pPr/>
              <a:t>‹#›</a:t>
            </a:fld>
            <a:endParaRPr lang="ru-RU"/>
          </a:p>
        </p:txBody>
      </p:sp>
    </p:spTree>
    <p:extLst>
      <p:ext uri="{BB962C8B-B14F-4D97-AF65-F5344CB8AC3E}">
        <p14:creationId xmlns:p14="http://schemas.microsoft.com/office/powerpoint/2010/main" val="116033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3C8079F-C6FA-4FAC-B690-0B04E680D226}" type="datetimeFigureOut">
              <a:rPr lang="ru-RU" smtClean="0"/>
              <a:pPr/>
              <a:t>15.11.2023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5314CFB-E3D0-40CD-881A-9C00732B5AA1}" type="slidenum">
              <a:rPr lang="ru-RU" smtClean="0"/>
              <a:pPr/>
              <a:t>‹#›</a:t>
            </a:fld>
            <a:endParaRPr lang="ru-RU"/>
          </a:p>
        </p:txBody>
      </p:sp>
    </p:spTree>
    <p:extLst>
      <p:ext uri="{BB962C8B-B14F-4D97-AF65-F5344CB8AC3E}">
        <p14:creationId xmlns:p14="http://schemas.microsoft.com/office/powerpoint/2010/main" val="3193994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1638" y="3030009"/>
            <a:ext cx="336704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061129" y="3030009"/>
            <a:ext cx="3367044"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3C8079F-C6FA-4FAC-B690-0B04E680D226}" type="datetimeFigureOut">
              <a:rPr lang="ru-RU" smtClean="0"/>
              <a:pPr/>
              <a:t>15.11.2023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5314CFB-E3D0-40CD-881A-9C00732B5AA1}" type="slidenum">
              <a:rPr lang="ru-RU" smtClean="0"/>
              <a:pPr/>
              <a:t>‹#›</a:t>
            </a:fld>
            <a:endParaRPr lang="ru-RU"/>
          </a:p>
        </p:txBody>
      </p:sp>
    </p:spTree>
    <p:extLst>
      <p:ext uri="{BB962C8B-B14F-4D97-AF65-F5344CB8AC3E}">
        <p14:creationId xmlns:p14="http://schemas.microsoft.com/office/powerpoint/2010/main" val="145368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3C8079F-C6FA-4FAC-B690-0B04E680D226}" type="datetimeFigureOut">
              <a:rPr lang="ru-RU" smtClean="0"/>
              <a:pPr/>
              <a:t>15.11.2023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5314CFB-E3D0-40CD-881A-9C00732B5AA1}" type="slidenum">
              <a:rPr lang="ru-RU" smtClean="0"/>
              <a:pPr/>
              <a:t>‹#›</a:t>
            </a:fld>
            <a:endParaRPr lang="ru-RU"/>
          </a:p>
        </p:txBody>
      </p:sp>
    </p:spTree>
    <p:extLst>
      <p:ext uri="{BB962C8B-B14F-4D97-AF65-F5344CB8AC3E}">
        <p14:creationId xmlns:p14="http://schemas.microsoft.com/office/powerpoint/2010/main" val="2799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3C8079F-C6FA-4FAC-B690-0B04E680D226}" type="datetimeFigureOut">
              <a:rPr lang="ru-RU" smtClean="0"/>
              <a:pPr/>
              <a:t>15.11.2023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5314CFB-E3D0-40CD-881A-9C00732B5AA1}" type="slidenum">
              <a:rPr lang="ru-RU" smtClean="0"/>
              <a:pPr/>
              <a:t>‹#›</a:t>
            </a:fld>
            <a:endParaRPr lang="ru-RU"/>
          </a:p>
        </p:txBody>
      </p:sp>
    </p:spTree>
    <p:extLst>
      <p:ext uri="{BB962C8B-B14F-4D97-AF65-F5344CB8AC3E}">
        <p14:creationId xmlns:p14="http://schemas.microsoft.com/office/powerpoint/2010/main" val="299945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3C8079F-C6FA-4FAC-B690-0B04E680D226}" type="datetimeFigureOut">
              <a:rPr lang="ru-RU" smtClean="0"/>
              <a:pPr/>
              <a:t>15.11.2023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5314CFB-E3D0-40CD-881A-9C00732B5AA1}" type="slidenum">
              <a:rPr lang="ru-RU" smtClean="0"/>
              <a:pPr/>
              <a:t>‹#›</a:t>
            </a:fld>
            <a:endParaRPr lang="ru-RU"/>
          </a:p>
        </p:txBody>
      </p:sp>
    </p:spTree>
    <p:extLst>
      <p:ext uri="{BB962C8B-B14F-4D97-AF65-F5344CB8AC3E}">
        <p14:creationId xmlns:p14="http://schemas.microsoft.com/office/powerpoint/2010/main" val="289016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3C8079F-C6FA-4FAC-B690-0B04E680D226}" type="datetimeFigureOut">
              <a:rPr lang="ru-RU" smtClean="0"/>
              <a:pPr/>
              <a:t>15.11.2023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5314CFB-E3D0-40CD-881A-9C00732B5AA1}" type="slidenum">
              <a:rPr lang="ru-RU" smtClean="0"/>
              <a:pPr/>
              <a:t>‹#›</a:t>
            </a:fld>
            <a:endParaRPr lang="ru-RU"/>
          </a:p>
        </p:txBody>
      </p:sp>
    </p:spTree>
    <p:extLst>
      <p:ext uri="{BB962C8B-B14F-4D97-AF65-F5344CB8AC3E}">
        <p14:creationId xmlns:p14="http://schemas.microsoft.com/office/powerpoint/2010/main" val="151455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3C8079F-C6FA-4FAC-B690-0B04E680D226}" type="datetimeFigureOut">
              <a:rPr lang="ru-RU" smtClean="0"/>
              <a:pPr/>
              <a:t>15.11.2023</a:t>
            </a:fld>
            <a:endParaRPr lang="ru-RU"/>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5314CFB-E3D0-40CD-881A-9C00732B5AA1}" type="slidenum">
              <a:rPr lang="ru-RU" smtClean="0"/>
              <a:pPr/>
              <a:t>‹#›</a:t>
            </a:fld>
            <a:endParaRPr lang="ru-RU"/>
          </a:p>
        </p:txBody>
      </p:sp>
    </p:spTree>
    <p:extLst>
      <p:ext uri="{BB962C8B-B14F-4D97-AF65-F5344CB8AC3E}">
        <p14:creationId xmlns:p14="http://schemas.microsoft.com/office/powerpoint/2010/main" val="2741653318"/>
      </p:ext>
    </p:extLst>
  </p:cSld>
  <p:clrMap bg1="dk1" tx1="lt1" bg2="dk2" tx2="lt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hyperlink" Target="http://www.logoprog.ru/paintpict/" TargetMode="Externa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logoprog.ru/games/paint-pict.html" TargetMode="Externa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logoprog.ru/games/paint-sounds.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4.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hyperlink" Target="../../&#1083;&#1086;&#1075;&#1086;&#1080;&#1075;&#1088;&#1099;/&#1041;&#1072;&#1073;&#1072;-&#1071;&#1075;&#1072;%20&#1091;&#1095;&#1080;&#1090;&#1089;&#1103;%20&#1095;&#1080;&#1090;&#1072;&#1090;&#1100;" TargetMode="External"/><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hyperlink" Target="https://infourok.ru/user/hodzhava-hatuna-shotaevna" TargetMode="External"/><Relationship Id="rId2" Type="http://schemas.openxmlformats.org/officeDocument/2006/relationships/hyperlink" Target="https://www.korsakovschool1.ru/" TargetMode="Externa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6.xml"/><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4941168"/>
            <a:ext cx="8712968" cy="1440160"/>
          </a:xfrm>
        </p:spPr>
        <p:txBody>
          <a:bodyPr>
            <a:noAutofit/>
          </a:bodyPr>
          <a:lstStyle/>
          <a:p>
            <a:pPr algn="l"/>
            <a:r>
              <a:rPr lang="ru-RU" sz="3600" b="1" dirty="0" smtClean="0">
                <a:solidFill>
                  <a:schemeClr val="tx1"/>
                </a:solidFill>
                <a:latin typeface="+mn-lt"/>
              </a:rPr>
              <a:t>ИНФОРМАЦИОННО-КОММУНИКАЦИОННЫЕ И ЦИФРОВЫЕ ТЕХНОЛОГИИ </a:t>
            </a:r>
            <a:br>
              <a:rPr lang="ru-RU" sz="3600" b="1" dirty="0" smtClean="0">
                <a:solidFill>
                  <a:schemeClr val="tx1"/>
                </a:solidFill>
                <a:latin typeface="+mn-lt"/>
              </a:rPr>
            </a:br>
            <a:r>
              <a:rPr lang="ru-RU" sz="3600" b="1" dirty="0" smtClean="0">
                <a:solidFill>
                  <a:schemeClr val="tx1"/>
                </a:solidFill>
                <a:latin typeface="+mn-lt"/>
              </a:rPr>
              <a:t>В ЛОГОПЕДИЧЕСКОЙ РАБОТЕ</a:t>
            </a:r>
            <a:endParaRPr lang="ru-RU" sz="3600" b="1" dirty="0">
              <a:solidFill>
                <a:schemeClr val="tx1"/>
              </a:solidFill>
              <a:latin typeface="+mn-lt"/>
            </a:endParaRPr>
          </a:p>
        </p:txBody>
      </p:sp>
      <p:sp>
        <p:nvSpPr>
          <p:cNvPr id="3" name="Подзаголовок 2"/>
          <p:cNvSpPr>
            <a:spLocks noGrp="1"/>
          </p:cNvSpPr>
          <p:nvPr>
            <p:ph type="subTitle" idx="1"/>
          </p:nvPr>
        </p:nvSpPr>
        <p:spPr>
          <a:xfrm>
            <a:off x="2555776" y="2276872"/>
            <a:ext cx="6408712" cy="1080120"/>
          </a:xfrm>
        </p:spPr>
        <p:txBody>
          <a:bodyPr>
            <a:normAutofit/>
          </a:bodyPr>
          <a:lstStyle/>
          <a:p>
            <a:r>
              <a:rPr lang="ru-RU" b="1" dirty="0" smtClean="0">
                <a:solidFill>
                  <a:schemeClr val="tx1"/>
                </a:solidFill>
              </a:rPr>
              <a:t>учитель-логопед </a:t>
            </a:r>
            <a:r>
              <a:rPr lang="ru-RU" b="1" dirty="0" smtClean="0">
                <a:solidFill>
                  <a:schemeClr val="tx1"/>
                </a:solidFill>
              </a:rPr>
              <a:t>МАОУ «СОШ № 1» </a:t>
            </a:r>
            <a:r>
              <a:rPr lang="ru-RU" b="1" dirty="0" err="1" smtClean="0">
                <a:solidFill>
                  <a:schemeClr val="tx1"/>
                </a:solidFill>
              </a:rPr>
              <a:t>Корсаковского</a:t>
            </a:r>
            <a:r>
              <a:rPr lang="ru-RU" b="1" dirty="0" smtClean="0">
                <a:solidFill>
                  <a:schemeClr val="tx1"/>
                </a:solidFill>
              </a:rPr>
              <a:t> городского округа</a:t>
            </a:r>
          </a:p>
          <a:p>
            <a:r>
              <a:rPr lang="ru-RU" b="1" dirty="0" err="1" smtClean="0">
                <a:solidFill>
                  <a:schemeClr val="tx1"/>
                </a:solidFill>
              </a:rPr>
              <a:t>Ходжава</a:t>
            </a:r>
            <a:r>
              <a:rPr lang="ru-RU" b="1" dirty="0" smtClean="0">
                <a:solidFill>
                  <a:schemeClr val="tx1"/>
                </a:solidFill>
              </a:rPr>
              <a:t> </a:t>
            </a:r>
            <a:r>
              <a:rPr lang="ru-RU" b="1" dirty="0" err="1" smtClean="0">
                <a:solidFill>
                  <a:schemeClr val="tx1"/>
                </a:solidFill>
              </a:rPr>
              <a:t>Хатуна</a:t>
            </a:r>
            <a:r>
              <a:rPr lang="ru-RU" b="1" dirty="0" smtClean="0">
                <a:solidFill>
                  <a:schemeClr val="tx1"/>
                </a:solidFill>
              </a:rPr>
              <a:t> </a:t>
            </a:r>
            <a:r>
              <a:rPr lang="ru-RU" b="1" dirty="0" err="1" smtClean="0">
                <a:solidFill>
                  <a:schemeClr val="tx1"/>
                </a:solidFill>
              </a:rPr>
              <a:t>Шотаевна</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836712"/>
            <a:ext cx="5040560" cy="792088"/>
          </a:xfrm>
        </p:spPr>
        <p:txBody>
          <a:bodyPr>
            <a:normAutofit fontScale="90000"/>
          </a:bodyPr>
          <a:lstStyle/>
          <a:p>
            <a:r>
              <a:rPr lang="ru-RU" sz="2800" dirty="0" smtClean="0">
                <a:solidFill>
                  <a:schemeClr val="tx1"/>
                </a:solidFill>
              </a:rPr>
              <a:t>Логопедическая диагностика, мониторинг </a:t>
            </a:r>
            <a:endParaRPr lang="ru-RU" sz="2800" dirty="0">
              <a:solidFill>
                <a:schemeClr val="tx1"/>
              </a:solidFill>
            </a:endParaRPr>
          </a:p>
        </p:txBody>
      </p:sp>
      <p:sp>
        <p:nvSpPr>
          <p:cNvPr id="4" name="Содержимое 3"/>
          <p:cNvSpPr>
            <a:spLocks noGrp="1"/>
          </p:cNvSpPr>
          <p:nvPr>
            <p:ph sz="half" idx="1"/>
          </p:nvPr>
        </p:nvSpPr>
        <p:spPr>
          <a:xfrm>
            <a:off x="467544" y="2204864"/>
            <a:ext cx="8424936" cy="4032448"/>
          </a:xfrm>
        </p:spPr>
        <p:txBody>
          <a:bodyPr>
            <a:normAutofit fontScale="92500" lnSpcReduction="20000"/>
          </a:bodyPr>
          <a:lstStyle/>
          <a:p>
            <a:r>
              <a:rPr lang="ru-RU" b="1" dirty="0" smtClean="0">
                <a:solidFill>
                  <a:schemeClr val="tx1"/>
                </a:solidFill>
              </a:rPr>
              <a:t>Электронная база данных об учащихся-логопатах и динамике их речевого развития  </a:t>
            </a:r>
          </a:p>
          <a:p>
            <a:r>
              <a:rPr lang="ru-RU" b="1" dirty="0" smtClean="0">
                <a:solidFill>
                  <a:schemeClr val="tx1"/>
                </a:solidFill>
              </a:rPr>
              <a:t>Бланки речевых карт, логопедических представлений,    договоров, речевые характеристики    </a:t>
            </a:r>
          </a:p>
          <a:p>
            <a:r>
              <a:rPr lang="ru-RU" b="1" dirty="0" smtClean="0">
                <a:solidFill>
                  <a:schemeClr val="tx1"/>
                </a:solidFill>
              </a:rPr>
              <a:t>Комплекты диагностических       заданий по всем разделам  логопедии: карточки, картинки предметные и сюжетные,  тесты для списывания, для чтения, тексты диктантов, деформированные тексты и предложения</a:t>
            </a:r>
          </a:p>
          <a:p>
            <a:r>
              <a:rPr lang="ru-RU" b="1" dirty="0" smtClean="0">
                <a:solidFill>
                  <a:schemeClr val="tx1"/>
                </a:solidFill>
              </a:rPr>
              <a:t>Таблицы, диаграммы, демонстрирующие результативность коррекционной работы</a:t>
            </a:r>
          </a:p>
          <a:p>
            <a:r>
              <a:rPr lang="ru-RU" b="1" dirty="0">
                <a:solidFill>
                  <a:schemeClr val="tx1"/>
                </a:solidFill>
              </a:rPr>
              <a:t>ИКТ обеспечивают порядок и эстетику в ведении документации, упрощает работу с документами. «От руки» уже ничего не пишется. </a:t>
            </a:r>
          </a:p>
          <a:p>
            <a:endParaRPr lang="ru-RU" b="1" dirty="0">
              <a:solidFill>
                <a:schemeClr val="tx1"/>
              </a:solidFill>
            </a:endParaRPr>
          </a:p>
        </p:txBody>
      </p:sp>
      <p:pic>
        <p:nvPicPr>
          <p:cNvPr id="5124" name="Picture 4" descr="ÐÐ°ÑÑÐ¸Ð½ÐºÐ¸ Ð¿Ð¾ Ð·Ð°Ð¿ÑÐ¾ÑÑ &quot;ÐºÐ¾Ð¼Ð¿ÑÑÑÐµÑ ÐºÐ°ÑÑÐ¸Ð½ÐºÐ° Ð´Ð»Ñ Ð´ÐµÑÐµÐ¹&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042287" y="45794"/>
            <a:ext cx="2070890" cy="19278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1124744"/>
            <a:ext cx="8373616" cy="2736304"/>
          </a:xfrm>
        </p:spPr>
        <p:txBody>
          <a:bodyPr>
            <a:normAutofit/>
          </a:bodyPr>
          <a:lstStyle/>
          <a:p>
            <a:r>
              <a:rPr lang="ru-RU" b="1" dirty="0" smtClean="0">
                <a:solidFill>
                  <a:schemeClr val="tx1"/>
                </a:solidFill>
              </a:rPr>
              <a:t>ИСПОЛЬЗОВАНИЕ ИНТЕРНЕТ-РЕСУРСОВ ДЛЯ ПОВЫШЕНИЯ ЭФФЕКТИВНОСТИ КОРРЕКЦИОННОЙ РАБОТЫ, НАПРАВЛЕННОЙ НА УСТРАНЕНИЕ РЕЧЕВЫХ НАРУШЕНИЙ</a:t>
            </a:r>
            <a:endParaRPr lang="ru-RU" dirty="0">
              <a:solidFill>
                <a:schemeClr val="tx1"/>
              </a:solidFill>
            </a:endParaRPr>
          </a:p>
        </p:txBody>
      </p:sp>
      <p:pic>
        <p:nvPicPr>
          <p:cNvPr id="4098" name="Picture 2" descr="ÐÐ°ÑÑÐ¸Ð½ÐºÐ¸ Ð¿Ð¾ Ð·Ð°Ð¿ÑÐ¾ÑÑ &quot;Ð´ÐµÑÐ¸ Ð¸Ð³ÑÐ°ÑÑ Ð² ÐºÐ°Ð±Ð¸Ð½ÐµÑÐµ Ð»Ð¾Ð³Ð¾Ð¿ÐµÐ´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365104"/>
            <a:ext cx="2376264" cy="2016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836713"/>
            <a:ext cx="7416824" cy="3528391"/>
          </a:xfrm>
          <a:solidFill>
            <a:schemeClr val="bg1"/>
          </a:solidFill>
          <a:ln>
            <a:solidFill>
              <a:schemeClr val="tx1">
                <a:lumMod val="85000"/>
                <a:lumOff val="15000"/>
              </a:schemeClr>
            </a:solidFill>
          </a:ln>
        </p:spPr>
        <p:txBody>
          <a:bodyPr>
            <a:normAutofit/>
          </a:bodyPr>
          <a:lstStyle/>
          <a:p>
            <a:pPr marL="0" indent="0">
              <a:buNone/>
            </a:pPr>
            <a:r>
              <a:rPr lang="ru-RU" b="1" dirty="0" smtClean="0">
                <a:solidFill>
                  <a:schemeClr val="tx1"/>
                </a:solidFill>
              </a:rPr>
              <a:t>1. Использование Интернет ресурсов для поиска программных средств учебного назначения</a:t>
            </a:r>
          </a:p>
          <a:p>
            <a:pPr marL="0" indent="0">
              <a:buNone/>
            </a:pPr>
            <a:r>
              <a:rPr lang="ru-RU" b="1" dirty="0" smtClean="0">
                <a:solidFill>
                  <a:schemeClr val="tx1"/>
                </a:solidFill>
              </a:rPr>
              <a:t>2. Использование Интернет ресурсов для поиска необходимых  методических материалов</a:t>
            </a:r>
          </a:p>
          <a:p>
            <a:pPr marL="0" indent="0">
              <a:buNone/>
            </a:pPr>
            <a:r>
              <a:rPr lang="ru-RU" b="1" dirty="0" smtClean="0">
                <a:solidFill>
                  <a:schemeClr val="tx1"/>
                </a:solidFill>
              </a:rPr>
              <a:t>3. Интернет </a:t>
            </a:r>
            <a:r>
              <a:rPr lang="ru-RU" b="1" dirty="0">
                <a:solidFill>
                  <a:schemeClr val="tx1"/>
                </a:solidFill>
              </a:rPr>
              <a:t>ресурсы, повышающие эффективность поиска литературы</a:t>
            </a:r>
          </a:p>
          <a:p>
            <a:pPr marL="0" indent="0">
              <a:buNone/>
            </a:pPr>
            <a:endParaRPr lang="ru-RU" dirty="0" smtClean="0"/>
          </a:p>
          <a:p>
            <a:endParaRPr lang="ru-RU" dirty="0"/>
          </a:p>
          <a:p>
            <a:endParaRPr lang="ru-RU" dirty="0" smtClean="0"/>
          </a:p>
        </p:txBody>
      </p:sp>
      <p:pic>
        <p:nvPicPr>
          <p:cNvPr id="6146" name="Picture 2" descr="ÐÐ°ÑÑÐ¸Ð½ÐºÐ¸ Ð¿Ð¾ Ð·Ð°Ð¿ÑÐ¾ÑÑ &quot;ÑÑÐ¸ÑÐµÐ»Ñ Ð·Ð° ÐºÐ¾Ð¼Ð¿ÑÑÑÐµÑÐ¾Ð¼ Ð´Ð»Ñ Ð´ÐµÑÐµÐ¹&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006" y="4869160"/>
            <a:ext cx="2817363" cy="1656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5426"/>
            <a:ext cx="8229600" cy="1005050"/>
          </a:xfrm>
          <a:ln/>
        </p:spPr>
        <p:style>
          <a:lnRef idx="2">
            <a:schemeClr val="dk1"/>
          </a:lnRef>
          <a:fillRef idx="1">
            <a:schemeClr val="lt1"/>
          </a:fillRef>
          <a:effectRef idx="0">
            <a:schemeClr val="dk1"/>
          </a:effectRef>
          <a:fontRef idx="minor">
            <a:schemeClr val="dk1"/>
          </a:fontRef>
        </p:style>
        <p:txBody>
          <a:bodyPr>
            <a:normAutofit/>
          </a:bodyPr>
          <a:lstStyle/>
          <a:p>
            <a:r>
              <a:rPr lang="ru-RU" sz="2800" dirty="0" smtClean="0">
                <a:ln w="0">
                  <a:solidFill>
                    <a:schemeClr val="tx1">
                      <a:lumMod val="95000"/>
                      <a:lumOff val="5000"/>
                    </a:schemeClr>
                  </a:solidFill>
                </a:ln>
                <a:solidFill>
                  <a:schemeClr val="tx1"/>
                </a:solidFill>
                <a:effectLst>
                  <a:outerShdw blurRad="38100" dist="19050" dir="2700000" algn="tl" rotWithShape="0">
                    <a:schemeClr val="dk1">
                      <a:alpha val="40000"/>
                    </a:schemeClr>
                  </a:outerShdw>
                </a:effectLst>
                <a:hlinkClick r:id="rId2"/>
              </a:rPr>
              <a:t>Картинки-раскраски по лексическим темам</a:t>
            </a:r>
            <a:r>
              <a:rPr lang="ru-RU" sz="2800" dirty="0" smtClean="0">
                <a:ln w="0">
                  <a:solidFill>
                    <a:schemeClr val="tx1">
                      <a:lumMod val="95000"/>
                      <a:lumOff val="5000"/>
                    </a:schemeClr>
                  </a:solidFill>
                </a:ln>
                <a:solidFill>
                  <a:schemeClr val="tx1"/>
                </a:solidFill>
                <a:effectLst>
                  <a:outerShdw blurRad="38100" dist="19050" dir="2700000" algn="tl" rotWithShape="0">
                    <a:schemeClr val="dk1">
                      <a:alpha val="40000"/>
                    </a:schemeClr>
                  </a:outerShdw>
                </a:effectLst>
              </a:rPr>
              <a:t>:</a:t>
            </a:r>
            <a:endParaRPr lang="ru-RU" sz="2800" dirty="0">
              <a:ln w="0">
                <a:solidFill>
                  <a:schemeClr val="tx1">
                    <a:lumMod val="95000"/>
                    <a:lumOff val="5000"/>
                  </a:schemeClr>
                </a:solidFill>
              </a:ln>
              <a:solidFill>
                <a:schemeClr val="tx1"/>
              </a:solidFill>
              <a:effectLst>
                <a:outerShdw blurRad="38100" dist="19050" dir="2700000" algn="tl" rotWithShape="0">
                  <a:schemeClr val="dk1">
                    <a:alpha val="40000"/>
                  </a:schemeClr>
                </a:outerShdw>
              </a:effectLst>
            </a:endParaRPr>
          </a:p>
        </p:txBody>
      </p:sp>
      <p:sp>
        <p:nvSpPr>
          <p:cNvPr id="4" name="Содержимое 3"/>
          <p:cNvSpPr>
            <a:spLocks noGrp="1"/>
          </p:cNvSpPr>
          <p:nvPr>
            <p:ph sz="half" idx="1"/>
          </p:nvPr>
        </p:nvSpPr>
        <p:spPr>
          <a:xfrm>
            <a:off x="179511" y="1988840"/>
            <a:ext cx="4573959" cy="4786547"/>
          </a:xfrm>
        </p:spPr>
        <p:txBody>
          <a:bodyPr>
            <a:normAutofit fontScale="77500" lnSpcReduction="20000"/>
          </a:bodyPr>
          <a:lstStyle/>
          <a:p>
            <a:pPr>
              <a:buNone/>
            </a:pPr>
            <a:r>
              <a:rPr lang="ru-RU" dirty="0" smtClean="0"/>
              <a:t>	</a:t>
            </a:r>
            <a:r>
              <a:rPr lang="ru-RU" b="1" dirty="0" smtClean="0">
                <a:solidFill>
                  <a:schemeClr val="tx1"/>
                </a:solidFill>
              </a:rPr>
              <a:t>которые отрабатываются на логопедических занятиях как в детских садах, так и в школа. Могут быть использованы в качестве домашних заданий - родители вместе с детьми распечатывают и раскрашивают эти картинки, а затем вклеивают их в тетрадь по заданию логопеда, закрепляя тем самым словарь заданной теме.</a:t>
            </a:r>
          </a:p>
          <a:p>
            <a:r>
              <a:rPr lang="ru-RU" b="1" dirty="0" smtClean="0">
                <a:solidFill>
                  <a:schemeClr val="tx1"/>
                </a:solidFill>
              </a:rPr>
              <a:t>Щелкнув по картинке или названию темы, вы переходите на страницу со списком картинок этой темы.</a:t>
            </a:r>
          </a:p>
          <a:p>
            <a:r>
              <a:rPr lang="ru-RU" b="1" dirty="0" smtClean="0">
                <a:solidFill>
                  <a:schemeClr val="tx1"/>
                </a:solidFill>
              </a:rPr>
              <a:t>Темы: НАСЕКОМЫЕ, ПРОФЕССИИ, СПОРТСМЕНЫ, ТРАНСПОРТ, ОДЕЖДА, ПОСУДА, МЕБЕЛЬ, МУЗЫКАЛЬНЫЕ ИНСТРУМЕНТЫ, СКАЗОЧНЫЕ СУЩЕСТВА, ИГРУШКИ, ЯВЛЕНИЯ ПРИРОДЫ </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rot="1085920">
            <a:off x="7271485" y="1502991"/>
            <a:ext cx="1333145" cy="2705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1765" y="3626386"/>
            <a:ext cx="1080120" cy="1373034"/>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59257">
            <a:off x="5961401" y="4808550"/>
            <a:ext cx="2829663" cy="1683636"/>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4787">
            <a:off x="5108456" y="1500776"/>
            <a:ext cx="1938005" cy="1777135"/>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537850">
            <a:off x="5015572" y="3221097"/>
            <a:ext cx="1569103" cy="1667338"/>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0192" y="2540988"/>
            <a:ext cx="1328936" cy="177191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864096"/>
          </a:xfrm>
          <a:solidFill>
            <a:schemeClr val="bg1"/>
          </a:solidFill>
        </p:spPr>
        <p:txBody>
          <a:bodyPr>
            <a:normAutofit/>
          </a:bodyPr>
          <a:lstStyle/>
          <a:p>
            <a:r>
              <a:rPr lang="ru-RU" sz="2800" dirty="0" smtClean="0">
                <a:ln w="0">
                  <a:solidFill>
                    <a:schemeClr val="tx1">
                      <a:lumMod val="95000"/>
                      <a:lumOff val="5000"/>
                    </a:schemeClr>
                  </a:solidFill>
                </a:ln>
                <a:solidFill>
                  <a:schemeClr val="tx1"/>
                </a:solidFill>
                <a:effectLst>
                  <a:outerShdw blurRad="38100" dist="19050" dir="2700000" algn="tl" rotWithShape="0">
                    <a:schemeClr val="dk1">
                      <a:alpha val="40000"/>
                    </a:schemeClr>
                  </a:outerShdw>
                </a:effectLst>
              </a:rPr>
              <a:t>Онлайн-игра </a:t>
            </a:r>
            <a:r>
              <a:rPr lang="ru-RU" sz="2800" dirty="0" smtClean="0">
                <a:ln w="0">
                  <a:solidFill>
                    <a:schemeClr val="tx1">
                      <a:lumMod val="95000"/>
                      <a:lumOff val="5000"/>
                    </a:schemeClr>
                  </a:solidFill>
                </a:ln>
                <a:solidFill>
                  <a:schemeClr val="tx1"/>
                </a:solidFill>
                <a:effectLst>
                  <a:outerShdw blurRad="38100" dist="19050" dir="2700000" algn="tl" rotWithShape="0">
                    <a:schemeClr val="dk1">
                      <a:alpha val="40000"/>
                    </a:schemeClr>
                  </a:outerShdw>
                </a:effectLst>
                <a:hlinkClick r:id="rId2"/>
              </a:rPr>
              <a:t>«Раскраска-алфавит»</a:t>
            </a:r>
            <a:endParaRPr lang="ru-RU" sz="2800" dirty="0">
              <a:ln w="0">
                <a:solidFill>
                  <a:schemeClr val="tx1">
                    <a:lumMod val="95000"/>
                    <a:lumOff val="5000"/>
                  </a:schemeClr>
                </a:solidFill>
              </a:ln>
              <a:solidFill>
                <a:schemeClr val="tx1"/>
              </a:solidFill>
              <a:effectLst>
                <a:outerShdw blurRad="38100" dist="19050" dir="2700000" algn="tl" rotWithShape="0">
                  <a:schemeClr val="dk1">
                    <a:alpha val="40000"/>
                  </a:schemeClr>
                </a:outerShdw>
              </a:effectLst>
            </a:endParaRPr>
          </a:p>
        </p:txBody>
      </p:sp>
      <p:sp>
        <p:nvSpPr>
          <p:cNvPr id="3" name="Содержимое 2"/>
          <p:cNvSpPr>
            <a:spLocks noGrp="1"/>
          </p:cNvSpPr>
          <p:nvPr>
            <p:ph sz="half" idx="1"/>
          </p:nvPr>
        </p:nvSpPr>
        <p:spPr>
          <a:xfrm>
            <a:off x="251520" y="1412776"/>
            <a:ext cx="5040560" cy="5362611"/>
          </a:xfrm>
        </p:spPr>
        <p:txBody>
          <a:bodyPr>
            <a:normAutofit fontScale="92500" lnSpcReduction="10000"/>
          </a:bodyPr>
          <a:lstStyle/>
          <a:p>
            <a:r>
              <a:rPr lang="ru-RU" b="1" i="1" dirty="0" smtClean="0">
                <a:solidFill>
                  <a:schemeClr val="tx1"/>
                </a:solidFill>
              </a:rPr>
              <a:t>Правила игры</a:t>
            </a:r>
          </a:p>
          <a:p>
            <a:pPr>
              <a:buNone/>
            </a:pPr>
            <a:r>
              <a:rPr lang="ru-RU" b="1" dirty="0" smtClean="0">
                <a:solidFill>
                  <a:schemeClr val="tx1"/>
                </a:solidFill>
              </a:rPr>
              <a:t>	Щелкните по выбранной букве, прослушайте ее название, после чего на экране появится картинка, название которой начинается на эту букву. Раскрасьте картинку кисточкой, щелкая на отдельные части картинки. Чтобы сменить цвет, щелкните кисточкой по нужному цвету в палитре справа. Можно перейти к другой картинке на ту же букву или выбрать другую букву.</a:t>
            </a:r>
          </a:p>
          <a:p>
            <a:r>
              <a:rPr lang="ru-RU" b="1" i="1" dirty="0" smtClean="0">
                <a:solidFill>
                  <a:schemeClr val="tx1"/>
                </a:solidFill>
              </a:rPr>
              <a:t>Дополнительные задания</a:t>
            </a:r>
          </a:p>
          <a:p>
            <a:pPr>
              <a:buNone/>
            </a:pPr>
            <a:r>
              <a:rPr lang="ru-RU" b="1" dirty="0" smtClean="0">
                <a:solidFill>
                  <a:schemeClr val="tx1"/>
                </a:solidFill>
              </a:rPr>
              <a:t>	Выберите букву а и попросите ребенка назвать слова на эту букву.</a:t>
            </a:r>
          </a:p>
        </p:txBody>
      </p:sp>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148064" y="1772816"/>
            <a:ext cx="382270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3933056"/>
            <a:ext cx="1691680" cy="1233517"/>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4520177"/>
            <a:ext cx="1498841" cy="1092905"/>
          </a:xfrm>
          <a:prstGeom prst="rect">
            <a:avLst/>
          </a:prstGeom>
        </p:spPr>
      </p:pic>
      <p:sp>
        <p:nvSpPr>
          <p:cNvPr id="11" name="Прямоугольник 10"/>
          <p:cNvSpPr/>
          <p:nvPr/>
        </p:nvSpPr>
        <p:spPr>
          <a:xfrm rot="10800000" flipH="1" flipV="1">
            <a:off x="6084168" y="5921988"/>
            <a:ext cx="2886596" cy="369332"/>
          </a:xfrm>
          <a:prstGeom prst="rect">
            <a:avLst/>
          </a:prstGeom>
        </p:spPr>
        <p:txBody>
          <a:bodyPr wrap="square">
            <a:spAutoFit/>
          </a:bodyPr>
          <a:lstStyle/>
          <a:p>
            <a:r>
              <a:rPr lang="en-US" dirty="0"/>
              <a:t>https://</a:t>
            </a:r>
            <a:r>
              <a:rPr lang="en-US" dirty="0" smtClean="0"/>
              <a:t>www.igraemsa.ru</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864096"/>
          </a:xfrm>
        </p:spPr>
        <p:txBody>
          <a:bodyPr>
            <a:normAutofit/>
          </a:bodyPr>
          <a:lstStyle/>
          <a:p>
            <a:r>
              <a:rPr lang="ru-RU" sz="2800" dirty="0" smtClean="0"/>
              <a:t>Онлайн-игра </a:t>
            </a:r>
            <a:r>
              <a:rPr lang="ru-RU" sz="2800" dirty="0" smtClean="0">
                <a:hlinkClick r:id="rId2"/>
              </a:rPr>
              <a:t>«Фонетическая раскраска»</a:t>
            </a:r>
            <a:endParaRPr lang="ru-RU" sz="2800" dirty="0"/>
          </a:p>
        </p:txBody>
      </p:sp>
      <p:sp>
        <p:nvSpPr>
          <p:cNvPr id="3" name="Содержимое 2"/>
          <p:cNvSpPr>
            <a:spLocks noGrp="1"/>
          </p:cNvSpPr>
          <p:nvPr>
            <p:ph sz="half" idx="1"/>
          </p:nvPr>
        </p:nvSpPr>
        <p:spPr>
          <a:xfrm>
            <a:off x="179512" y="1988840"/>
            <a:ext cx="5832648" cy="4786547"/>
          </a:xfrm>
        </p:spPr>
        <p:txBody>
          <a:bodyPr>
            <a:normAutofit fontScale="85000" lnSpcReduction="20000"/>
          </a:bodyPr>
          <a:lstStyle/>
          <a:p>
            <a:pPr>
              <a:buNone/>
            </a:pPr>
            <a:r>
              <a:rPr lang="ru-RU" dirty="0" smtClean="0"/>
              <a:t>	</a:t>
            </a:r>
            <a:r>
              <a:rPr lang="ru-RU" sz="2300" b="1" dirty="0" smtClean="0">
                <a:solidFill>
                  <a:schemeClr val="tx1"/>
                </a:solidFill>
              </a:rPr>
              <a:t>Игра по раскрашиванию картинок, в названиях которых содержится выбранный звук.</a:t>
            </a:r>
          </a:p>
          <a:p>
            <a:pPr>
              <a:buNone/>
            </a:pPr>
            <a:endParaRPr lang="ru-RU" sz="2300" b="1" dirty="0" smtClean="0">
              <a:solidFill>
                <a:schemeClr val="tx1"/>
              </a:solidFill>
            </a:endParaRPr>
          </a:p>
          <a:p>
            <a:r>
              <a:rPr lang="ru-RU" sz="2300" b="1" dirty="0" smtClean="0">
                <a:solidFill>
                  <a:schemeClr val="tx1"/>
                </a:solidFill>
              </a:rPr>
              <a:t>Правила игры</a:t>
            </a:r>
          </a:p>
          <a:p>
            <a:pPr>
              <a:buNone/>
            </a:pPr>
            <a:r>
              <a:rPr lang="ru-RU" sz="2300" b="1" dirty="0" smtClean="0">
                <a:solidFill>
                  <a:schemeClr val="tx1"/>
                </a:solidFill>
              </a:rPr>
              <a:t>	Щелкните по букве выбранного звука, прослушайте его название, после чего на экране появится четыре картинки. Названия некоторых картинок содержат выбранный звук, их можно раскрашивать, щелкая на отдельные части картинки кисточкой. Названия других картинок не содержат выбранный звук, при попытке их раскрасить будет раздаваться звуковой сигнал. Можно сменить цвет кисточки, щелкая по нужному цвету в палитре справа. </a:t>
            </a:r>
          </a:p>
          <a:p>
            <a:r>
              <a:rPr lang="en-US" sz="2300" b="1" dirty="0" smtClean="0">
                <a:solidFill>
                  <a:schemeClr val="tx1"/>
                </a:solidFill>
              </a:rPr>
              <a:t>http://www.logoprog.ru/games/paint-sounds.html</a:t>
            </a:r>
            <a:endParaRPr lang="ru-RU" sz="2300" b="1" dirty="0">
              <a:solidFill>
                <a:schemeClr val="tx1"/>
              </a:solidFill>
            </a:endParaRPr>
          </a:p>
        </p:txBody>
      </p:sp>
      <p:pic>
        <p:nvPicPr>
          <p:cNvPr id="8194" name="Picture 2" descr="https://urok.1sept.ru/%D1%81%D1%82%D0%B0%D1%82%D1%8C%D0%B8/654613/presentation/05.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3335" t="28227" r="17415" b="7667"/>
          <a:stretch/>
        </p:blipFill>
        <p:spPr bwMode="auto">
          <a:xfrm>
            <a:off x="6156176" y="1988840"/>
            <a:ext cx="2893062" cy="187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229600" cy="720080"/>
          </a:xfrm>
        </p:spPr>
        <p:txBody>
          <a:bodyPr>
            <a:normAutofit fontScale="90000"/>
          </a:bodyPr>
          <a:lstStyle/>
          <a:p>
            <a:r>
              <a:rPr lang="ru-RU" sz="2800" dirty="0" smtClean="0"/>
              <a:t>Раскраска «Артикуляционные упражнения. Общий комплекс»</a:t>
            </a:r>
            <a:endParaRPr lang="ru-RU" sz="2800" dirty="0"/>
          </a:p>
        </p:txBody>
      </p:sp>
      <p:sp>
        <p:nvSpPr>
          <p:cNvPr id="3" name="Содержимое 2"/>
          <p:cNvSpPr>
            <a:spLocks noGrp="1"/>
          </p:cNvSpPr>
          <p:nvPr>
            <p:ph sz="half" idx="1"/>
          </p:nvPr>
        </p:nvSpPr>
        <p:spPr>
          <a:xfrm>
            <a:off x="251519" y="1628801"/>
            <a:ext cx="8528223" cy="1728191"/>
          </a:xfrm>
        </p:spPr>
        <p:txBody>
          <a:bodyPr>
            <a:normAutofit/>
          </a:bodyPr>
          <a:lstStyle/>
          <a:p>
            <a:pPr>
              <a:buNone/>
            </a:pPr>
            <a:r>
              <a:rPr lang="ru-RU" dirty="0" smtClean="0"/>
              <a:t>	</a:t>
            </a:r>
            <a:r>
              <a:rPr lang="ru-RU" b="1" dirty="0">
                <a:solidFill>
                  <a:schemeClr val="tx1"/>
                </a:solidFill>
              </a:rPr>
              <a:t>Эта раскраска отлично подходит для занятий артикуляционной гимнастикой </a:t>
            </a:r>
            <a:endParaRPr lang="ru-RU" b="1" dirty="0" smtClean="0">
              <a:solidFill>
                <a:schemeClr val="tx1"/>
              </a:solidFill>
            </a:endParaRPr>
          </a:p>
          <a:p>
            <a:r>
              <a:rPr lang="en-US" b="1" dirty="0" smtClean="0">
                <a:solidFill>
                  <a:schemeClr val="tx1"/>
                </a:solidFill>
              </a:rPr>
              <a:t>http://www.logoprog.ru/games/match-words.html</a:t>
            </a:r>
            <a:endParaRPr lang="ru-RU" b="1" dirty="0">
              <a:solidFill>
                <a:schemeClr val="tx1"/>
              </a:solidFill>
            </a:endParaRPr>
          </a:p>
        </p:txBody>
      </p:sp>
      <p:pic>
        <p:nvPicPr>
          <p:cNvPr id="8" name="Объект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35482" b="3691"/>
          <a:stretch/>
        </p:blipFill>
        <p:spPr>
          <a:xfrm>
            <a:off x="352573" y="4005064"/>
            <a:ext cx="2232248" cy="2520279"/>
          </a:xfrm>
        </p:spPr>
      </p:pic>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t="25850" b="13250"/>
          <a:stretch/>
        </p:blipFill>
        <p:spPr>
          <a:xfrm>
            <a:off x="6104856" y="2780928"/>
            <a:ext cx="2448272" cy="3147618"/>
          </a:xfrm>
          <a:prstGeom prst="rect">
            <a:avLst/>
          </a:prstGeom>
        </p:spPr>
      </p:pic>
      <p:pic>
        <p:nvPicPr>
          <p:cNvPr id="10" name="Рисунок 9"/>
          <p:cNvPicPr>
            <a:picLocks noChangeAspect="1"/>
          </p:cNvPicPr>
          <p:nvPr/>
        </p:nvPicPr>
        <p:blipFill rotWithShape="1">
          <a:blip r:embed="rId4">
            <a:extLst>
              <a:ext uri="{28A0092B-C50C-407E-A947-70E740481C1C}">
                <a14:useLocalDpi xmlns:a14="http://schemas.microsoft.com/office/drawing/2010/main" val="0"/>
              </a:ext>
            </a:extLst>
          </a:blip>
          <a:srcRect t="27951" b="12201"/>
          <a:stretch/>
        </p:blipFill>
        <p:spPr>
          <a:xfrm>
            <a:off x="2843809" y="3136130"/>
            <a:ext cx="3034434" cy="338921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76672"/>
            <a:ext cx="8229600" cy="1440160"/>
          </a:xfrm>
        </p:spPr>
        <p:txBody>
          <a:bodyPr>
            <a:normAutofit/>
          </a:bodyPr>
          <a:lstStyle/>
          <a:p>
            <a:r>
              <a:rPr lang="ru-RU" sz="2000" b="1" dirty="0" smtClean="0">
                <a:solidFill>
                  <a:schemeClr val="tx1"/>
                </a:solidFill>
              </a:rPr>
              <a:t>ИНСТРУМЕНТАЛЬНЫЕ СРЕДСТВА ДЛЯ РАЗРАБОТКИ ЭЛЕКТРОННЫХ МАТЕРИАЛОВ УЧЕБНОГО НАЗНАЧЕНИЯ</a:t>
            </a:r>
            <a:br>
              <a:rPr lang="ru-RU" sz="2000" b="1" dirty="0" smtClean="0">
                <a:solidFill>
                  <a:schemeClr val="tx1"/>
                </a:solidFill>
              </a:rPr>
            </a:br>
            <a:endParaRPr lang="ru-RU" sz="2000" dirty="0">
              <a:solidFill>
                <a:schemeClr val="tx1"/>
              </a:solidFill>
            </a:endParaRPr>
          </a:p>
        </p:txBody>
      </p:sp>
      <p:sp>
        <p:nvSpPr>
          <p:cNvPr id="2" name="Прямоугольник 1"/>
          <p:cNvSpPr/>
          <p:nvPr/>
        </p:nvSpPr>
        <p:spPr>
          <a:xfrm>
            <a:off x="660530" y="2492896"/>
            <a:ext cx="8003232" cy="3108543"/>
          </a:xfrm>
          <a:prstGeom prst="rect">
            <a:avLst/>
          </a:prstGeom>
        </p:spPr>
        <p:txBody>
          <a:bodyPr wrap="square">
            <a:spAutoFit/>
          </a:bodyPr>
          <a:lstStyle/>
          <a:p>
            <a:pPr lvl="0">
              <a:buClr>
                <a:srgbClr val="C32D2E"/>
              </a:buClr>
            </a:pPr>
            <a:r>
              <a:rPr lang="ru-RU" sz="2800" b="1" dirty="0" smtClean="0">
                <a:latin typeface="Times New Roman" panose="02020603050405020304" pitchFamily="18" charset="0"/>
                <a:cs typeface="Times New Roman" panose="02020603050405020304" pitchFamily="18" charset="0"/>
              </a:rPr>
              <a:t>* Самостоятельное </a:t>
            </a:r>
            <a:r>
              <a:rPr lang="ru-RU" sz="2800" b="1" dirty="0">
                <a:latin typeface="Times New Roman" panose="02020603050405020304" pitchFamily="18" charset="0"/>
                <a:cs typeface="Times New Roman" panose="02020603050405020304" pitchFamily="18" charset="0"/>
              </a:rPr>
              <a:t>создание дидактических пособий с помощью программы </a:t>
            </a:r>
            <a:r>
              <a:rPr lang="ru-RU" sz="2800" b="1" dirty="0">
                <a:solidFill>
                  <a:srgbClr val="7030A0"/>
                </a:solidFill>
                <a:latin typeface="Times New Roman" panose="02020603050405020304" pitchFamily="18" charset="0"/>
                <a:cs typeface="Times New Roman" panose="02020603050405020304" pitchFamily="18" charset="0"/>
              </a:rPr>
              <a:t>Microsoft  PowerPoint</a:t>
            </a:r>
            <a:r>
              <a:rPr lang="ru-RU" sz="2800" b="1" dirty="0">
                <a:latin typeface="Times New Roman" panose="02020603050405020304" pitchFamily="18" charset="0"/>
                <a:cs typeface="Times New Roman" panose="02020603050405020304" pitchFamily="18" charset="0"/>
              </a:rPr>
              <a:t> и использование их в работе с детьми.</a:t>
            </a:r>
          </a:p>
          <a:p>
            <a:r>
              <a:rPr lang="ru-RU" sz="2800" b="1" dirty="0" smtClean="0">
                <a:latin typeface="Times New Roman" panose="02020603050405020304" pitchFamily="18" charset="0"/>
                <a:cs typeface="Times New Roman" panose="02020603050405020304" pitchFamily="18" charset="0"/>
              </a:rPr>
              <a:t>* Мультимедийное </a:t>
            </a:r>
            <a:r>
              <a:rPr lang="ru-RU" sz="2800" b="1" dirty="0">
                <a:latin typeface="Times New Roman" panose="02020603050405020304" pitchFamily="18" charset="0"/>
                <a:cs typeface="Times New Roman" panose="02020603050405020304" pitchFamily="18" charset="0"/>
              </a:rPr>
              <a:t>логопедическое занятие  в программе </a:t>
            </a:r>
            <a:r>
              <a:rPr lang="ru-RU" sz="2800" b="1" dirty="0" err="1">
                <a:solidFill>
                  <a:srgbClr val="7030A0"/>
                </a:solidFill>
                <a:latin typeface="Times New Roman" panose="02020603050405020304" pitchFamily="18" charset="0"/>
                <a:cs typeface="Times New Roman" panose="02020603050405020304" pitchFamily="18" charset="0"/>
              </a:rPr>
              <a:t>Power</a:t>
            </a:r>
            <a:r>
              <a:rPr lang="ru-RU" sz="2800" b="1" dirty="0">
                <a:solidFill>
                  <a:srgbClr val="7030A0"/>
                </a:solidFill>
                <a:latin typeface="Times New Roman" panose="02020603050405020304" pitchFamily="18" charset="0"/>
                <a:cs typeface="Times New Roman" panose="02020603050405020304" pitchFamily="18" charset="0"/>
              </a:rPr>
              <a:t> </a:t>
            </a:r>
            <a:r>
              <a:rPr lang="ru-RU" sz="2800" b="1" dirty="0" err="1">
                <a:solidFill>
                  <a:srgbClr val="7030A0"/>
                </a:solidFill>
                <a:latin typeface="Times New Roman" panose="02020603050405020304" pitchFamily="18" charset="0"/>
                <a:cs typeface="Times New Roman" panose="02020603050405020304" pitchFamily="18" charset="0"/>
              </a:rPr>
              <a:t>Point</a:t>
            </a:r>
            <a:r>
              <a:rPr lang="ru-RU" sz="2800" b="1" dirty="0">
                <a:solidFill>
                  <a:srgbClr val="7030A0"/>
                </a:solidFill>
                <a:latin typeface="Times New Roman" panose="02020603050405020304" pitchFamily="18" charset="0"/>
                <a:cs typeface="Times New Roman" panose="02020603050405020304" pitchFamily="18" charset="0"/>
              </a:rPr>
              <a:t>. </a:t>
            </a:r>
          </a:p>
          <a:p>
            <a:r>
              <a:rPr lang="ru-RU" sz="2800" b="1" dirty="0" smtClean="0">
                <a:latin typeface="Times New Roman" panose="02020603050405020304" pitchFamily="18" charset="0"/>
                <a:cs typeface="Times New Roman" panose="02020603050405020304" pitchFamily="18" charset="0"/>
              </a:rPr>
              <a:t>* Логопедическое </a:t>
            </a:r>
            <a:r>
              <a:rPr lang="ru-RU" sz="2800" b="1" dirty="0">
                <a:latin typeface="Times New Roman" panose="02020603050405020304" pitchFamily="18" charset="0"/>
                <a:cs typeface="Times New Roman" panose="02020603050405020304" pitchFamily="18" charset="0"/>
              </a:rPr>
              <a:t>интернет-занятие.</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23528" y="692697"/>
            <a:ext cx="8143816" cy="5832648"/>
          </a:xfrm>
        </p:spPr>
        <p:txBody>
          <a:bodyPr>
            <a:normAutofit fontScale="92500" lnSpcReduction="10000"/>
          </a:bodyPr>
          <a:lstStyle/>
          <a:p>
            <a:r>
              <a:rPr lang="ru-RU" b="1" dirty="0" smtClean="0">
                <a:solidFill>
                  <a:schemeClr val="tx1"/>
                </a:solidFill>
              </a:rPr>
              <a:t>Такая практика позволяет решить многие проблемы коррекции речи, в частности  - </a:t>
            </a:r>
            <a:r>
              <a:rPr lang="ru-RU" b="1" i="1" dirty="0" smtClean="0">
                <a:solidFill>
                  <a:schemeClr val="tx1"/>
                </a:solidFill>
              </a:rPr>
              <a:t>профилактики и коррекции оптических нарушений у  дошкольников и младших школьников</a:t>
            </a:r>
            <a:r>
              <a:rPr lang="ru-RU" b="1" dirty="0" smtClean="0">
                <a:solidFill>
                  <a:schemeClr val="tx1"/>
                </a:solidFill>
              </a:rPr>
              <a:t>. Игры презентации позволяют предложить разнообразные наглядные упражнения, </a:t>
            </a:r>
            <a:r>
              <a:rPr lang="ru-RU" b="1" i="1" dirty="0" smtClean="0">
                <a:solidFill>
                  <a:schemeClr val="tx1"/>
                </a:solidFill>
              </a:rPr>
              <a:t>способствующие развитию зрительного внимания и памяти</a:t>
            </a:r>
            <a:r>
              <a:rPr lang="ru-RU" b="1" dirty="0" smtClean="0">
                <a:solidFill>
                  <a:schemeClr val="tx1"/>
                </a:solidFill>
              </a:rPr>
              <a:t>. </a:t>
            </a:r>
          </a:p>
          <a:p>
            <a:r>
              <a:rPr lang="ru-RU" b="1" dirty="0" smtClean="0">
                <a:solidFill>
                  <a:schemeClr val="tx1"/>
                </a:solidFill>
              </a:rPr>
              <a:t>Другой </a:t>
            </a:r>
            <a:r>
              <a:rPr lang="ru-RU" b="1" dirty="0">
                <a:solidFill>
                  <a:schemeClr val="tx1"/>
                </a:solidFill>
              </a:rPr>
              <a:t>положительный момент </a:t>
            </a:r>
            <a:r>
              <a:rPr lang="ru-RU" b="1" dirty="0" smtClean="0">
                <a:solidFill>
                  <a:schemeClr val="tx1"/>
                </a:solidFill>
              </a:rPr>
              <a:t>состоит </a:t>
            </a:r>
            <a:r>
              <a:rPr lang="ru-RU" b="1" dirty="0">
                <a:solidFill>
                  <a:schemeClr val="tx1"/>
                </a:solidFill>
              </a:rPr>
              <a:t>в том, что речевой материал игр обычно разбит на блоки по годам обучения и по грамматическим темам. Это позволило воплощать </a:t>
            </a:r>
            <a:r>
              <a:rPr lang="ru-RU" b="1" i="1" dirty="0">
                <a:solidFill>
                  <a:schemeClr val="tx1"/>
                </a:solidFill>
              </a:rPr>
              <a:t>индивидуальный подход к решению конкретной проблемы ребенка с нарушениями речи</a:t>
            </a:r>
            <a:r>
              <a:rPr lang="ru-RU" b="1" dirty="0">
                <a:solidFill>
                  <a:schemeClr val="tx1"/>
                </a:solidFill>
              </a:rPr>
              <a:t>, строить занятия, ориентируясь на темп работы каждого</a:t>
            </a:r>
            <a:r>
              <a:rPr lang="ru-RU" b="1" dirty="0" smtClean="0">
                <a:solidFill>
                  <a:schemeClr val="tx1"/>
                </a:solidFill>
              </a:rPr>
              <a:t>.</a:t>
            </a:r>
            <a:r>
              <a:rPr lang="ru-RU" dirty="0"/>
              <a:t> </a:t>
            </a:r>
            <a:endParaRPr lang="ru-RU" dirty="0" smtClean="0"/>
          </a:p>
          <a:p>
            <a:r>
              <a:rPr lang="ru-RU" b="1" dirty="0" smtClean="0">
                <a:solidFill>
                  <a:schemeClr val="tx1"/>
                </a:solidFill>
              </a:rPr>
              <a:t>Немаловажной </a:t>
            </a:r>
            <a:r>
              <a:rPr lang="ru-RU" b="1" dirty="0">
                <a:solidFill>
                  <a:schemeClr val="tx1"/>
                </a:solidFill>
              </a:rPr>
              <a:t>является игровая форма, в которой предлагается подобранный  материал - привлекательная для детей и </a:t>
            </a:r>
            <a:r>
              <a:rPr lang="ru-RU" b="1" i="1" dirty="0">
                <a:solidFill>
                  <a:schemeClr val="tx1"/>
                </a:solidFill>
              </a:rPr>
              <a:t>создающая дополнительную мотивацию</a:t>
            </a:r>
            <a:r>
              <a:rPr lang="ru-RU" b="1" dirty="0">
                <a:solidFill>
                  <a:schemeClr val="tx1"/>
                </a:solidFill>
              </a:rPr>
              <a:t> для активного участия ребенка в коррекционном процессе.</a:t>
            </a:r>
          </a:p>
          <a:p>
            <a:endParaRPr lang="ru-RU" dirty="0" smtClean="0"/>
          </a:p>
          <a:p>
            <a:endParaRPr lang="ru-RU"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080120"/>
          </a:xfrm>
        </p:spPr>
        <p:txBody>
          <a:bodyPr/>
          <a:lstStyle/>
          <a:p>
            <a:r>
              <a:rPr lang="ru-RU" sz="2800" b="1" dirty="0" smtClean="0">
                <a:solidFill>
                  <a:schemeClr val="tx1"/>
                </a:solidFill>
                <a:latin typeface="+mn-lt"/>
              </a:rPr>
              <a:t>Примеры мультимедийных логопедических занятий</a:t>
            </a:r>
            <a:endParaRPr lang="ru-RU" b="1" dirty="0">
              <a:solidFill>
                <a:schemeClr val="tx1"/>
              </a:solidFill>
              <a:latin typeface="+mn-lt"/>
            </a:endParaRPr>
          </a:p>
        </p:txBody>
      </p:sp>
      <p:pic>
        <p:nvPicPr>
          <p:cNvPr id="9218" name="Picture 2" descr="ÐÐ°ÑÑÐ¸Ð½ÐºÐ¸ Ð¿Ð¾ Ð·Ð°Ð¿ÑÐ¾ÑÑ &quot;Ð»Ð¾Ð³Ð¾Ð¿ÐµÐ´Ð¸ÑÐµÑÐºÐ¸Ðµ Ð¸Ð³ÑÑ Ð¿ÑÐµÐ·ÐµÐ½ÑÐ°ÑÐ¸Ð¸&quo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8452" y="1546532"/>
            <a:ext cx="2955496" cy="19072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Grp="1" noChangeAspect="1" noChangeArrowheads="1"/>
          </p:cNvPicPr>
          <p:nvPr>
            <p:ph sz="half" idx="2"/>
          </p:nvPr>
        </p:nvPicPr>
        <p:blipFill>
          <a:blip r:embed="rId3" cstate="print"/>
          <a:srcRect/>
          <a:stretch>
            <a:fillRect/>
          </a:stretch>
        </p:blipFill>
        <p:spPr bwMode="auto">
          <a:xfrm>
            <a:off x="6444208" y="1853746"/>
            <a:ext cx="2398766" cy="3366689"/>
          </a:xfrm>
          <a:prstGeom prst="rect">
            <a:avLst/>
          </a:prstGeom>
          <a:noFill/>
          <a:ln w="9525">
            <a:noFill/>
            <a:miter lim="800000"/>
            <a:headEnd/>
            <a:tailEnd/>
          </a:ln>
        </p:spPr>
      </p:pic>
      <p:pic>
        <p:nvPicPr>
          <p:cNvPr id="9220" name="Picture 4" descr="ÐÐ°ÑÑÐ¸Ð½ÐºÐ¸ Ð¿Ð¾ Ð·Ð°Ð¿ÑÐ¾ÑÑ &quot;Ð¸Ð³ÑÐ° Ð±Ð¾Ð»ÑÑÐ¾Ð¹ Ð¼Ð°Ð»ÐµÐ½ÑÐºÐ¸Ð¹&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23" y="4797152"/>
            <a:ext cx="2617364" cy="181815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ÐÐ°ÑÑÐ¸Ð½ÐºÐ¸ Ð¿Ð¾ Ð·Ð°Ð¿ÑÐ¾ÑÑ &quot;Ð¿ÑÐ¸Ð¼ÐµÑÑ Ð¾ Ð·Ð¸Ð¼Ðµ&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630" y="1831584"/>
            <a:ext cx="2358439" cy="176502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ÐÐ°ÑÑÐ¸Ð½ÐºÐ¸ Ð¿Ð¾ Ð·Ð°Ð¿ÑÐ¾ÑÑ &quot;Ð¿ÑÐ¸Ð¼ÐµÑÑ Ð¾ Ð·Ð¸Ð¼Ðµ&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9052" y="3057212"/>
            <a:ext cx="2664296" cy="188277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rot="10800000" flipV="1">
            <a:off x="3995936" y="5137159"/>
            <a:ext cx="4104456" cy="923330"/>
          </a:xfrm>
          <a:prstGeom prst="rect">
            <a:avLst/>
          </a:prstGeom>
        </p:spPr>
        <p:txBody>
          <a:bodyPr wrap="square">
            <a:spAutoFit/>
          </a:bodyPr>
          <a:lstStyle/>
          <a:p>
            <a:pPr>
              <a:buNone/>
            </a:pPr>
            <a:r>
              <a:rPr lang="ru-RU" dirty="0"/>
              <a:t>Наряду с  устными объяснениями, демонстрационные презентации являются основой каждого занятия.</a:t>
            </a:r>
          </a:p>
        </p:txBody>
      </p:sp>
    </p:spTree>
    <p:extLst>
      <p:ext uri="{BB962C8B-B14F-4D97-AF65-F5344CB8AC3E}">
        <p14:creationId xmlns:p14="http://schemas.microsoft.com/office/powerpoint/2010/main" val="496658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43000"/>
            <a:ext cx="8229600" cy="3366120"/>
          </a:xfrm>
        </p:spPr>
        <p:txBody>
          <a:bodyPr>
            <a:normAutofit/>
          </a:bodyPr>
          <a:lstStyle/>
          <a:p>
            <a:r>
              <a:rPr lang="ru-RU" b="1" dirty="0" smtClean="0">
                <a:solidFill>
                  <a:schemeClr val="tx1"/>
                </a:solidFill>
              </a:rPr>
              <a:t>ЦЕЛИ И ЗАДАЧИ ИСПОЛЬЗОВАНИЯ ИНФОРМАЦИОННЫХ И ЦИФРОВЫХ ТЕХНОЛОГИЙ В СПЕЦИАЛЬНОМ ОБРАЗОВАНИИ</a:t>
            </a:r>
            <a:endParaRPr lang="ru-RU"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146456"/>
          </a:xfrm>
        </p:spPr>
        <p:txBody>
          <a:bodyPr>
            <a:normAutofit/>
          </a:bodyPr>
          <a:lstStyle/>
          <a:p>
            <a:r>
              <a:rPr lang="ru-RU" b="1" dirty="0">
                <a:solidFill>
                  <a:schemeClr val="tx1"/>
                </a:solidFill>
                <a:latin typeface="Times New Roman" pitchFamily="18" charset="0"/>
                <a:cs typeface="Times New Roman" pitchFamily="18" charset="0"/>
              </a:rPr>
              <a:t>Специализированные программы:</a:t>
            </a:r>
            <a:endParaRPr lang="ru-RU" b="1" dirty="0">
              <a:solidFill>
                <a:schemeClr val="tx1"/>
              </a:solidFill>
            </a:endParaRPr>
          </a:p>
        </p:txBody>
      </p:sp>
      <p:sp>
        <p:nvSpPr>
          <p:cNvPr id="3" name="Объект 2"/>
          <p:cNvSpPr>
            <a:spLocks noGrp="1"/>
          </p:cNvSpPr>
          <p:nvPr>
            <p:ph sz="half" idx="1"/>
          </p:nvPr>
        </p:nvSpPr>
        <p:spPr>
          <a:xfrm>
            <a:off x="395536" y="2132856"/>
            <a:ext cx="8568952" cy="3888432"/>
          </a:xfrm>
        </p:spPr>
        <p:txBody>
          <a:bodyPr>
            <a:normAutofit/>
          </a:bodyPr>
          <a:lstStyle/>
          <a:p>
            <a:r>
              <a:rPr lang="ru-RU" sz="1800" b="1" dirty="0">
                <a:solidFill>
                  <a:schemeClr val="tx1"/>
                </a:solidFill>
                <a:cs typeface="Times New Roman" pitchFamily="18" charset="0"/>
              </a:rPr>
              <a:t>Использование новых информационных технологий в коррекционно-развивающем обучении </a:t>
            </a:r>
          </a:p>
          <a:p>
            <a:r>
              <a:rPr lang="ru-RU" sz="1800" b="1" dirty="0">
                <a:solidFill>
                  <a:schemeClr val="tx1"/>
                </a:solidFill>
                <a:cs typeface="Times New Roman" pitchFamily="18" charset="0"/>
              </a:rPr>
              <a:t>Коррекционно-образовательная работа с детьми, имеющими отклонения в развитии, предполагает использование специализированных или адаптированных компьютерных программ (</a:t>
            </a:r>
            <a:r>
              <a:rPr lang="ru-RU" sz="1800" b="1" dirty="0" smtClean="0">
                <a:solidFill>
                  <a:schemeClr val="tx1"/>
                </a:solidFill>
                <a:cs typeface="Times New Roman" pitchFamily="18" charset="0"/>
              </a:rPr>
              <a:t>обучающих, диагностических </a:t>
            </a:r>
            <a:r>
              <a:rPr lang="ru-RU" sz="1800" b="1" dirty="0">
                <a:solidFill>
                  <a:schemeClr val="tx1"/>
                </a:solidFill>
                <a:cs typeface="Times New Roman" pitchFamily="18" charset="0"/>
              </a:rPr>
              <a:t>и </a:t>
            </a:r>
            <a:r>
              <a:rPr lang="ru-RU" sz="1800" b="1" dirty="0" smtClean="0">
                <a:solidFill>
                  <a:schemeClr val="tx1"/>
                </a:solidFill>
                <a:cs typeface="Times New Roman" pitchFamily="18" charset="0"/>
              </a:rPr>
              <a:t>развивающих</a:t>
            </a:r>
            <a:r>
              <a:rPr lang="ru-RU" sz="1800" b="1" dirty="0">
                <a:solidFill>
                  <a:schemeClr val="tx1"/>
                </a:solidFill>
                <a:cs typeface="Times New Roman" pitchFamily="18" charset="0"/>
              </a:rPr>
              <a:t>)</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390095" y="4769003"/>
            <a:ext cx="2456342" cy="1728489"/>
          </a:xfrm>
        </p:spPr>
      </p:pic>
      <p:pic>
        <p:nvPicPr>
          <p:cNvPr id="2050" name="Picture 2" descr="ÐÐ°ÑÑÐ¸Ð½ÐºÐ¸ Ð¿Ð¾ Ð·Ð°Ð¿ÑÐ¾ÑÑ &quot;Ð°Ð´Ð°Ð¿ÑÐ¸ÑÐ¾Ð²Ð°Ð½Ð½ÑÑ ÐºÐ¾Ð¼Ð¿ÑÑÑÐµÑÐ½ÑÑ Ð¿ÑÐ¾Ð³ÑÐ°Ð¼Ð¼&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789040"/>
            <a:ext cx="1859359" cy="13945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ÐÐ°ÑÑÐ¸Ð½ÐºÐ¸ Ð¿Ð¾ Ð·Ð°Ð¿ÑÐ¾ÑÑ &quot;Ð°Ð´Ð°Ð¿ÑÐ¸ÑÐ¾Ð²Ð°Ð½Ð½ÑÑ ÐºÐ¾Ð¼Ð¿ÑÑÑÐµÑÐ½ÑÑ Ð¿ÑÐ¾Ð³ÑÐ°Ð¼Ð¼&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4069521"/>
            <a:ext cx="1824137" cy="159868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ÐÐ°ÑÑÐ¸Ð½ÐºÐ¸ Ð¿Ð¾ Ð·Ð°Ð¿ÑÐ¾ÑÑ &quot;Ð°Ð´Ð°Ð¿ÑÐ¸ÑÐ¾Ð²Ð°Ð½Ð½ÑÑ ÐºÐ¾Ð¼Ð¿ÑÑÑÐµÑÐ½ÑÑ Ð¿ÑÐ¾Ð³ÑÐ°Ð¼Ð¼&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5098832"/>
            <a:ext cx="1492631" cy="145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61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4536504" cy="1656184"/>
          </a:xfrm>
        </p:spPr>
        <p:txBody>
          <a:bodyPr>
            <a:noAutofit/>
          </a:bodyPr>
          <a:lstStyle/>
          <a:p>
            <a:pPr algn="l"/>
            <a:r>
              <a:rPr lang="ru-RU" sz="1400" b="1" dirty="0" smtClean="0">
                <a:solidFill>
                  <a:schemeClr val="tx1"/>
                </a:solidFill>
                <a:latin typeface="+mn-lt"/>
              </a:rPr>
              <a:t/>
            </a:r>
            <a:br>
              <a:rPr lang="ru-RU" sz="1400" b="1" dirty="0" smtClean="0">
                <a:solidFill>
                  <a:schemeClr val="tx1"/>
                </a:solidFill>
                <a:latin typeface="+mn-lt"/>
              </a:rPr>
            </a:br>
            <a:r>
              <a:rPr lang="ru-RU" sz="1400" b="1" dirty="0">
                <a:solidFill>
                  <a:schemeClr val="tx1"/>
                </a:solidFill>
                <a:latin typeface="+mn-lt"/>
              </a:rPr>
              <a:t/>
            </a:r>
            <a:br>
              <a:rPr lang="ru-RU" sz="1400" b="1" dirty="0">
                <a:solidFill>
                  <a:schemeClr val="tx1"/>
                </a:solidFill>
                <a:latin typeface="+mn-lt"/>
              </a:rPr>
            </a:br>
            <a:r>
              <a:rPr lang="ru-RU" sz="2000" b="1" dirty="0" smtClean="0">
                <a:solidFill>
                  <a:srgbClr val="7030A0"/>
                </a:solidFill>
                <a:latin typeface="+mn-lt"/>
              </a:rPr>
              <a:t>ЛОГОПЕДИЧЕСКАЯ ПРОГРАММА «ИГРЫ ДЛЯ ТИГРЫ»</a:t>
            </a:r>
            <a:r>
              <a:rPr lang="ru-RU" sz="1400" b="1" dirty="0" smtClean="0">
                <a:solidFill>
                  <a:schemeClr val="tx1"/>
                </a:solidFill>
                <a:latin typeface="+mn-lt"/>
              </a:rPr>
              <a:t/>
            </a:r>
            <a:br>
              <a:rPr lang="ru-RU" sz="1400" b="1" dirty="0" smtClean="0">
                <a:solidFill>
                  <a:schemeClr val="tx1"/>
                </a:solidFill>
                <a:latin typeface="+mn-lt"/>
              </a:rPr>
            </a:br>
            <a:r>
              <a:rPr lang="ru-RU" sz="1400" b="1" dirty="0">
                <a:solidFill>
                  <a:schemeClr val="tx1"/>
                </a:solidFill>
              </a:rPr>
              <a:t>В программе более 50 упражнений, объединенных в </a:t>
            </a:r>
            <a:r>
              <a:rPr lang="ru-RU" sz="1400" b="1" dirty="0" smtClean="0">
                <a:solidFill>
                  <a:schemeClr val="tx1"/>
                </a:solidFill>
              </a:rPr>
              <a:t>четыре тематических </a:t>
            </a:r>
            <a:r>
              <a:rPr lang="ru-RU" sz="1400" b="1" dirty="0">
                <a:solidFill>
                  <a:schemeClr val="tx1"/>
                </a:solidFill>
              </a:rPr>
              <a:t>блока, представляющих основные направления коррекционной работы:</a:t>
            </a:r>
            <a:br>
              <a:rPr lang="ru-RU" sz="1400" b="1" dirty="0">
                <a:solidFill>
                  <a:schemeClr val="tx1"/>
                </a:solidFill>
              </a:rPr>
            </a:br>
            <a:r>
              <a:rPr lang="ru-RU" sz="1400" b="1" dirty="0">
                <a:solidFill>
                  <a:schemeClr val="tx1"/>
                </a:solidFill>
              </a:rPr>
              <a:t>"</a:t>
            </a:r>
            <a:r>
              <a:rPr lang="ru-RU" sz="1400" b="1" dirty="0" err="1">
                <a:solidFill>
                  <a:schemeClr val="tx1"/>
                </a:solidFill>
              </a:rPr>
              <a:t>Фонематика</a:t>
            </a:r>
            <a:r>
              <a:rPr lang="ru-RU" sz="1400" b="1" dirty="0">
                <a:solidFill>
                  <a:schemeClr val="tx1"/>
                </a:solidFill>
              </a:rPr>
              <a:t>", </a:t>
            </a:r>
            <a:br>
              <a:rPr lang="ru-RU" sz="1400" b="1" dirty="0">
                <a:solidFill>
                  <a:schemeClr val="tx1"/>
                </a:solidFill>
              </a:rPr>
            </a:br>
            <a:r>
              <a:rPr lang="ru-RU" sz="1400" b="1" dirty="0">
                <a:solidFill>
                  <a:schemeClr val="tx1"/>
                </a:solidFill>
              </a:rPr>
              <a:t>"Просодика", </a:t>
            </a:r>
            <a:br>
              <a:rPr lang="ru-RU" sz="1400" b="1" dirty="0">
                <a:solidFill>
                  <a:schemeClr val="tx1"/>
                </a:solidFill>
              </a:rPr>
            </a:br>
            <a:r>
              <a:rPr lang="ru-RU" sz="1400" b="1" dirty="0">
                <a:solidFill>
                  <a:schemeClr val="tx1"/>
                </a:solidFill>
              </a:rPr>
              <a:t>"Лексика" </a:t>
            </a:r>
            <a:r>
              <a:rPr lang="ru-RU" sz="1400" b="1" dirty="0" smtClean="0">
                <a:solidFill>
                  <a:schemeClr val="tx1"/>
                </a:solidFill>
              </a:rPr>
              <a:t/>
            </a:r>
            <a:br>
              <a:rPr lang="ru-RU" sz="1400" b="1" dirty="0" smtClean="0">
                <a:solidFill>
                  <a:schemeClr val="tx1"/>
                </a:solidFill>
              </a:rPr>
            </a:br>
            <a:r>
              <a:rPr lang="ru-RU" sz="1400" b="1" dirty="0" smtClean="0">
                <a:solidFill>
                  <a:schemeClr val="tx1"/>
                </a:solidFill>
              </a:rPr>
              <a:t>"</a:t>
            </a:r>
            <a:r>
              <a:rPr lang="ru-RU" sz="1400" b="1" dirty="0">
                <a:solidFill>
                  <a:schemeClr val="tx1"/>
                </a:solidFill>
              </a:rPr>
              <a:t>Звукопроизношение</a:t>
            </a:r>
            <a:r>
              <a:rPr lang="ru-RU" sz="1400" b="1" dirty="0" smtClean="0">
                <a:solidFill>
                  <a:schemeClr val="tx1"/>
                </a:solidFill>
              </a:rPr>
              <a:t>"</a:t>
            </a:r>
            <a:r>
              <a:rPr lang="ru-RU" sz="1400" b="1" dirty="0">
                <a:solidFill>
                  <a:schemeClr val="tx1"/>
                </a:solidFill>
              </a:rPr>
              <a:t/>
            </a:r>
            <a:br>
              <a:rPr lang="ru-RU" sz="1400" b="1" dirty="0">
                <a:solidFill>
                  <a:schemeClr val="tx1"/>
                </a:solidFill>
              </a:rPr>
            </a:br>
            <a:r>
              <a:rPr lang="ru-RU" sz="1400" b="1" dirty="0" smtClean="0">
                <a:solidFill>
                  <a:schemeClr val="tx1"/>
                </a:solidFill>
                <a:latin typeface="+mn-lt"/>
              </a:rPr>
              <a:t/>
            </a:r>
            <a:br>
              <a:rPr lang="ru-RU" sz="1400" b="1" dirty="0" smtClean="0">
                <a:solidFill>
                  <a:schemeClr val="tx1"/>
                </a:solidFill>
                <a:latin typeface="+mn-lt"/>
              </a:rPr>
            </a:br>
            <a:endParaRPr lang="ru-RU" sz="1400" b="1" dirty="0">
              <a:solidFill>
                <a:schemeClr val="tx1"/>
              </a:solidFill>
              <a:latin typeface="+mn-lt"/>
            </a:endParaRPr>
          </a:p>
        </p:txBody>
      </p:sp>
      <p:pic>
        <p:nvPicPr>
          <p:cNvPr id="14348" name="Picture 12" descr="ÐÑÑÐ²Ð°ÑÐ°ÑÑÑÐ¾Ð², Ð¨ÐµÐ²ÑÐµÐ½ÐºÐ¾ - Ð Ð°Ð·Ð²Ð¸ÑÐ¸Ðµ ÑÐµÑÐ¸. Ð£ÑÐ¸Ð¼ÑÑ Ð³Ð¾Ð²Ð¾ÑÐ¸ÑÑ Ð¿ÑÐ°Ð²Ð¸Ð»ÑÐ½Ð¾ (CDpc) Ð¾Ð±Ð»Ð¾Ð¶ÐºÐ° ÐºÐ½Ð¸Ð³Ð¸"/>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542645" y="5311764"/>
            <a:ext cx="1604189" cy="139272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ÐÐ°ÑÑÐ¸Ð½ÐºÐ¸ Ð¿Ð¾ Ð·Ð°Ð¿ÑÐ¾ÑÑ &quot;Ð¸Ð³ÑÑ Ð´Ð»Ñ ÑÐ¸Ð³ÑÑ&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4018" y="890794"/>
            <a:ext cx="196815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ÐÐ°ÑÑÐ¸Ð½ÐºÐ¸ Ð¿Ð¾ Ð·Ð°Ð¿ÑÐ¾ÑÑ &quot;Ð¸Ð³ÑÑ Ð´Ð»Ñ ÑÐ¸Ð³ÑÑ&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2884" y="66904"/>
            <a:ext cx="1766399" cy="132561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ÐÐ°ÑÑÐ¸Ð½ÐºÐ¸ Ð¿Ð¾ Ð·Ð°Ð¿ÑÐ¾ÑÑ &quot;Ð¸Ð³ÑÑ Ð´Ð»Ñ ÑÐ¸Ð³ÑÑ&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3994" y="1778269"/>
            <a:ext cx="1285893" cy="9644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220072" y="3010829"/>
            <a:ext cx="3816424" cy="3293209"/>
          </a:xfrm>
          <a:prstGeom prst="rect">
            <a:avLst/>
          </a:prstGeom>
        </p:spPr>
        <p:txBody>
          <a:bodyPr wrap="square">
            <a:spAutoFit/>
          </a:bodyPr>
          <a:lstStyle/>
          <a:p>
            <a:r>
              <a:rPr lang="ru-RU" sz="2000" b="1" dirty="0">
                <a:solidFill>
                  <a:srgbClr val="7030A0"/>
                </a:solidFill>
              </a:rPr>
              <a:t>Игра "Развитие речи. Учимся говорить правильно" </a:t>
            </a:r>
            <a:r>
              <a:rPr lang="ru-RU" sz="1400" b="1" dirty="0" smtClean="0"/>
              <a:t>подходит </a:t>
            </a:r>
            <a:r>
              <a:rPr lang="ru-RU" sz="1400" b="1" dirty="0"/>
              <a:t>для коррекционно-развивающей работы с детьми, имеющими нарушения </a:t>
            </a:r>
            <a:r>
              <a:rPr lang="ru-RU" sz="1400" b="1" dirty="0" smtClean="0"/>
              <a:t>речи. Особенности </a:t>
            </a:r>
            <a:r>
              <a:rPr lang="ru-RU" sz="1400" b="1" dirty="0"/>
              <a:t>игры:</a:t>
            </a:r>
            <a:br>
              <a:rPr lang="ru-RU" sz="1400" b="1" dirty="0"/>
            </a:br>
            <a:r>
              <a:rPr lang="ru-RU" sz="1400" b="1" dirty="0"/>
              <a:t>Развитие и коррекция речи, навыки грамотного произношения.</a:t>
            </a:r>
            <a:br>
              <a:rPr lang="ru-RU" sz="1400" b="1" dirty="0"/>
            </a:br>
            <a:r>
              <a:rPr lang="ru-RU" sz="1400" b="1" dirty="0"/>
              <a:t>Все этапы развития речи</a:t>
            </a:r>
            <a:r>
              <a:rPr lang="ru-RU" sz="1400" b="1" dirty="0" smtClean="0"/>
              <a:t>:</a:t>
            </a:r>
            <a:r>
              <a:rPr lang="ru-RU" sz="1400" b="1" dirty="0"/>
              <a:t/>
            </a:r>
            <a:br>
              <a:rPr lang="ru-RU" sz="1400" b="1" dirty="0"/>
            </a:br>
            <a:r>
              <a:rPr lang="ru-RU" sz="1400" b="1" dirty="0"/>
              <a:t>Неречевые звуки.</a:t>
            </a:r>
            <a:br>
              <a:rPr lang="ru-RU" sz="1400" b="1" dirty="0"/>
            </a:br>
            <a:r>
              <a:rPr lang="ru-RU" sz="1400" b="1" dirty="0"/>
              <a:t>Звукоподражание.</a:t>
            </a:r>
            <a:br>
              <a:rPr lang="ru-RU" sz="1400" b="1" dirty="0"/>
            </a:br>
            <a:r>
              <a:rPr lang="ru-RU" sz="1400" b="1" dirty="0"/>
              <a:t>Речевые звуки.</a:t>
            </a:r>
            <a:br>
              <a:rPr lang="ru-RU" sz="1400" b="1" dirty="0"/>
            </a:br>
            <a:r>
              <a:rPr lang="ru-RU" sz="1400" b="1" dirty="0"/>
              <a:t>Развитие связной речи.</a:t>
            </a:r>
            <a:r>
              <a:rPr lang="ru-RU" sz="1400" dirty="0">
                <a:solidFill>
                  <a:srgbClr val="333333"/>
                </a:solidFill>
                <a:latin typeface="Arial" panose="020B0604020202020204" pitchFamily="34" charset="0"/>
              </a:rPr>
              <a:t/>
            </a:r>
            <a:br>
              <a:rPr lang="ru-RU" sz="1400" dirty="0">
                <a:solidFill>
                  <a:srgbClr val="333333"/>
                </a:solidFill>
                <a:latin typeface="Arial" panose="020B0604020202020204" pitchFamily="34" charset="0"/>
              </a:rPr>
            </a:br>
            <a:r>
              <a:rPr lang="ru-RU" sz="1400" dirty="0"/>
              <a:t/>
            </a:r>
            <a:br>
              <a:rPr lang="ru-RU" sz="1400" dirty="0"/>
            </a:br>
            <a:endParaRPr lang="ru-RU" sz="1400" dirty="0"/>
          </a:p>
        </p:txBody>
      </p:sp>
      <p:pic>
        <p:nvPicPr>
          <p:cNvPr id="14350" name="Picture 14" descr="https://img.labirint.ru/rcimg/be7c5f01cab642a6b6fe46e5fbc98d30/960x540/comments_pic/0830/01lab9nst1217011017.jpg?121701105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2068" y="1678003"/>
            <a:ext cx="1594426" cy="1217219"/>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descr="https://img.labirint.ru/images/comments_pic/0841/011lab2m5j122341362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6003" y="85189"/>
            <a:ext cx="2064297" cy="1289039"/>
          </a:xfrm>
          <a:prstGeom prst="rect">
            <a:avLst/>
          </a:prstGeom>
          <a:noFill/>
          <a:extLst>
            <a:ext uri="{909E8E84-426E-40DD-AFC4-6F175D3DCCD1}">
              <a14:hiddenFill xmlns:a14="http://schemas.microsoft.com/office/drawing/2010/main">
                <a:solidFill>
                  <a:srgbClr val="FFFFFF"/>
                </a:solidFill>
              </a14:hiddenFill>
            </a:ext>
          </a:extLst>
        </p:spPr>
      </p:pic>
      <p:pic>
        <p:nvPicPr>
          <p:cNvPr id="14356" name="Picture 20" descr="https://img.labirint.ru/images/comments_pic/0841/014lab2m5j122341362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6171" y="530652"/>
            <a:ext cx="1768217" cy="1214055"/>
          </a:xfrm>
          <a:prstGeom prst="rect">
            <a:avLst/>
          </a:prstGeom>
          <a:noFill/>
          <a:extLst>
            <a:ext uri="{909E8E84-426E-40DD-AFC4-6F175D3DCCD1}">
              <a14:hiddenFill xmlns:a14="http://schemas.microsoft.com/office/drawing/2010/main">
                <a:solidFill>
                  <a:srgbClr val="FFFFFF"/>
                </a:solidFill>
              </a14:hiddenFill>
            </a:ext>
          </a:extLst>
        </p:spPr>
      </p:pic>
      <p:pic>
        <p:nvPicPr>
          <p:cNvPr id="14358" name="Picture 22" descr="https://img.labirint.ru/images/comments_pic/0841/01lab2m5j122341362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94705" y="1516268"/>
            <a:ext cx="1752129" cy="10941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10" cstate="print"/>
          <a:stretch>
            <a:fillRect/>
          </a:stretch>
        </p:blipFill>
        <p:spPr bwMode="auto">
          <a:xfrm>
            <a:off x="4134181" y="2830656"/>
            <a:ext cx="1017738" cy="990107"/>
          </a:xfrm>
          <a:prstGeom prst="rect">
            <a:avLst/>
          </a:prstGeom>
          <a:noFill/>
          <a:ln w="9525">
            <a:noFill/>
            <a:miter lim="800000"/>
            <a:headEnd/>
            <a:tailEnd/>
          </a:ln>
        </p:spPr>
      </p:pic>
      <p:sp>
        <p:nvSpPr>
          <p:cNvPr id="4" name="Прямоугольник 3"/>
          <p:cNvSpPr/>
          <p:nvPr/>
        </p:nvSpPr>
        <p:spPr>
          <a:xfrm>
            <a:off x="0" y="2742689"/>
            <a:ext cx="4023843" cy="2893100"/>
          </a:xfrm>
          <a:prstGeom prst="rect">
            <a:avLst/>
          </a:prstGeom>
        </p:spPr>
        <p:txBody>
          <a:bodyPr wrap="square">
            <a:spAutoFit/>
          </a:bodyPr>
          <a:lstStyle/>
          <a:p>
            <a:r>
              <a:rPr lang="ru-RU" b="1" dirty="0">
                <a:solidFill>
                  <a:srgbClr val="7030A0"/>
                </a:solidFill>
              </a:rPr>
              <a:t>“Домашний логопед”</a:t>
            </a:r>
            <a:r>
              <a:rPr lang="ru-RU" b="1" dirty="0"/>
              <a:t> (практический курс</a:t>
            </a:r>
            <a:r>
              <a:rPr lang="ru-RU" b="1" dirty="0" smtClean="0"/>
              <a:t>)</a:t>
            </a:r>
          </a:p>
          <a:p>
            <a:pPr>
              <a:buNone/>
            </a:pPr>
            <a:r>
              <a:rPr lang="ru-RU" sz="1600" b="1" dirty="0"/>
              <a:t>предназначен для работы над звуками речи и представлен разделами: </a:t>
            </a:r>
          </a:p>
          <a:p>
            <a:r>
              <a:rPr lang="ru-RU" sz="1600" b="1" dirty="0"/>
              <a:t>Согласные звуки.</a:t>
            </a:r>
          </a:p>
          <a:p>
            <a:r>
              <a:rPr lang="ru-RU" sz="1600" b="1" dirty="0"/>
              <a:t>Гласные звуки.</a:t>
            </a:r>
          </a:p>
          <a:p>
            <a:r>
              <a:rPr lang="ru-RU" sz="1600" b="1" dirty="0"/>
              <a:t>Советы родителям.</a:t>
            </a:r>
          </a:p>
          <a:p>
            <a:r>
              <a:rPr lang="ru-RU" sz="1600" b="1" dirty="0"/>
              <a:t>Мини – игры “</a:t>
            </a:r>
            <a:r>
              <a:rPr lang="ru-RU" sz="1600" b="1" dirty="0" err="1"/>
              <a:t>Звуковичок</a:t>
            </a:r>
            <a:r>
              <a:rPr lang="ru-RU" sz="1600" b="1" dirty="0"/>
              <a:t>”, “Угадай-ка”.</a:t>
            </a:r>
          </a:p>
          <a:p>
            <a:endParaRPr lang="ru-RU" dirty="0"/>
          </a:p>
        </p:txBody>
      </p:sp>
      <p:sp>
        <p:nvSpPr>
          <p:cNvPr id="6" name="Прямоугольник 5"/>
          <p:cNvSpPr/>
          <p:nvPr/>
        </p:nvSpPr>
        <p:spPr>
          <a:xfrm rot="10800000" flipV="1">
            <a:off x="1115616" y="4884928"/>
            <a:ext cx="3758096" cy="2031325"/>
          </a:xfrm>
          <a:prstGeom prst="rect">
            <a:avLst/>
          </a:prstGeom>
        </p:spPr>
        <p:txBody>
          <a:bodyPr wrap="square">
            <a:spAutoFit/>
          </a:bodyPr>
          <a:lstStyle/>
          <a:p>
            <a:endParaRPr lang="ru-RU" dirty="0" smtClean="0"/>
          </a:p>
          <a:p>
            <a:r>
              <a:rPr lang="ru-RU" dirty="0" smtClean="0"/>
              <a:t>Использование </a:t>
            </a:r>
            <a:r>
              <a:rPr lang="ru-RU" b="1" dirty="0"/>
              <a:t>компьютерной игры </a:t>
            </a:r>
            <a:r>
              <a:rPr lang="ru-RU" dirty="0">
                <a:solidFill>
                  <a:srgbClr val="7030A0"/>
                </a:solidFill>
              </a:rPr>
              <a:t>«</a:t>
            </a:r>
            <a:r>
              <a:rPr lang="ru-RU" dirty="0">
                <a:solidFill>
                  <a:srgbClr val="7030A0"/>
                </a:solidFill>
                <a:hlinkClick r:id="rId11" action="ppaction://hlinkfile"/>
              </a:rPr>
              <a:t>Баба-Яга учится читать</a:t>
            </a:r>
            <a:r>
              <a:rPr lang="ru-RU" dirty="0">
                <a:solidFill>
                  <a:srgbClr val="7030A0"/>
                </a:solidFill>
              </a:rPr>
              <a:t>» </a:t>
            </a:r>
            <a:r>
              <a:rPr lang="ru-RU" dirty="0"/>
              <a:t>в работе </a:t>
            </a:r>
            <a:r>
              <a:rPr lang="ru-RU" dirty="0" smtClean="0"/>
              <a:t>логопеда</a:t>
            </a:r>
          </a:p>
          <a:p>
            <a:r>
              <a:rPr lang="ru-RU" dirty="0"/>
              <a:t>Игра предназначена </a:t>
            </a:r>
            <a:r>
              <a:rPr lang="ru-RU" dirty="0" smtClean="0"/>
              <a:t>для </a:t>
            </a:r>
            <a:r>
              <a:rPr lang="ru-RU" dirty="0"/>
              <a:t>обучения чтению. </a:t>
            </a:r>
          </a:p>
          <a:p>
            <a:endParaRPr lang="ru-RU" dirty="0" smtClean="0"/>
          </a:p>
        </p:txBody>
      </p:sp>
      <p:pic>
        <p:nvPicPr>
          <p:cNvPr id="21" name="Picture 2"/>
          <p:cNvPicPr>
            <a:picLocks noChangeAspect="1" noChangeArrowheads="1"/>
          </p:cNvPicPr>
          <p:nvPr/>
        </p:nvPicPr>
        <p:blipFill>
          <a:blip r:embed="rId12" cstate="print"/>
          <a:stretch>
            <a:fillRect/>
          </a:stretch>
        </p:blipFill>
        <p:spPr bwMode="auto">
          <a:xfrm>
            <a:off x="196381" y="5399935"/>
            <a:ext cx="830357" cy="8152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1512168"/>
          </a:xfrm>
        </p:spPr>
        <p:txBody>
          <a:bodyPr>
            <a:normAutofit fontScale="90000"/>
          </a:bodyPr>
          <a:lstStyle/>
          <a:p>
            <a:r>
              <a:rPr lang="ru-RU" dirty="0" smtClean="0">
                <a:solidFill>
                  <a:schemeClr val="tx1"/>
                </a:solidFill>
              </a:rPr>
              <a:t/>
            </a:r>
            <a:br>
              <a:rPr lang="ru-RU" dirty="0" smtClean="0">
                <a:solidFill>
                  <a:schemeClr val="tx1"/>
                </a:solidFill>
              </a:rPr>
            </a:br>
            <a:r>
              <a:rPr lang="ru-RU" dirty="0">
                <a:solidFill>
                  <a:schemeClr val="tx1"/>
                </a:solidFill>
              </a:rPr>
              <a:t/>
            </a:r>
            <a:br>
              <a:rPr lang="ru-RU" dirty="0">
                <a:solidFill>
                  <a:schemeClr val="tx1"/>
                </a:solidFill>
              </a:rPr>
            </a:br>
            <a:r>
              <a:rPr lang="ru-RU" dirty="0" smtClean="0">
                <a:solidFill>
                  <a:schemeClr val="tx1"/>
                </a:solidFill>
              </a:rPr>
              <a:t>Логопедическое просвещение  и консультирование родителей,  педагогов </a:t>
            </a:r>
            <a:br>
              <a:rPr lang="ru-RU" dirty="0" smtClean="0">
                <a:solidFill>
                  <a:schemeClr val="tx1"/>
                </a:solidFill>
              </a:rPr>
            </a:br>
            <a:r>
              <a:rPr lang="ru-RU" dirty="0">
                <a:solidFill>
                  <a:schemeClr val="tx1"/>
                </a:solidFill>
              </a:rPr>
              <a:t/>
            </a:r>
            <a:br>
              <a:rPr lang="ru-RU" dirty="0">
                <a:solidFill>
                  <a:schemeClr val="tx1"/>
                </a:solidFill>
              </a:rPr>
            </a:br>
            <a:endParaRPr lang="ru-RU" dirty="0">
              <a:solidFill>
                <a:schemeClr val="tx1"/>
              </a:solidFill>
            </a:endParaRPr>
          </a:p>
        </p:txBody>
      </p:sp>
      <p:sp>
        <p:nvSpPr>
          <p:cNvPr id="2" name="Прямоугольник 1"/>
          <p:cNvSpPr/>
          <p:nvPr/>
        </p:nvSpPr>
        <p:spPr>
          <a:xfrm>
            <a:off x="179512" y="3060169"/>
            <a:ext cx="8784976"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t>* САЙТ ОБРАЗОВАТЕЛЬНОГО: </a:t>
            </a:r>
            <a:r>
              <a:rPr lang="ru-RU" dirty="0"/>
              <a:t>Муниципальное </a:t>
            </a:r>
            <a:r>
              <a:rPr lang="ru-RU" dirty="0" smtClean="0"/>
              <a:t>автономное общеобразовательное </a:t>
            </a:r>
            <a:r>
              <a:rPr lang="ru-RU" dirty="0" smtClean="0">
                <a:solidFill>
                  <a:schemeClr val="bg1"/>
                </a:solidFill>
              </a:rPr>
              <a:t>учреждение </a:t>
            </a:r>
            <a:r>
              <a:rPr lang="ru-RU" b="1" dirty="0" smtClean="0">
                <a:solidFill>
                  <a:schemeClr val="bg1"/>
                </a:solidFill>
              </a:rPr>
              <a:t>«Средняя </a:t>
            </a:r>
            <a:r>
              <a:rPr lang="ru-RU" b="1" dirty="0">
                <a:solidFill>
                  <a:schemeClr val="bg1"/>
                </a:solidFill>
              </a:rPr>
              <a:t>общеобразовательная школа № </a:t>
            </a:r>
            <a:r>
              <a:rPr lang="ru-RU" b="1" dirty="0" smtClean="0">
                <a:solidFill>
                  <a:schemeClr val="bg1"/>
                </a:solidFill>
              </a:rPr>
              <a:t>1» </a:t>
            </a:r>
            <a:r>
              <a:rPr lang="ru-RU" dirty="0" err="1" smtClean="0">
                <a:solidFill>
                  <a:schemeClr val="bg1"/>
                </a:solidFill>
              </a:rPr>
              <a:t>Корсаковского</a:t>
            </a:r>
            <a:r>
              <a:rPr lang="ru-RU" dirty="0" smtClean="0">
                <a:solidFill>
                  <a:schemeClr val="bg1"/>
                </a:solidFill>
              </a:rPr>
              <a:t> </a:t>
            </a:r>
            <a:r>
              <a:rPr lang="ru-RU" dirty="0">
                <a:solidFill>
                  <a:schemeClr val="bg1"/>
                </a:solidFill>
              </a:rPr>
              <a:t>городского округа Сахалинской </a:t>
            </a:r>
            <a:r>
              <a:rPr lang="ru-RU" dirty="0" smtClean="0">
                <a:solidFill>
                  <a:schemeClr val="bg1"/>
                </a:solidFill>
              </a:rPr>
              <a:t>области </a:t>
            </a:r>
            <a:r>
              <a:rPr lang="en-US" dirty="0">
                <a:ln w="0"/>
                <a:solidFill>
                  <a:schemeClr val="bg1"/>
                </a:solidFill>
                <a:effectLst>
                  <a:outerShdw blurRad="38100" dist="19050" dir="2700000" algn="tl" rotWithShape="0">
                    <a:schemeClr val="dk1">
                      <a:alpha val="40000"/>
                    </a:schemeClr>
                  </a:outerShdw>
                </a:effectLst>
                <a:hlinkClick r:id="rId2"/>
              </a:rPr>
              <a:t>https://www.korsakovschool1.ru</a:t>
            </a:r>
            <a:r>
              <a:rPr lang="en-US" dirty="0" smtClean="0">
                <a:ln w="0"/>
                <a:solidFill>
                  <a:schemeClr val="bg1"/>
                </a:solidFill>
                <a:effectLst>
                  <a:outerShdw blurRad="38100" dist="19050" dir="2700000" algn="tl" rotWithShape="0">
                    <a:schemeClr val="dk1">
                      <a:alpha val="40000"/>
                    </a:schemeClr>
                  </a:outerShdw>
                </a:effectLst>
                <a:hlinkClick r:id="rId2"/>
              </a:rPr>
              <a:t>/</a:t>
            </a:r>
            <a:r>
              <a:rPr lang="ru-RU" dirty="0">
                <a:ln w="0"/>
                <a:solidFill>
                  <a:schemeClr val="bg1"/>
                </a:solidFill>
                <a:effectLst>
                  <a:outerShdw blurRad="38100" dist="19050" dir="2700000" algn="tl" rotWithShape="0">
                    <a:schemeClr val="dk1">
                      <a:alpha val="40000"/>
                    </a:schemeClr>
                  </a:outerShdw>
                </a:effectLst>
              </a:rPr>
              <a:t> </a:t>
            </a:r>
            <a:r>
              <a:rPr lang="ru-RU" dirty="0" smtClean="0">
                <a:ln w="0"/>
                <a:solidFill>
                  <a:schemeClr val="bg1"/>
                </a:solidFill>
                <a:effectLst>
                  <a:outerShdw blurRad="38100" dist="19050" dir="2700000" algn="tl" rotWithShape="0">
                    <a:schemeClr val="dk1">
                      <a:alpha val="40000"/>
                    </a:schemeClr>
                  </a:outerShdw>
                </a:effectLst>
              </a:rPr>
              <a:t>(раздел Страница логопеда-дефектолога)</a:t>
            </a:r>
          </a:p>
          <a:p>
            <a:r>
              <a:rPr lang="ru-RU" dirty="0" smtClean="0">
                <a:ln w="0"/>
                <a:solidFill>
                  <a:schemeClr val="bg1"/>
                </a:solidFill>
                <a:effectLst>
                  <a:outerShdw blurRad="38100" dist="19050" dir="2700000" algn="tl" rotWithShape="0">
                    <a:schemeClr val="dk1">
                      <a:alpha val="40000"/>
                    </a:schemeClr>
                  </a:outerShdw>
                </a:effectLst>
              </a:rPr>
              <a:t>* </a:t>
            </a:r>
            <a:r>
              <a:rPr lang="ru-RU" dirty="0" smtClean="0">
                <a:solidFill>
                  <a:schemeClr val="bg1"/>
                </a:solidFill>
              </a:rPr>
              <a:t>презентации </a:t>
            </a:r>
            <a:r>
              <a:rPr lang="ru-RU" dirty="0">
                <a:solidFill>
                  <a:schemeClr val="bg1"/>
                </a:solidFill>
              </a:rPr>
              <a:t>и видеоматериалы к беседам,  лекциям на родительских  собраниях</a:t>
            </a:r>
          </a:p>
          <a:p>
            <a:r>
              <a:rPr lang="ru-RU" dirty="0" smtClean="0">
                <a:solidFill>
                  <a:schemeClr val="bg1"/>
                </a:solidFill>
              </a:rPr>
              <a:t>* осуществление </a:t>
            </a:r>
            <a:r>
              <a:rPr lang="ru-RU" dirty="0">
                <a:solidFill>
                  <a:schemeClr val="bg1"/>
                </a:solidFill>
              </a:rPr>
              <a:t>взаимодействия  между специалистами коррекционно-логопедической службы и администрацией, </a:t>
            </a:r>
            <a:r>
              <a:rPr lang="ru-RU" dirty="0" smtClean="0">
                <a:solidFill>
                  <a:schemeClr val="bg1"/>
                </a:solidFill>
              </a:rPr>
              <a:t>учителями-предметниками  </a:t>
            </a:r>
            <a:r>
              <a:rPr lang="ru-RU" dirty="0">
                <a:solidFill>
                  <a:schemeClr val="bg1"/>
                </a:solidFill>
              </a:rPr>
              <a:t>и др. через   локальную сеть образовательного </a:t>
            </a:r>
            <a:r>
              <a:rPr lang="ru-RU" dirty="0" smtClean="0">
                <a:solidFill>
                  <a:schemeClr val="bg1"/>
                </a:solidFill>
              </a:rPr>
              <a:t>учреждения</a:t>
            </a:r>
          </a:p>
          <a:p>
            <a:r>
              <a:rPr lang="ru-RU" dirty="0" smtClean="0">
                <a:solidFill>
                  <a:schemeClr val="bg1"/>
                </a:solidFill>
              </a:rPr>
              <a:t>* изучение </a:t>
            </a:r>
            <a:r>
              <a:rPr lang="ru-RU" dirty="0">
                <a:solidFill>
                  <a:schemeClr val="bg1"/>
                </a:solidFill>
              </a:rPr>
              <a:t>электронных рассылок и сайтов по логопедии, коррекционной педагогике и специальной </a:t>
            </a:r>
            <a:r>
              <a:rPr lang="ru-RU" dirty="0" smtClean="0">
                <a:solidFill>
                  <a:schemeClr val="bg1"/>
                </a:solidFill>
              </a:rPr>
              <a:t>психологии, совершенствование </a:t>
            </a:r>
            <a:r>
              <a:rPr lang="ru-RU" dirty="0">
                <a:solidFill>
                  <a:schemeClr val="bg1"/>
                </a:solidFill>
              </a:rPr>
              <a:t>профессиональной </a:t>
            </a:r>
            <a:r>
              <a:rPr lang="ru-RU" dirty="0" smtClean="0">
                <a:solidFill>
                  <a:schemeClr val="bg1"/>
                </a:solidFill>
              </a:rPr>
              <a:t>компетентности, </a:t>
            </a:r>
            <a:r>
              <a:rPr lang="ru-RU" dirty="0" smtClean="0"/>
              <a:t>мультимедийные и методические разработки на личной странице </a:t>
            </a:r>
            <a:r>
              <a:rPr lang="en-US" dirty="0">
                <a:solidFill>
                  <a:srgbClr val="7030A0"/>
                </a:solidFill>
                <a:hlinkClick r:id="rId3"/>
              </a:rPr>
              <a:t>https://</a:t>
            </a:r>
            <a:r>
              <a:rPr lang="en-US" dirty="0" smtClean="0">
                <a:solidFill>
                  <a:srgbClr val="7030A0"/>
                </a:solidFill>
                <a:hlinkClick r:id="rId3"/>
              </a:rPr>
              <a:t>infourok.ru/user/hodzhava-hatuna-shotaevna</a:t>
            </a:r>
            <a:endParaRPr lang="ru-RU" dirty="0" smtClean="0">
              <a:solidFill>
                <a:srgbClr val="7030A0"/>
              </a:solidFill>
            </a:endParaRPr>
          </a:p>
          <a:p>
            <a:endParaRPr lang="ru-RU" dirty="0"/>
          </a:p>
        </p:txBody>
      </p:sp>
      <p:pic>
        <p:nvPicPr>
          <p:cNvPr id="10244" name="Picture 4" descr="ÐÐ°ÑÑÐ¸Ð½ÐºÐ¸ Ð¿Ð¾ Ð·Ð°Ð¿ÑÐ¾ÑÑ &quot;Ð²ÑÑÑÑÐ¿Ð»ÐµÐ½Ð¸Ðµ ÑÑÐ¸ÑÐµÐ»Ñ Ð½Ð° ÑÐ¾Ð´Ð¸ÑÐµÐ»ÑÑÐºÐ¾Ð¼ ÑÐ¾Ð±ÑÐ°Ð½Ð¸Ð¸&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588" y="1988840"/>
            <a:ext cx="1944216" cy="1008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548680"/>
            <a:ext cx="8229600" cy="1944216"/>
          </a:xfrm>
        </p:spPr>
        <p:txBody>
          <a:bodyPr>
            <a:normAutofit/>
          </a:bodyPr>
          <a:lstStyle/>
          <a:p>
            <a:r>
              <a:rPr lang="ru-RU" b="1" dirty="0" smtClean="0">
                <a:solidFill>
                  <a:schemeClr val="tx1"/>
                </a:solidFill>
              </a:rPr>
              <a:t>ЦИФРОВЫЕ ОБРАЗОВАТЕЛЬНЫЕ РЕСУРСЫ В КОРРЕКЦИОННО-РАЗВИВАЮЩЕМ ПРОЦЕССЕ</a:t>
            </a:r>
            <a:endParaRPr lang="ru-RU" dirty="0">
              <a:solidFill>
                <a:schemeClr val="tx1"/>
              </a:solidFill>
            </a:endParaRPr>
          </a:p>
        </p:txBody>
      </p:sp>
      <p:sp>
        <p:nvSpPr>
          <p:cNvPr id="2" name="Прямоугольник 1"/>
          <p:cNvSpPr/>
          <p:nvPr/>
        </p:nvSpPr>
        <p:spPr>
          <a:xfrm>
            <a:off x="611560" y="3933056"/>
            <a:ext cx="5760640" cy="1200329"/>
          </a:xfrm>
          <a:prstGeom prst="rect">
            <a:avLst/>
          </a:prstGeom>
        </p:spPr>
        <p:txBody>
          <a:bodyPr wrap="square">
            <a:spAutoFit/>
          </a:bodyPr>
          <a:lstStyle/>
          <a:p>
            <a:r>
              <a:rPr lang="ru-RU" sz="2400" b="1" dirty="0" smtClean="0"/>
              <a:t>*Демонстрационные </a:t>
            </a:r>
            <a:r>
              <a:rPr lang="ru-RU" sz="2400" b="1" dirty="0"/>
              <a:t>материалы</a:t>
            </a:r>
          </a:p>
          <a:p>
            <a:r>
              <a:rPr lang="ru-RU" sz="2400" b="1" dirty="0" smtClean="0"/>
              <a:t>*Аудиоматериалы</a:t>
            </a:r>
            <a:endParaRPr lang="ru-RU" sz="2400" b="1" dirty="0"/>
          </a:p>
          <a:p>
            <a:r>
              <a:rPr lang="ru-RU" sz="2400" b="1" dirty="0" smtClean="0"/>
              <a:t>*Интерактивные </a:t>
            </a:r>
            <a:r>
              <a:rPr lang="ru-RU" sz="2400" b="1" dirty="0"/>
              <a:t>компьютерные </a:t>
            </a:r>
            <a:r>
              <a:rPr lang="ru-RU" sz="2400" b="1" dirty="0" smtClean="0"/>
              <a:t>игры</a:t>
            </a:r>
            <a:endParaRPr lang="ru-RU"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09079" y="932588"/>
            <a:ext cx="2866777" cy="1016320"/>
          </a:xfrm>
        </p:spPr>
        <p:txBody>
          <a:bodyPr>
            <a:normAutofit fontScale="62500" lnSpcReduction="20000"/>
          </a:bodyPr>
          <a:lstStyle/>
          <a:p>
            <a:pPr marL="109728" indent="0">
              <a:buNone/>
            </a:pPr>
            <a:r>
              <a:rPr lang="ru-RU" b="1" dirty="0">
                <a:solidFill>
                  <a:schemeClr val="tx1"/>
                </a:solidFill>
              </a:rPr>
              <a:t>Анисимова Г.И. </a:t>
            </a:r>
            <a:endParaRPr lang="ru-RU" b="1" dirty="0" smtClean="0">
              <a:solidFill>
                <a:schemeClr val="tx1"/>
              </a:solidFill>
            </a:endParaRPr>
          </a:p>
          <a:p>
            <a:pPr marL="109728" indent="0">
              <a:buNone/>
            </a:pPr>
            <a:r>
              <a:rPr lang="ru-RU" b="1" dirty="0" smtClean="0">
                <a:solidFill>
                  <a:schemeClr val="tx1"/>
                </a:solidFill>
              </a:rPr>
              <a:t>НОВЫЕ ПЕСЕНКИ для занятий в логопедическом детском саду</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079" y="2017931"/>
            <a:ext cx="1988552" cy="282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flipH="1">
            <a:off x="5751800" y="2780928"/>
            <a:ext cx="3212688" cy="1754326"/>
          </a:xfrm>
          <a:prstGeom prst="rect">
            <a:avLst/>
          </a:prstGeom>
        </p:spPr>
        <p:txBody>
          <a:bodyPr wrap="square">
            <a:spAutoFit/>
          </a:bodyPr>
          <a:lstStyle/>
          <a:p>
            <a:pPr marL="109728" indent="0">
              <a:buNone/>
            </a:pPr>
            <a:r>
              <a:rPr lang="ru-RU" b="1" dirty="0" err="1" smtClean="0"/>
              <a:t>Овчинникова</a:t>
            </a:r>
            <a:r>
              <a:rPr lang="ru-RU" b="1" dirty="0" smtClean="0"/>
              <a:t> </a:t>
            </a:r>
            <a:r>
              <a:rPr lang="ru-RU" b="1" dirty="0"/>
              <a:t>Т.С. </a:t>
            </a:r>
          </a:p>
          <a:p>
            <a:pPr marL="109728" indent="0">
              <a:buNone/>
            </a:pPr>
            <a:r>
              <a:rPr lang="ru-RU" b="1" dirty="0" smtClean="0"/>
              <a:t>ПОДВИЖНЫЕ ИГРЫ, ФИЗМИНУТКИ и общеразвивающие упражнения с речью и музыкой</a:t>
            </a:r>
            <a:endParaRPr lang="ru-RU"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535254"/>
            <a:ext cx="1502765" cy="203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788024" y="932587"/>
            <a:ext cx="3951036" cy="1477328"/>
          </a:xfrm>
          <a:prstGeom prst="rect">
            <a:avLst/>
          </a:prstGeom>
        </p:spPr>
        <p:txBody>
          <a:bodyPr wrap="square">
            <a:spAutoFit/>
          </a:bodyPr>
          <a:lstStyle/>
          <a:p>
            <a:r>
              <a:rPr lang="ru-RU" b="1" dirty="0">
                <a:ea typeface="MS Gothic" panose="020B0609070205080204" pitchFamily="49" charset="-128"/>
              </a:rPr>
              <a:t>Сорокина Н.А</a:t>
            </a:r>
            <a:r>
              <a:rPr lang="ru-RU" b="1" dirty="0" smtClean="0">
                <a:ea typeface="MS Gothic" panose="020B0609070205080204" pitchFamily="49" charset="-128"/>
              </a:rPr>
              <a:t>.</a:t>
            </a:r>
          </a:p>
          <a:p>
            <a:r>
              <a:rPr lang="ru-RU" b="1" dirty="0"/>
              <a:t>Подвижные игры и упражнения для развития речи детей с ОНР. Дом, семья. Пособие для логопеда</a:t>
            </a:r>
          </a:p>
          <a:p>
            <a:endParaRPr lang="ru-RU" dirty="0"/>
          </a:p>
        </p:txBody>
      </p:sp>
      <p:pic>
        <p:nvPicPr>
          <p:cNvPr id="11266" name="Picture 2" descr="ÐÐ¾Ð´Ð²Ð¸Ð¶Ð½ÑÐµ Ð¸Ð³ÑÑ Ð¸ ÑÐ¿ÑÐ°Ð¶Ð½ÐµÐ½Ð¸Ñ Ð´Ð»Ñ ÑÐ°Ð·Ð²Ð¸ÑÐ¸Ñ ÑÐµÑÐ¸ Ð´ÐµÑÐµÐ¹ Ñ ÐÐÐ . ÐÐ¾Ð¼, ÑÐµÐ¼ÑÑ. ÐÐ¾ÑÐ¾Ð±Ð¸Ðµ Ð´Ð»Ñ Ð»Ð¾Ð³Ð¾Ð¿ÐµÐ´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127627"/>
            <a:ext cx="1687050" cy="220364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79512" y="5085184"/>
            <a:ext cx="2664296" cy="923330"/>
          </a:xfrm>
          <a:prstGeom prst="rect">
            <a:avLst/>
          </a:prstGeom>
        </p:spPr>
        <p:txBody>
          <a:bodyPr wrap="square">
            <a:spAutoFit/>
          </a:bodyPr>
          <a:lstStyle/>
          <a:p>
            <a:pPr marL="109728" indent="0">
              <a:buNone/>
            </a:pPr>
            <a:r>
              <a:rPr lang="ru-RU" b="1" dirty="0" err="1"/>
              <a:t>Овчинникова</a:t>
            </a:r>
            <a:r>
              <a:rPr lang="ru-RU" b="1" dirty="0"/>
              <a:t> Т.С. </a:t>
            </a:r>
          </a:p>
          <a:p>
            <a:pPr marL="109728" indent="0">
              <a:buNone/>
            </a:pPr>
            <a:r>
              <a:rPr lang="ru-RU" b="1" dirty="0" smtClean="0"/>
              <a:t>ЛОГОПЕДИЧЕСКИЕ РАСПЕВКИ</a:t>
            </a:r>
            <a:endParaRPr lang="ru-RU" b="1" dirty="0"/>
          </a:p>
        </p:txBody>
      </p: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5872" y="4149080"/>
            <a:ext cx="1655020" cy="230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699792" y="225809"/>
            <a:ext cx="3384376" cy="461665"/>
          </a:xfrm>
          <a:prstGeom prst="rect">
            <a:avLst/>
          </a:prstGeom>
        </p:spPr>
        <p:txBody>
          <a:bodyPr wrap="square">
            <a:spAutoFit/>
          </a:bodyPr>
          <a:lstStyle/>
          <a:p>
            <a:r>
              <a:rPr lang="ru-RU" sz="2400" b="1" dirty="0" smtClean="0"/>
              <a:t>      Аудиоматериалы</a:t>
            </a:r>
            <a:endParaRPr lang="ru-RU" sz="2400" b="1" dirty="0"/>
          </a:p>
        </p:txBody>
      </p:sp>
      <p:pic>
        <p:nvPicPr>
          <p:cNvPr id="1026" name="Picture 2" descr="http://3.bp.blogspot.com/-lTzE6nwDHjI/UA408Lagf_I/AAAAAAAABTE/-VYjsUwe1gs/s1600/%25D1%258D%25D0%25BB%25D0%25B5%25D0%25BA%25D1%2582%25D1%2580%25D0%25BE%25D0%25BD%25D0%25BD%25D1%258B%25D0%25B5+%25D0%25BE%25D0%25B1%25D1%2580%25D0%25B0%25D0%25B7%25D0%25BE%25D0%25B2%25D0%25B0%25D1%2582%25D0%25B5%25D0%25BB%25D1%258C%25D0%25BD%25D1%258B%25D0%25B5+%25D1%2580%25D0%25B5%25D1%2581%25D1%2583%25D1%2580%25D1%2581%25D1%258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5375565"/>
            <a:ext cx="1783842" cy="1003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010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7920880" cy="720080"/>
          </a:xfrm>
        </p:spPr>
        <p:txBody>
          <a:bodyPr>
            <a:normAutofit/>
          </a:bodyPr>
          <a:lstStyle/>
          <a:p>
            <a:r>
              <a:rPr lang="ru-RU" sz="2800" b="1" dirty="0">
                <a:solidFill>
                  <a:schemeClr val="tx1"/>
                </a:solidFill>
              </a:rPr>
              <a:t>Интерактивные </a:t>
            </a:r>
            <a:r>
              <a:rPr lang="ru-RU" sz="2800" b="1" dirty="0" smtClean="0">
                <a:solidFill>
                  <a:schemeClr val="tx1"/>
                </a:solidFill>
              </a:rPr>
              <a:t>компьютерные игры</a:t>
            </a:r>
            <a:endParaRPr lang="ru-RU" sz="2800" b="1" dirty="0">
              <a:solidFill>
                <a:schemeClr val="tx1"/>
              </a:solidFill>
            </a:endParaRPr>
          </a:p>
        </p:txBody>
      </p:sp>
      <p:pic>
        <p:nvPicPr>
          <p:cNvPr id="12290" name="Picture 2" descr="ÐÐ°ÑÑÐ¸Ð½ÐºÐ¸ Ð¿Ð¾ Ð·Ð°Ð¿ÑÐ¾ÑÑ &quot;Ð´ÑÑÐºÐ¸Ðµ ÐºÐ°ÑÑÐ¸Ð½ÐºÐ¸ Ð¼Ð°Ð»ÑÑ Ð·Ð° ÐºÐ¾Ð¼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34798"/>
            <a:ext cx="2330388" cy="14610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131840" y="934798"/>
            <a:ext cx="5760640" cy="1477328"/>
          </a:xfrm>
          <a:prstGeom prst="rect">
            <a:avLst/>
          </a:prstGeom>
        </p:spPr>
        <p:txBody>
          <a:bodyPr wrap="square">
            <a:spAutoFit/>
          </a:bodyPr>
          <a:lstStyle/>
          <a:p>
            <a:r>
              <a:rPr lang="ru-RU" b="1" dirty="0"/>
              <a:t>Использование компьютерной программы </a:t>
            </a:r>
            <a:r>
              <a:rPr lang="ru-RU" b="1" i="1" dirty="0">
                <a:solidFill>
                  <a:srgbClr val="FF0000"/>
                </a:solidFill>
              </a:rPr>
              <a:t>повышает мотивацию </a:t>
            </a:r>
            <a:r>
              <a:rPr lang="ru-RU" b="1" dirty="0"/>
              <a:t>не только за счет игровой стратегии, на которой программа базируется, но и потому, что ребенок получает одобрение, похвалу не только со стороны взрослых, но и со стороны компьютера.</a:t>
            </a:r>
          </a:p>
        </p:txBody>
      </p:sp>
      <p:sp>
        <p:nvSpPr>
          <p:cNvPr id="4" name="Прямоугольник 3"/>
          <p:cNvSpPr/>
          <p:nvPr/>
        </p:nvSpPr>
        <p:spPr>
          <a:xfrm>
            <a:off x="229073" y="2610683"/>
            <a:ext cx="8735415" cy="3970318"/>
          </a:xfrm>
          <a:prstGeom prst="rect">
            <a:avLst/>
          </a:prstGeom>
        </p:spPr>
        <p:txBody>
          <a:bodyPr wrap="square">
            <a:spAutoFit/>
          </a:bodyPr>
          <a:lstStyle/>
          <a:p>
            <a:pPr>
              <a:buNone/>
            </a:pPr>
            <a:r>
              <a:rPr lang="ru-RU" b="1" dirty="0"/>
              <a:t>К компьютерным играм надо </a:t>
            </a:r>
            <a:r>
              <a:rPr lang="ru-RU" b="1" i="1" dirty="0"/>
              <a:t>подходить избирательно.</a:t>
            </a:r>
          </a:p>
          <a:p>
            <a:pPr>
              <a:buNone/>
            </a:pPr>
            <a:r>
              <a:rPr lang="ru-RU" b="1" dirty="0" smtClean="0"/>
              <a:t>Большая </a:t>
            </a:r>
            <a:r>
              <a:rPr lang="ru-RU" b="1" dirty="0"/>
              <a:t>часть игр направлена на развитие </a:t>
            </a:r>
            <a:r>
              <a:rPr lang="ru-RU" b="1" dirty="0" smtClean="0"/>
              <a:t>психических процессов. </a:t>
            </a:r>
          </a:p>
          <a:p>
            <a:pPr>
              <a:buNone/>
            </a:pPr>
            <a:endParaRPr lang="ru-RU" b="1" dirty="0"/>
          </a:p>
          <a:p>
            <a:pPr>
              <a:buNone/>
            </a:pPr>
            <a:endParaRPr lang="ru-RU" b="1" dirty="0" smtClean="0"/>
          </a:p>
          <a:p>
            <a:pPr>
              <a:buNone/>
            </a:pPr>
            <a:endParaRPr lang="ru-RU" b="1" dirty="0"/>
          </a:p>
          <a:p>
            <a:pPr>
              <a:buNone/>
            </a:pPr>
            <a:endParaRPr lang="ru-RU" b="1" dirty="0" smtClean="0"/>
          </a:p>
          <a:p>
            <a:pPr>
              <a:buNone/>
            </a:pPr>
            <a:endParaRPr lang="ru-RU" b="1" dirty="0"/>
          </a:p>
          <a:p>
            <a:pPr>
              <a:buNone/>
            </a:pPr>
            <a:endParaRPr lang="ru-RU" b="1" dirty="0" smtClean="0"/>
          </a:p>
          <a:p>
            <a:pPr>
              <a:buNone/>
            </a:pPr>
            <a:endParaRPr lang="ru-RU" b="1" dirty="0"/>
          </a:p>
          <a:p>
            <a:pPr>
              <a:buNone/>
            </a:pPr>
            <a:endParaRPr lang="ru-RU" b="1" dirty="0" smtClean="0"/>
          </a:p>
          <a:p>
            <a:pPr>
              <a:buNone/>
            </a:pPr>
            <a:endParaRPr lang="ru-RU" b="1" dirty="0"/>
          </a:p>
          <a:p>
            <a:pPr>
              <a:buNone/>
            </a:pPr>
            <a:r>
              <a:rPr lang="ru-RU" b="1" dirty="0" smtClean="0"/>
              <a:t>Данные </a:t>
            </a:r>
            <a:r>
              <a:rPr lang="ru-RU" b="1" dirty="0"/>
              <a:t>психические процессы являются </a:t>
            </a:r>
            <a:r>
              <a:rPr lang="ru-RU" b="1" i="1" dirty="0"/>
              <a:t>психологической базой </a:t>
            </a:r>
            <a:r>
              <a:rPr lang="ru-RU" b="1" i="1" dirty="0">
                <a:solidFill>
                  <a:srgbClr val="FF0000"/>
                </a:solidFill>
              </a:rPr>
              <a:t>для развития речи </a:t>
            </a:r>
            <a:r>
              <a:rPr lang="ru-RU" b="1" dirty="0"/>
              <a:t>и поэтому эти игры с успехом можно применять в коррекционной работе с детьми, имеющими общее недоразвитие речи.</a:t>
            </a:r>
          </a:p>
        </p:txBody>
      </p:sp>
      <p:sp>
        <p:nvSpPr>
          <p:cNvPr id="5" name="Овал 4"/>
          <p:cNvSpPr/>
          <p:nvPr/>
        </p:nvSpPr>
        <p:spPr>
          <a:xfrm>
            <a:off x="6801490" y="3429000"/>
            <a:ext cx="1656184" cy="80085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внимание</a:t>
            </a:r>
            <a:endParaRPr lang="ru-RU" dirty="0"/>
          </a:p>
        </p:txBody>
      </p:sp>
      <p:sp>
        <p:nvSpPr>
          <p:cNvPr id="6" name="Овал 5"/>
          <p:cNvSpPr/>
          <p:nvPr/>
        </p:nvSpPr>
        <p:spPr>
          <a:xfrm>
            <a:off x="4379009" y="3241201"/>
            <a:ext cx="2088232" cy="7200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воображение</a:t>
            </a:r>
          </a:p>
        </p:txBody>
      </p:sp>
      <p:sp>
        <p:nvSpPr>
          <p:cNvPr id="7" name="Овал 6"/>
          <p:cNvSpPr/>
          <p:nvPr/>
        </p:nvSpPr>
        <p:spPr>
          <a:xfrm>
            <a:off x="2100545" y="3296030"/>
            <a:ext cx="1944216" cy="72008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a:t>восприятие</a:t>
            </a:r>
          </a:p>
        </p:txBody>
      </p:sp>
      <p:sp>
        <p:nvSpPr>
          <p:cNvPr id="8" name="Овал 7"/>
          <p:cNvSpPr/>
          <p:nvPr/>
        </p:nvSpPr>
        <p:spPr>
          <a:xfrm>
            <a:off x="604619" y="3429000"/>
            <a:ext cx="1244143" cy="779565"/>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dirty="0" smtClean="0"/>
              <a:t>память</a:t>
            </a:r>
            <a:endParaRPr lang="ru-RU" sz="1600" dirty="0"/>
          </a:p>
        </p:txBody>
      </p:sp>
      <p:sp>
        <p:nvSpPr>
          <p:cNvPr id="9" name="Овал 8"/>
          <p:cNvSpPr/>
          <p:nvPr/>
        </p:nvSpPr>
        <p:spPr>
          <a:xfrm>
            <a:off x="6732239" y="4848547"/>
            <a:ext cx="1800200" cy="72884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t>мышление</a:t>
            </a:r>
          </a:p>
        </p:txBody>
      </p:sp>
      <p:sp>
        <p:nvSpPr>
          <p:cNvPr id="10" name="Овал 9"/>
          <p:cNvSpPr/>
          <p:nvPr/>
        </p:nvSpPr>
        <p:spPr>
          <a:xfrm>
            <a:off x="235189" y="4547074"/>
            <a:ext cx="3024336" cy="10801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smtClean="0"/>
              <a:t>Развитие зрительно-моторной </a:t>
            </a:r>
            <a:r>
              <a:rPr lang="ru-RU" dirty="0"/>
              <a:t>координации</a:t>
            </a:r>
          </a:p>
        </p:txBody>
      </p:sp>
      <p:sp>
        <p:nvSpPr>
          <p:cNvPr id="11" name="Прямоугольник 10"/>
          <p:cNvSpPr/>
          <p:nvPr/>
        </p:nvSpPr>
        <p:spPr>
          <a:xfrm>
            <a:off x="3707904" y="4351962"/>
            <a:ext cx="2029581" cy="993169"/>
          </a:xfrm>
          <a:prstGeom prst="rect">
            <a:avLst/>
          </a:prstGeom>
          <a:solidFill>
            <a:schemeClr val="accent3">
              <a:lumMod val="75000"/>
            </a:schemeClr>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400" b="1" i="1" dirty="0" smtClean="0">
                <a:solidFill>
                  <a:schemeClr val="tx1"/>
                </a:solidFill>
              </a:rPr>
              <a:t>развитие </a:t>
            </a:r>
            <a:r>
              <a:rPr lang="ru-RU" sz="2400" b="1" i="1" dirty="0">
                <a:solidFill>
                  <a:schemeClr val="tx1"/>
                </a:solidFill>
              </a:rPr>
              <a:t>речи</a:t>
            </a:r>
            <a:endParaRPr lang="ru-RU" sz="2400" b="1" dirty="0">
              <a:solidFill>
                <a:schemeClr val="tx1"/>
              </a:solidFill>
            </a:endParaRPr>
          </a:p>
        </p:txBody>
      </p:sp>
      <p:cxnSp>
        <p:nvCxnSpPr>
          <p:cNvPr id="13" name="Прямая со стрелкой 12"/>
          <p:cNvCxnSpPr/>
          <p:nvPr/>
        </p:nvCxnSpPr>
        <p:spPr>
          <a:xfrm>
            <a:off x="1848762" y="4016110"/>
            <a:ext cx="1854000" cy="798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10" idx="5"/>
          </p:cNvCxnSpPr>
          <p:nvPr/>
        </p:nvCxnSpPr>
        <p:spPr>
          <a:xfrm flipV="1">
            <a:off x="2816621" y="5286814"/>
            <a:ext cx="886141" cy="182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3966518" y="3774596"/>
            <a:ext cx="216024" cy="577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5410632" y="3961281"/>
            <a:ext cx="276977" cy="381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5737485" y="4016110"/>
            <a:ext cx="1192280" cy="575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9" idx="2"/>
          </p:cNvCxnSpPr>
          <p:nvPr/>
        </p:nvCxnSpPr>
        <p:spPr>
          <a:xfrm flipH="1" flipV="1">
            <a:off x="5737485" y="5087134"/>
            <a:ext cx="994754" cy="125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398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ÐÐ°ÑÑÐ¸Ð½ÐºÐ¸ Ð¿Ð¾ Ð·Ð°Ð¿ÑÐ¾ÑÑ &quot;Ð·Ð²ÑÐºÐ¾Ð¿Ð¾Ð´ÑÐ°Ð¶Ð°Ð½Ð¸Ðµ Ð»Ð¾Ð³Ð¾Ð¿ÐµÐ´Ð¸ÑÐµÑÐºÐ¸Ðµ ÐºÐ°ÑÑÐ¾ÑÐº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751" y="2568370"/>
            <a:ext cx="2232248" cy="185611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51520" y="548680"/>
            <a:ext cx="7056784" cy="1152128"/>
          </a:xfrm>
        </p:spPr>
        <p:txBody>
          <a:bodyPr>
            <a:normAutofit fontScale="90000"/>
          </a:bodyPr>
          <a:lstStyle/>
          <a:p>
            <a:r>
              <a:rPr lang="ru-RU" sz="3200" b="1" dirty="0" smtClean="0">
                <a:solidFill>
                  <a:schemeClr val="tx1"/>
                </a:solidFill>
              </a:rPr>
              <a:t/>
            </a:r>
            <a:br>
              <a:rPr lang="ru-RU" sz="3200" b="1" dirty="0" smtClean="0">
                <a:solidFill>
                  <a:schemeClr val="tx1"/>
                </a:solidFill>
              </a:rPr>
            </a:br>
            <a:r>
              <a:rPr lang="ru-RU" sz="3200" b="1" dirty="0"/>
              <a:t/>
            </a:r>
            <a:br>
              <a:rPr lang="ru-RU" sz="3200" b="1" dirty="0"/>
            </a:br>
            <a:r>
              <a:rPr lang="ru-RU" sz="3200" b="1" dirty="0" smtClean="0"/>
              <a:t/>
            </a:r>
            <a:br>
              <a:rPr lang="ru-RU" sz="3200" b="1" dirty="0" smtClean="0"/>
            </a:br>
            <a:r>
              <a:rPr lang="ru-RU" sz="3200" b="1" dirty="0">
                <a:latin typeface="Times New Roman" panose="02020603050405020304" pitchFamily="18" charset="0"/>
                <a:cs typeface="Times New Roman" panose="02020603050405020304" pitchFamily="18" charset="0"/>
              </a:rPr>
              <a:t/>
            </a:r>
            <a:br>
              <a:rPr lang="ru-RU" sz="3200"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15714" y="432246"/>
            <a:ext cx="6651980" cy="1384995"/>
          </a:xfrm>
          <a:prstGeom prst="rect">
            <a:avLst/>
          </a:prstGeom>
        </p:spPr>
        <p:txBody>
          <a:bodyPr wrap="square">
            <a:spAutoFit/>
          </a:bodyPr>
          <a:lstStyle/>
          <a:p>
            <a:r>
              <a:rPr lang="ru-RU" sz="2800" b="1" dirty="0" smtClean="0">
                <a:latin typeface="Times New Roman" panose="02020603050405020304" pitchFamily="18" charset="0"/>
                <a:cs typeface="Times New Roman" panose="02020603050405020304" pitchFamily="18" charset="0"/>
              </a:rPr>
              <a:t>Демонстрационные материалы.</a:t>
            </a:r>
          </a:p>
          <a:p>
            <a:r>
              <a:rPr lang="ru-RU" sz="2800" b="1" dirty="0" smtClean="0">
                <a:latin typeface="Times New Roman" panose="02020603050405020304" pitchFamily="18" charset="0"/>
                <a:cs typeface="Times New Roman" panose="02020603050405020304" pitchFamily="18" charset="0"/>
              </a:rPr>
              <a:t>Методические пособия для подготовки к занятиям.</a:t>
            </a:r>
            <a:endParaRPr lang="ru-RU" sz="2800"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08" y="2032402"/>
            <a:ext cx="3635896" cy="272692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060889" y="1588143"/>
            <a:ext cx="2562718" cy="3416957"/>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6525" y="4322521"/>
            <a:ext cx="3132856" cy="2349642"/>
          </a:xfrm>
          <a:prstGeom prst="rect">
            <a:avLst/>
          </a:prstGeom>
        </p:spPr>
      </p:pic>
      <p:pic>
        <p:nvPicPr>
          <p:cNvPr id="1026" name="Picture 2" descr="ÐÐ°ÑÑÐ¸Ð½ÐºÐ¸ Ð¿Ð¾ Ð·Ð°Ð¿ÑÐ¾ÑÑ &quot;Ð»Ð¾Ð³Ð¾Ð¿ÐµÐ´Ð¸ÑÐµÑÐºÐ¸Ðµ Ð¼ÐµÑÐ¾Ð´Ð¸ÑÐµÑÐºÐ¸Ðµ Ð¿Ð¾ÑÐ¾Ð±Ð¸Ñ Ð¿Ð¾&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4922713"/>
            <a:ext cx="1084530" cy="15824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Ð°ÑÑÐ¸Ð½ÐºÐ¸ Ð¿Ð¾ Ð·Ð°Ð¿ÑÐ¾ÑÑ &quot;Ð»Ð¾Ð³Ð¾Ð¿ÐµÐ´Ð¸ÑÐµÑÐºÐ¸Ðµ Ð¼ÐµÑÐ¾Ð´Ð¸ÑÐµÑÐºÐ¸Ðµ Ð¿Ð¾ÑÐ¾Ð±Ð¸Ñ Ð¿Ð¾&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268" y="4577981"/>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081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753228"/>
            <a:ext cx="6840760" cy="1080938"/>
          </a:xfrm>
        </p:spPr>
        <p:txBody>
          <a:bodyPr>
            <a:normAutofit fontScale="90000"/>
          </a:bodyPr>
          <a:lstStyle/>
          <a:p>
            <a:r>
              <a:rPr lang="ru-RU" b="1" dirty="0">
                <a:latin typeface="Times New Roman" panose="02020603050405020304" pitchFamily="18" charset="0"/>
                <a:cs typeface="Times New Roman" panose="02020603050405020304" pitchFamily="18" charset="0"/>
              </a:rPr>
              <a:t>Демонстрационные материалы </a:t>
            </a:r>
            <a:r>
              <a:rPr lang="ru-RU" sz="2800" b="1" dirty="0">
                <a:latin typeface="Times New Roman" panose="02020603050405020304" pitchFamily="18" charset="0"/>
                <a:cs typeface="Times New Roman" panose="02020603050405020304" pitchFamily="18" charset="0"/>
              </a:rPr>
              <a:t>(сделанные самостоятельно) </a:t>
            </a:r>
            <a:r>
              <a:rPr lang="ru-RU" b="1" dirty="0" smtClean="0">
                <a:latin typeface="Times New Roman" panose="02020603050405020304" pitchFamily="18" charset="0"/>
                <a:cs typeface="Times New Roman" panose="02020603050405020304" pitchFamily="18" charset="0"/>
              </a:rPr>
              <a:t>для занятии </a:t>
            </a:r>
            <a:r>
              <a:rPr lang="ru-RU" b="1" dirty="0">
                <a:latin typeface="Times New Roman" panose="02020603050405020304" pitchFamily="18" charset="0"/>
                <a:cs typeface="Times New Roman" panose="02020603050405020304" pitchFamily="18" charset="0"/>
              </a:rPr>
              <a:t>с неречевыми детьми.</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026123"/>
            <a:ext cx="2808312" cy="210623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b="12221"/>
          <a:stretch/>
        </p:blipFill>
        <p:spPr>
          <a:xfrm>
            <a:off x="1990505" y="2774314"/>
            <a:ext cx="2843808" cy="187220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29" y="4480075"/>
            <a:ext cx="3131840" cy="2348880"/>
          </a:xfrm>
          <a:prstGeom prst="rect">
            <a:avLst/>
          </a:prstGeom>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t="22700" b="18500"/>
          <a:stretch/>
        </p:blipFill>
        <p:spPr>
          <a:xfrm>
            <a:off x="3347864" y="4365104"/>
            <a:ext cx="2952647" cy="2314843"/>
          </a:xfrm>
          <a:prstGeom prst="rect">
            <a:avLst/>
          </a:prstGeom>
        </p:spPr>
      </p:pic>
      <p:pic>
        <p:nvPicPr>
          <p:cNvPr id="8" name="Рисунок 7"/>
          <p:cNvPicPr>
            <a:picLocks noChangeAspect="1"/>
          </p:cNvPicPr>
          <p:nvPr/>
        </p:nvPicPr>
        <p:blipFill rotWithShape="1">
          <a:blip r:embed="rId6" cstate="print">
            <a:extLst>
              <a:ext uri="{28A0092B-C50C-407E-A947-70E740481C1C}">
                <a14:useLocalDpi xmlns:a14="http://schemas.microsoft.com/office/drawing/2010/main" val="0"/>
              </a:ext>
            </a:extLst>
          </a:blip>
          <a:srcRect l="-399" t="-15116" r="399" b="12286"/>
          <a:stretch/>
        </p:blipFill>
        <p:spPr>
          <a:xfrm>
            <a:off x="5821833" y="4576223"/>
            <a:ext cx="3187949" cy="2252732"/>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4719" y="2017027"/>
            <a:ext cx="3042370" cy="2281777"/>
          </a:xfrm>
          <a:prstGeom prst="rect">
            <a:avLst/>
          </a:prstGeom>
        </p:spPr>
      </p:pic>
      <p:pic>
        <p:nvPicPr>
          <p:cNvPr id="3" name="Рисунок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2463" y="2060848"/>
            <a:ext cx="2555776" cy="1916832"/>
          </a:xfrm>
          <a:prstGeom prst="rect">
            <a:avLst/>
          </a:prstGeom>
        </p:spPr>
      </p:pic>
      <p:pic>
        <p:nvPicPr>
          <p:cNvPr id="10" name="Рисунок 9"/>
          <p:cNvPicPr>
            <a:picLocks noChangeAspect="1"/>
          </p:cNvPicPr>
          <p:nvPr/>
        </p:nvPicPr>
        <p:blipFill rotWithShape="1">
          <a:blip r:embed="rId9" cstate="print">
            <a:extLst>
              <a:ext uri="{28A0092B-C50C-407E-A947-70E740481C1C}">
                <a14:useLocalDpi xmlns:a14="http://schemas.microsoft.com/office/drawing/2010/main" val="0"/>
              </a:ext>
            </a:extLst>
          </a:blip>
          <a:srcRect l="12988" t="11151" r="18500"/>
          <a:stretch/>
        </p:blipFill>
        <p:spPr>
          <a:xfrm>
            <a:off x="7182519" y="169793"/>
            <a:ext cx="1835720" cy="1785495"/>
          </a:xfrm>
          <a:prstGeom prst="rect">
            <a:avLst/>
          </a:prstGeom>
        </p:spPr>
      </p:pic>
      <p:pic>
        <p:nvPicPr>
          <p:cNvPr id="11" name="Рисунок 10"/>
          <p:cNvPicPr>
            <a:picLocks noChangeAspect="1"/>
          </p:cNvPicPr>
          <p:nvPr/>
        </p:nvPicPr>
        <p:blipFill rotWithShape="1">
          <a:blip r:embed="rId10" cstate="print">
            <a:extLst>
              <a:ext uri="{28A0092B-C50C-407E-A947-70E740481C1C}">
                <a14:useLocalDpi xmlns:a14="http://schemas.microsoft.com/office/drawing/2010/main" val="0"/>
              </a:ext>
            </a:extLst>
          </a:blip>
          <a:srcRect t="22700" r="9838"/>
          <a:stretch/>
        </p:blipFill>
        <p:spPr>
          <a:xfrm>
            <a:off x="6889024" y="3799732"/>
            <a:ext cx="2051720" cy="1319269"/>
          </a:xfrm>
          <a:prstGeom prst="rect">
            <a:avLst/>
          </a:prstGeom>
        </p:spPr>
      </p:pic>
    </p:spTree>
    <p:extLst>
      <p:ext uri="{BB962C8B-B14F-4D97-AF65-F5344CB8AC3E}">
        <p14:creationId xmlns:p14="http://schemas.microsoft.com/office/powerpoint/2010/main" val="4271517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1"/>
                </a:solidFill>
              </a:rPr>
              <a:t>ВЫВОД</a:t>
            </a:r>
            <a:endParaRPr lang="ru-RU" b="1" dirty="0">
              <a:solidFill>
                <a:schemeClr val="tx1"/>
              </a:solidFill>
            </a:endParaRPr>
          </a:p>
        </p:txBody>
      </p:sp>
      <p:sp>
        <p:nvSpPr>
          <p:cNvPr id="3" name="Прямоугольник 2"/>
          <p:cNvSpPr/>
          <p:nvPr/>
        </p:nvSpPr>
        <p:spPr>
          <a:xfrm rot="10800000" flipV="1">
            <a:off x="755576" y="2339878"/>
            <a:ext cx="7992888" cy="3385542"/>
          </a:xfrm>
          <a:prstGeom prst="rect">
            <a:avLst/>
          </a:prstGeom>
        </p:spPr>
        <p:txBody>
          <a:bodyPr wrap="square">
            <a:spAutoFit/>
          </a:bodyPr>
          <a:lstStyle/>
          <a:p>
            <a:pPr algn="just"/>
            <a:r>
              <a:rPr lang="ru-RU" sz="2000" dirty="0">
                <a:latin typeface="Times New Roman" panose="02020603050405020304" pitchFamily="18" charset="0"/>
                <a:ea typeface="Calibri" panose="020F0502020204030204" pitchFamily="34" charset="0"/>
                <a:cs typeface="Times New Roman" panose="02020603050405020304" pitchFamily="18" charset="0"/>
              </a:rPr>
              <a:t>Таким образом, использование информационных технологий в коррекционном процессе позволяет разумно сочетать традиционные и современные средства, методы обучения, увеличивая тем самым интерес к изучаемому материалу</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Активное использование информационно-коммуникационных технологии в работе позволяет сделать </a:t>
            </a:r>
            <a:r>
              <a:rPr lang="ru-RU" sz="2000" dirty="0" smtClean="0">
                <a:latin typeface="Times New Roman" panose="02020603050405020304" pitchFamily="18" charset="0"/>
                <a:cs typeface="Times New Roman" panose="02020603050405020304" pitchFamily="18" charset="0"/>
              </a:rPr>
              <a:t>вывод, что технологии становятся </a:t>
            </a:r>
            <a:r>
              <a:rPr lang="ru-RU" sz="2000" dirty="0">
                <a:latin typeface="Times New Roman" panose="02020603050405020304" pitchFamily="18" charset="0"/>
                <a:cs typeface="Times New Roman" panose="02020603050405020304" pitchFamily="18" charset="0"/>
              </a:rPr>
              <a:t>необходимым средством развития, обучения и воспитания детей с нарушениями </a:t>
            </a:r>
            <a:r>
              <a:rPr lang="ru-RU" sz="2000" dirty="0" smtClean="0">
                <a:latin typeface="Times New Roman" panose="02020603050405020304" pitchFamily="18" charset="0"/>
                <a:cs typeface="Times New Roman" panose="02020603050405020304" pitchFamily="18" charset="0"/>
              </a:rPr>
              <a:t>речи</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и </a:t>
            </a:r>
            <a:r>
              <a:rPr lang="ru-RU" sz="2000" dirty="0">
                <a:latin typeface="Times New Roman" panose="02020603050405020304" pitchFamily="18" charset="0"/>
                <a:cs typeface="Times New Roman" panose="02020603050405020304" pitchFamily="18" charset="0"/>
              </a:rPr>
              <a:t>благотворно влияют на развитие полноценной речи учащихся, что создает предпосылки к овладению программного материала.</a:t>
            </a:r>
          </a:p>
          <a:p>
            <a:r>
              <a:rPr lang="ru-RU" dirty="0"/>
              <a:t> </a:t>
            </a:r>
          </a:p>
          <a:p>
            <a:pPr indent="450215" algn="just"/>
            <a:endParaRPr lang="ru-RU" sz="1600" dirty="0"/>
          </a:p>
        </p:txBody>
      </p:sp>
    </p:spTree>
    <p:extLst>
      <p:ext uri="{BB962C8B-B14F-4D97-AF65-F5344CB8AC3E}">
        <p14:creationId xmlns:p14="http://schemas.microsoft.com/office/powerpoint/2010/main" val="705980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58526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79512" y="2348880"/>
            <a:ext cx="7632848" cy="4426507"/>
          </a:xfrm>
        </p:spPr>
        <p:txBody>
          <a:bodyPr>
            <a:normAutofit/>
          </a:bodyPr>
          <a:lstStyle/>
          <a:p>
            <a:pPr>
              <a:buNone/>
            </a:pPr>
            <a:r>
              <a:rPr lang="ru-RU" sz="2800" dirty="0" smtClean="0"/>
              <a:t>	</a:t>
            </a:r>
            <a:r>
              <a:rPr lang="ru-RU" sz="2800" b="1" dirty="0" smtClean="0">
                <a:solidFill>
                  <a:schemeClr val="tx1"/>
                </a:solidFill>
              </a:rPr>
              <a:t>Сегодня нет необходимости обсуждать, нужна или не нужна компьютеризация. Сама жизнь поставила специалистов перед проблемой внедрения компьютерной техники в систему специального (коррекционного) образования, в том числе – в практику работы учителя-логопеда и дефектолога.</a:t>
            </a:r>
            <a:endParaRPr lang="ru-RU" sz="2800" b="1" dirty="0">
              <a:solidFill>
                <a:schemeClr val="tx1"/>
              </a:solidFill>
            </a:endParaRPr>
          </a:p>
        </p:txBody>
      </p:sp>
      <p:pic>
        <p:nvPicPr>
          <p:cNvPr id="1027" name="Picture 3"/>
          <p:cNvPicPr>
            <a:picLocks noGrp="1" noChangeAspect="1" noChangeArrowheads="1"/>
          </p:cNvPicPr>
          <p:nvPr>
            <p:ph sz="half" idx="2"/>
          </p:nvPr>
        </p:nvPicPr>
        <p:blipFill>
          <a:blip r:embed="rId2" cstate="print"/>
          <a:stretch>
            <a:fillRect/>
          </a:stretch>
        </p:blipFill>
        <p:spPr bwMode="auto">
          <a:xfrm>
            <a:off x="6687318" y="21704"/>
            <a:ext cx="2424634" cy="19901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648072"/>
          </a:xfrm>
        </p:spPr>
        <p:txBody>
          <a:bodyPr>
            <a:normAutofit/>
          </a:bodyPr>
          <a:lstStyle/>
          <a:p>
            <a:r>
              <a:rPr lang="ru-RU" dirty="0" smtClean="0"/>
              <a:t>ЛИТЕРАТУРА:</a:t>
            </a:r>
            <a:endParaRPr lang="ru-RU" dirty="0"/>
          </a:p>
        </p:txBody>
      </p:sp>
      <p:sp>
        <p:nvSpPr>
          <p:cNvPr id="3" name="Содержимое 2"/>
          <p:cNvSpPr>
            <a:spLocks noGrp="1"/>
          </p:cNvSpPr>
          <p:nvPr>
            <p:ph idx="1"/>
          </p:nvPr>
        </p:nvSpPr>
        <p:spPr>
          <a:xfrm>
            <a:off x="251520" y="1772816"/>
            <a:ext cx="8514528" cy="4896544"/>
          </a:xfrm>
        </p:spPr>
        <p:txBody>
          <a:bodyPr>
            <a:normAutofit/>
          </a:bodyPr>
          <a:lstStyle/>
          <a:p>
            <a:pPr lvl="0"/>
            <a:r>
              <a:rPr lang="ru-RU" sz="1000" dirty="0"/>
              <a:t/>
            </a:r>
            <a:br>
              <a:rPr lang="ru-RU" sz="1000" dirty="0"/>
            </a:br>
            <a:r>
              <a:rPr lang="ru-RU" sz="1000" dirty="0"/>
              <a:t>Новые педагогические и информационные технологии в системе образования /Под ред. </a:t>
            </a:r>
            <a:r>
              <a:rPr lang="ru-RU" sz="1000" dirty="0" err="1"/>
              <a:t>Полат</a:t>
            </a:r>
            <a:r>
              <a:rPr lang="ru-RU" sz="1000" dirty="0"/>
              <a:t> Е.С. М., 1999. </a:t>
            </a:r>
          </a:p>
          <a:p>
            <a:pPr lvl="0"/>
            <a:r>
              <a:rPr lang="ru-RU" sz="1000" dirty="0"/>
              <a:t>Захарова И.Г. Информационные технологии в образовании: Учеб. </a:t>
            </a:r>
            <a:r>
              <a:rPr lang="ru-RU" sz="1000" dirty="0" err="1"/>
              <a:t>пособ</a:t>
            </a:r>
            <a:r>
              <a:rPr lang="ru-RU" sz="1000" dirty="0"/>
              <a:t>. для студ. </a:t>
            </a:r>
            <a:r>
              <a:rPr lang="ru-RU" sz="1000" dirty="0" err="1"/>
              <a:t>высш</a:t>
            </a:r>
            <a:r>
              <a:rPr lang="ru-RU" sz="1000" dirty="0"/>
              <a:t>. </a:t>
            </a:r>
            <a:r>
              <a:rPr lang="ru-RU" sz="1000" dirty="0" err="1"/>
              <a:t>пед</a:t>
            </a:r>
            <a:r>
              <a:rPr lang="ru-RU" sz="1000" dirty="0"/>
              <a:t>. учеб. заведений. – М.: Издательский центр «Академия», 2003. – 192 с.</a:t>
            </a:r>
          </a:p>
          <a:p>
            <a:pPr lvl="0"/>
            <a:r>
              <a:rPr lang="ru-RU" sz="1000" dirty="0"/>
              <a:t>Ковригина Л.В. Использование элементов ИКТ при подготовке учителей-логопедов к логопедической работе с детьми старшего дошкольного возраста// Фундаментальные исследования. – 2008. – № 3 – С. 57-59</a:t>
            </a:r>
          </a:p>
          <a:p>
            <a:pPr lvl="0"/>
            <a:r>
              <a:rPr lang="ru-RU" sz="1000" dirty="0" err="1"/>
              <a:t>Вренева</a:t>
            </a:r>
            <a:r>
              <a:rPr lang="ru-RU" sz="1000" dirty="0"/>
              <a:t> Е.П. Ресурсы информационно-компьютерных технологий в обучении дошкольников с нарушениями речи. // «Логопед» №5, 2010.</a:t>
            </a:r>
          </a:p>
          <a:p>
            <a:pPr lvl="0"/>
            <a:r>
              <a:rPr lang="ru-RU" sz="1000" dirty="0"/>
              <a:t>Кадочникова Н.К. Использование интерактивной доски на логопедических занятиях.// «Логопед» №1, 2012.</a:t>
            </a:r>
          </a:p>
          <a:p>
            <a:r>
              <a:rPr lang="ru-RU" sz="1000" dirty="0"/>
              <a:t>Королевская Т.К. Компьютерные интерактивные технологии и устная речь как средство коммуникации: достижения и поиски. //Дефектология. – 1998. </a:t>
            </a:r>
            <a:r>
              <a:rPr lang="ru-RU" sz="1000"/>
              <a:t>– № 1.</a:t>
            </a:r>
            <a:endParaRPr lang="ru-RU"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457200" y="2420888"/>
            <a:ext cx="8507288" cy="4354499"/>
          </a:xfrm>
        </p:spPr>
        <p:txBody>
          <a:bodyPr>
            <a:normAutofit/>
          </a:bodyPr>
          <a:lstStyle/>
          <a:p>
            <a:r>
              <a:rPr lang="ru-RU" b="1" dirty="0" smtClean="0">
                <a:solidFill>
                  <a:schemeClr val="tx1"/>
                </a:solidFill>
              </a:rPr>
              <a:t>В настоящее время наблюдается все большее увеличение </a:t>
            </a:r>
            <a:r>
              <a:rPr lang="ru-RU" b="1" i="1" dirty="0" smtClean="0">
                <a:solidFill>
                  <a:schemeClr val="tx1"/>
                </a:solidFill>
              </a:rPr>
              <a:t>влияния </a:t>
            </a:r>
            <a:r>
              <a:rPr lang="ru-RU" b="1" i="1" dirty="0" err="1" smtClean="0">
                <a:solidFill>
                  <a:schemeClr val="tx1"/>
                </a:solidFill>
              </a:rPr>
              <a:t>медиатехнологий</a:t>
            </a:r>
            <a:r>
              <a:rPr lang="ru-RU" b="1" i="1" dirty="0" smtClean="0">
                <a:solidFill>
                  <a:schemeClr val="tx1"/>
                </a:solidFill>
              </a:rPr>
              <a:t> на человека</a:t>
            </a:r>
            <a:r>
              <a:rPr lang="ru-RU" b="1" dirty="0" smtClean="0">
                <a:solidFill>
                  <a:schemeClr val="tx1"/>
                </a:solidFill>
              </a:rPr>
              <a:t>. Особенно это сильно действует на ребенка, который с большим удовольствием посмотрит телевизор, чем прочитает книгу. Мощный поток новой информации, рекламы, применение компьютерных технологий на телевидении, распространение игровых приставок, электронных игрушек и компьютеров оказывают большое внимание на воспитание ребенка и его восприятие окружающего мира.</a:t>
            </a:r>
            <a:endParaRPr lang="ru-RU" b="1" dirty="0">
              <a:solidFill>
                <a:schemeClr val="tx1"/>
              </a:solidFill>
            </a:endParaRPr>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7054481" y="7458"/>
            <a:ext cx="2064594" cy="206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539552" y="2060848"/>
            <a:ext cx="8136904" cy="5866667"/>
          </a:xfrm>
        </p:spPr>
        <p:txBody>
          <a:bodyPr>
            <a:normAutofit/>
          </a:bodyPr>
          <a:lstStyle/>
          <a:p>
            <a:r>
              <a:rPr lang="ru-RU" b="1" dirty="0" smtClean="0">
                <a:solidFill>
                  <a:schemeClr val="tx1"/>
                </a:solidFill>
              </a:rPr>
              <a:t>Существенно изменяется и </a:t>
            </a:r>
            <a:r>
              <a:rPr lang="ru-RU" b="1" i="1" dirty="0" smtClean="0">
                <a:solidFill>
                  <a:schemeClr val="tx1"/>
                </a:solidFill>
              </a:rPr>
              <a:t>характер его основной деятельности </a:t>
            </a:r>
            <a:r>
              <a:rPr lang="ru-RU" b="1" dirty="0" smtClean="0">
                <a:solidFill>
                  <a:schemeClr val="tx1"/>
                </a:solidFill>
              </a:rPr>
              <a:t>– </a:t>
            </a:r>
            <a:r>
              <a:rPr lang="ru-RU" b="1" i="1" dirty="0" smtClean="0">
                <a:solidFill>
                  <a:schemeClr val="tx1"/>
                </a:solidFill>
              </a:rPr>
              <a:t>игровой</a:t>
            </a:r>
            <a:r>
              <a:rPr lang="ru-RU" b="1" dirty="0" smtClean="0">
                <a:solidFill>
                  <a:schemeClr val="tx1"/>
                </a:solidFill>
              </a:rPr>
              <a:t> – в дошкольном возрасте и </a:t>
            </a:r>
            <a:r>
              <a:rPr lang="ru-RU" b="1" i="1" dirty="0" smtClean="0">
                <a:solidFill>
                  <a:schemeClr val="tx1"/>
                </a:solidFill>
              </a:rPr>
              <a:t>учебной</a:t>
            </a:r>
            <a:r>
              <a:rPr lang="ru-RU" b="1" dirty="0" smtClean="0">
                <a:solidFill>
                  <a:schemeClr val="tx1"/>
                </a:solidFill>
              </a:rPr>
              <a:t> – в школьном.</a:t>
            </a:r>
          </a:p>
          <a:p>
            <a:r>
              <a:rPr lang="ru-RU" b="1" dirty="0" smtClean="0">
                <a:solidFill>
                  <a:schemeClr val="tx1"/>
                </a:solidFill>
              </a:rPr>
              <a:t>Изменяются и его любимые герои и увлечения. </a:t>
            </a:r>
          </a:p>
          <a:p>
            <a:r>
              <a:rPr lang="ru-RU" b="1" dirty="0" smtClean="0">
                <a:solidFill>
                  <a:schemeClr val="tx1"/>
                </a:solidFill>
              </a:rPr>
              <a:t>Ранее информацию по любой теме ребенок мог получить по разным каналам: учебник, справочная литература, лекция учителя, конспект урока. Но, сегодня,  учитывая современные реалии, коррекционный педагог  должен вносить в учебный процесс новые методы подачи информации.</a:t>
            </a:r>
            <a:endParaRPr lang="ru-RU"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836712"/>
            <a:ext cx="8229600" cy="1066800"/>
          </a:xfrm>
        </p:spPr>
        <p:txBody>
          <a:bodyPr>
            <a:normAutofit/>
          </a:bodyPr>
          <a:lstStyle/>
          <a:p>
            <a:r>
              <a:rPr lang="ru-RU" b="1" dirty="0" smtClean="0">
                <a:solidFill>
                  <a:schemeClr val="tx1"/>
                </a:solidFill>
              </a:rPr>
              <a:t>Что же такое ИКТ?</a:t>
            </a:r>
            <a:endParaRPr lang="ru-RU" b="1" dirty="0">
              <a:solidFill>
                <a:schemeClr val="tx1"/>
              </a:solidFill>
            </a:endParaRPr>
          </a:p>
        </p:txBody>
      </p:sp>
      <p:sp>
        <p:nvSpPr>
          <p:cNvPr id="3" name="Содержимое 2"/>
          <p:cNvSpPr>
            <a:spLocks noGrp="1"/>
          </p:cNvSpPr>
          <p:nvPr>
            <p:ph sz="half" idx="1"/>
          </p:nvPr>
        </p:nvSpPr>
        <p:spPr>
          <a:xfrm>
            <a:off x="467544" y="2132856"/>
            <a:ext cx="4546848" cy="4525963"/>
          </a:xfrm>
        </p:spPr>
        <p:txBody>
          <a:bodyPr>
            <a:normAutofit/>
          </a:bodyPr>
          <a:lstStyle/>
          <a:p>
            <a:r>
              <a:rPr lang="ru-RU" sz="2800" b="1" dirty="0" smtClean="0">
                <a:solidFill>
                  <a:schemeClr val="tx1"/>
                </a:solidFill>
              </a:rPr>
              <a:t>Любая педагогическая технология - это </a:t>
            </a:r>
            <a:r>
              <a:rPr lang="ru-RU" sz="2800" b="1" i="1" dirty="0" smtClean="0">
                <a:solidFill>
                  <a:schemeClr val="tx1"/>
                </a:solidFill>
              </a:rPr>
              <a:t>информационная технология</a:t>
            </a:r>
            <a:r>
              <a:rPr lang="ru-RU" sz="2800" b="1" dirty="0" smtClean="0">
                <a:solidFill>
                  <a:schemeClr val="tx1"/>
                </a:solidFill>
              </a:rPr>
              <a:t>, так как основу технологического процесса обучения составляет получение и преобразование  информации.</a:t>
            </a:r>
            <a:endParaRPr lang="ru-RU" sz="2800" b="1" dirty="0">
              <a:solidFill>
                <a:schemeClr val="tx1"/>
              </a:solidFill>
            </a:endParaRPr>
          </a:p>
        </p:txBody>
      </p:sp>
      <p:pic>
        <p:nvPicPr>
          <p:cNvPr id="7170" name="Picture 2"/>
          <p:cNvPicPr>
            <a:picLocks noGrp="1" noChangeAspect="1" noChangeArrowheads="1"/>
          </p:cNvPicPr>
          <p:nvPr>
            <p:ph sz="half" idx="2"/>
          </p:nvPr>
        </p:nvPicPr>
        <p:blipFill>
          <a:blip r:embed="rId2" cstate="print"/>
          <a:stretch>
            <a:fillRect/>
          </a:stretch>
        </p:blipFill>
        <p:spPr bwMode="auto">
          <a:xfrm>
            <a:off x="6211357" y="2348881"/>
            <a:ext cx="2534204"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20688"/>
            <a:ext cx="5328592" cy="1517104"/>
          </a:xfrm>
        </p:spPr>
        <p:txBody>
          <a:bodyPr>
            <a:normAutofit fontScale="90000"/>
          </a:bodyPr>
          <a:lstStyle/>
          <a:p>
            <a:r>
              <a:rPr lang="ru-RU" b="1" dirty="0" smtClean="0">
                <a:solidFill>
                  <a:schemeClr val="tx1"/>
                </a:solidFill>
              </a:rPr>
              <a:t>Компьютерные (новые информационные) технологии обучения - </a:t>
            </a:r>
            <a:endParaRPr lang="ru-RU" b="1" dirty="0">
              <a:solidFill>
                <a:schemeClr val="tx1"/>
              </a:solidFill>
            </a:endParaRPr>
          </a:p>
        </p:txBody>
      </p:sp>
      <p:sp>
        <p:nvSpPr>
          <p:cNvPr id="3" name="Содержимое 2"/>
          <p:cNvSpPr>
            <a:spLocks noGrp="1"/>
          </p:cNvSpPr>
          <p:nvPr>
            <p:ph sz="half" idx="1"/>
          </p:nvPr>
        </p:nvSpPr>
        <p:spPr>
          <a:xfrm>
            <a:off x="683568" y="2996952"/>
            <a:ext cx="8136904" cy="3168352"/>
          </a:xfrm>
        </p:spPr>
        <p:txBody>
          <a:bodyPr>
            <a:normAutofit/>
          </a:bodyPr>
          <a:lstStyle/>
          <a:p>
            <a:pPr>
              <a:buNone/>
            </a:pPr>
            <a:r>
              <a:rPr lang="ru-RU" dirty="0" smtClean="0"/>
              <a:t>	</a:t>
            </a:r>
            <a:r>
              <a:rPr lang="ru-RU" sz="2800" b="1" dirty="0" smtClean="0">
                <a:solidFill>
                  <a:schemeClr val="tx1"/>
                </a:solidFill>
              </a:rPr>
              <a:t>это процесс подготовки и передачи информации обучаемому, средством осуществления которых является компьютер.</a:t>
            </a:r>
          </a:p>
          <a:p>
            <a:endParaRPr lang="ru-RU" dirty="0"/>
          </a:p>
        </p:txBody>
      </p:sp>
      <p:pic>
        <p:nvPicPr>
          <p:cNvPr id="1026" name="Picture 2" descr="ÐÐ°ÑÑÐ¸Ð½ÐºÐ¸ Ð¿Ð¾ Ð·Ð°Ð¿ÑÐ¾ÑÑ &quot;Ð¿ÐµÑÐµÐ´Ð°ÑÐ° Ð¸Ð½ÑÐ¾ÑÐ¼Ð°ÑÐ¸Ð¸ ÐºÐ°ÑÑÐ¸Ð½ÐºÐ° Ð´Ð»Ñ Ð´ÐµÑÐµÐ¹&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263679" y="49560"/>
            <a:ext cx="2880321" cy="216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23528" y="2132855"/>
            <a:ext cx="8064896" cy="4392489"/>
          </a:xfrm>
        </p:spPr>
        <p:txBody>
          <a:bodyPr>
            <a:normAutofit fontScale="92500" lnSpcReduction="10000"/>
          </a:bodyPr>
          <a:lstStyle/>
          <a:p>
            <a:pPr>
              <a:buNone/>
            </a:pPr>
            <a:r>
              <a:rPr lang="ru-RU" dirty="0" smtClean="0"/>
              <a:t>	</a:t>
            </a:r>
            <a:r>
              <a:rPr lang="ru-RU" b="1" dirty="0" smtClean="0">
                <a:solidFill>
                  <a:schemeClr val="tx1"/>
                </a:solidFill>
              </a:rPr>
              <a:t>При подготовке к занятию с использованием ИКТ логопед не должен забывать, что это  занятие, а значит составляет его план исходя из его целей, при отборе учебного материала он должен соблюдать основные </a:t>
            </a:r>
            <a:r>
              <a:rPr lang="ru-RU" b="1" i="1" dirty="0" smtClean="0">
                <a:solidFill>
                  <a:schemeClr val="tx1"/>
                </a:solidFill>
              </a:rPr>
              <a:t>дидактические принципы</a:t>
            </a:r>
            <a:r>
              <a:rPr lang="ru-RU" b="1" dirty="0" smtClean="0">
                <a:solidFill>
                  <a:schemeClr val="tx1"/>
                </a:solidFill>
              </a:rPr>
              <a:t>:</a:t>
            </a:r>
          </a:p>
          <a:p>
            <a:r>
              <a:rPr lang="ru-RU" b="1" dirty="0" smtClean="0">
                <a:solidFill>
                  <a:schemeClr val="tx1"/>
                </a:solidFill>
              </a:rPr>
              <a:t>систематичности и</a:t>
            </a:r>
          </a:p>
          <a:p>
            <a:r>
              <a:rPr lang="ru-RU" b="1" dirty="0" smtClean="0">
                <a:solidFill>
                  <a:schemeClr val="tx1"/>
                </a:solidFill>
              </a:rPr>
              <a:t>последовательности,</a:t>
            </a:r>
          </a:p>
          <a:p>
            <a:r>
              <a:rPr lang="ru-RU" b="1" dirty="0" smtClean="0">
                <a:solidFill>
                  <a:schemeClr val="tx1"/>
                </a:solidFill>
              </a:rPr>
              <a:t>доступности,</a:t>
            </a:r>
          </a:p>
          <a:p>
            <a:r>
              <a:rPr lang="ru-RU" b="1" dirty="0" smtClean="0">
                <a:solidFill>
                  <a:schemeClr val="tx1"/>
                </a:solidFill>
              </a:rPr>
              <a:t>дифференцированного подхода, </a:t>
            </a:r>
          </a:p>
          <a:p>
            <a:r>
              <a:rPr lang="ru-RU" b="1" dirty="0" smtClean="0">
                <a:solidFill>
                  <a:schemeClr val="tx1"/>
                </a:solidFill>
              </a:rPr>
              <a:t>научности и др.  </a:t>
            </a:r>
          </a:p>
          <a:p>
            <a:pPr>
              <a:buNone/>
            </a:pPr>
            <a:r>
              <a:rPr lang="ru-RU" b="1" dirty="0" smtClean="0">
                <a:solidFill>
                  <a:schemeClr val="tx1"/>
                </a:solidFill>
              </a:rPr>
              <a:t>	При этом </a:t>
            </a:r>
            <a:r>
              <a:rPr lang="ru-RU" b="1" i="1" dirty="0" smtClean="0">
                <a:solidFill>
                  <a:schemeClr val="tx1"/>
                </a:solidFill>
              </a:rPr>
              <a:t>компьютер не заменяет учителя</a:t>
            </a:r>
            <a:r>
              <a:rPr lang="ru-RU" b="1" dirty="0" smtClean="0">
                <a:solidFill>
                  <a:schemeClr val="tx1"/>
                </a:solidFill>
              </a:rPr>
              <a:t>, а только </a:t>
            </a:r>
            <a:r>
              <a:rPr lang="ru-RU" b="1" i="1" dirty="0" smtClean="0">
                <a:solidFill>
                  <a:schemeClr val="tx1"/>
                </a:solidFill>
              </a:rPr>
              <a:t>дополняе</a:t>
            </a:r>
            <a:r>
              <a:rPr lang="ru-RU" b="1" dirty="0" smtClean="0">
                <a:solidFill>
                  <a:schemeClr val="tx1"/>
                </a:solidFill>
              </a:rPr>
              <a:t>т его.</a:t>
            </a:r>
            <a:endParaRPr lang="ru-RU" b="1" dirty="0">
              <a:solidFill>
                <a:schemeClr val="tx1"/>
              </a:solidFill>
            </a:endParaRPr>
          </a:p>
        </p:txBody>
      </p:sp>
      <p:pic>
        <p:nvPicPr>
          <p:cNvPr id="2050" name="Picture 2" descr="ÐÐ°ÑÑÐ¸Ð½ÐºÐ¸ Ð¿Ð¾ Ð·Ð°Ð¿ÑÐ¾ÑÑ &quot;Ð¿ÐµÑÐµÐ´Ð°ÑÐ° Ð¸Ð½ÑÐ¾ÑÐ¼Ð°ÑÐ¸Ð¸ ÐºÐ°ÑÑÐ¸Ð½ÐºÐ° Ð´Ð»Ñ Ð´ÐµÑÐµÐ¹&quo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6572286" y="116632"/>
            <a:ext cx="2571714" cy="187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92696"/>
            <a:ext cx="7344816" cy="936104"/>
          </a:xfrm>
        </p:spPr>
        <p:txBody>
          <a:bodyPr>
            <a:normAutofit fontScale="90000"/>
          </a:bodyPr>
          <a:lstStyle/>
          <a:p>
            <a:r>
              <a:rPr lang="ru-RU" dirty="0" smtClean="0">
                <a:solidFill>
                  <a:schemeClr val="tx1"/>
                </a:solidFill>
              </a:rPr>
              <a:t>Компьютер может использоваться во всех формах работы логопеда:</a:t>
            </a:r>
            <a:endParaRPr lang="ru-RU" dirty="0">
              <a:solidFill>
                <a:schemeClr val="tx1"/>
              </a:solidFill>
            </a:endParaRPr>
          </a:p>
        </p:txBody>
      </p:sp>
      <p:sp>
        <p:nvSpPr>
          <p:cNvPr id="3" name="Содержимое 2"/>
          <p:cNvSpPr>
            <a:spLocks noGrp="1"/>
          </p:cNvSpPr>
          <p:nvPr>
            <p:ph sz="half" idx="1"/>
          </p:nvPr>
        </p:nvSpPr>
        <p:spPr>
          <a:xfrm>
            <a:off x="457200" y="2132856"/>
            <a:ext cx="4690864" cy="4642531"/>
          </a:xfrm>
        </p:spPr>
        <p:txBody>
          <a:bodyPr>
            <a:normAutofit/>
          </a:bodyPr>
          <a:lstStyle/>
          <a:p>
            <a:r>
              <a:rPr lang="ru-RU" sz="2400" b="1" dirty="0" smtClean="0">
                <a:solidFill>
                  <a:schemeClr val="tx1"/>
                </a:solidFill>
              </a:rPr>
              <a:t>на логопедических занятиях;</a:t>
            </a:r>
          </a:p>
          <a:p>
            <a:r>
              <a:rPr lang="ru-RU" sz="2400" b="1" dirty="0" smtClean="0">
                <a:solidFill>
                  <a:schemeClr val="tx1"/>
                </a:solidFill>
              </a:rPr>
              <a:t>при подготовке диагностических и дидактических материалов;</a:t>
            </a:r>
          </a:p>
          <a:p>
            <a:r>
              <a:rPr lang="ru-RU" sz="2400" b="1" dirty="0" smtClean="0">
                <a:solidFill>
                  <a:schemeClr val="tx1"/>
                </a:solidFill>
              </a:rPr>
              <a:t>при взаимодействии со смежными специалистами и родителями;</a:t>
            </a:r>
          </a:p>
          <a:p>
            <a:r>
              <a:rPr lang="ru-RU" sz="2400" b="1" dirty="0" smtClean="0">
                <a:solidFill>
                  <a:schemeClr val="tx1"/>
                </a:solidFill>
              </a:rPr>
              <a:t>для повышения собственной профессиональной компетентности.</a:t>
            </a:r>
            <a:endParaRPr lang="ru-RU" sz="2400" b="1" dirty="0">
              <a:solidFill>
                <a:schemeClr val="tx1"/>
              </a:solidFill>
            </a:endParaRPr>
          </a:p>
        </p:txBody>
      </p:sp>
      <p:pic>
        <p:nvPicPr>
          <p:cNvPr id="3074" name="Picture 2" descr="ÐÐ°ÑÑÐ¸Ð½ÐºÐ¸ Ð¿Ð¾ Ð·Ð°Ð¿ÑÐ¾ÑÑ &quot;ÐºÐ¾Ð¼Ð¿ÑÑÑÐµÑ ÐºÐ°ÑÑÐ¸Ð½ÐºÐ° Ð´Ð»Ñ Ð´ÐµÑÐµÐ¹&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868144" y="4521780"/>
            <a:ext cx="3157047" cy="2232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Берлин">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TM04033917[[fn=Берлин]]</Template>
  <TotalTime>2230</TotalTime>
  <Words>984</Words>
  <Application>Microsoft Office PowerPoint</Application>
  <PresentationFormat>Экран (4:3)</PresentationFormat>
  <Paragraphs>132</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Берлин</vt:lpstr>
      <vt:lpstr>ИНФОРМАЦИОННО-КОММУНИКАЦИОННЫЕ И ЦИФРОВЫЕ ТЕХНОЛОГИИ  В ЛОГОПЕДИЧЕСКОЙ РАБОТЕ</vt:lpstr>
      <vt:lpstr>ЦЕЛИ И ЗАДАЧИ ИСПОЛЬЗОВАНИЯ ИНФОРМАЦИОННЫХ И ЦИФРОВЫХ ТЕХНОЛОГИЙ В СПЕЦИАЛЬНОМ ОБРАЗОВАНИИ</vt:lpstr>
      <vt:lpstr>Презентация PowerPoint</vt:lpstr>
      <vt:lpstr>Презентация PowerPoint</vt:lpstr>
      <vt:lpstr>Презентация PowerPoint</vt:lpstr>
      <vt:lpstr>Что же такое ИКТ?</vt:lpstr>
      <vt:lpstr>Компьютерные (новые информационные) технологии обучения - </vt:lpstr>
      <vt:lpstr>Презентация PowerPoint</vt:lpstr>
      <vt:lpstr>Компьютер может использоваться во всех формах работы логопеда:</vt:lpstr>
      <vt:lpstr>Логопедическая диагностика, мониторинг </vt:lpstr>
      <vt:lpstr>ИСПОЛЬЗОВАНИЕ ИНТЕРНЕТ-РЕСУРСОВ ДЛЯ ПОВЫШЕНИЯ ЭФФЕКТИВНОСТИ КОРРЕКЦИОННОЙ РАБОТЫ, НАПРАВЛЕННОЙ НА УСТРАНЕНИЕ РЕЧЕВЫХ НАРУШЕНИЙ</vt:lpstr>
      <vt:lpstr>Презентация PowerPoint</vt:lpstr>
      <vt:lpstr>Картинки-раскраски по лексическим темам:</vt:lpstr>
      <vt:lpstr>Онлайн-игра «Раскраска-алфавит»</vt:lpstr>
      <vt:lpstr>Онлайн-игра «Фонетическая раскраска»</vt:lpstr>
      <vt:lpstr>Раскраска «Артикуляционные упражнения. Общий комплекс»</vt:lpstr>
      <vt:lpstr>ИНСТРУМЕНТАЛЬНЫЕ СРЕДСТВА ДЛЯ РАЗРАБОТКИ ЭЛЕКТРОННЫХ МАТЕРИАЛОВ УЧЕБНОГО НАЗНАЧЕНИЯ </vt:lpstr>
      <vt:lpstr>Презентация PowerPoint</vt:lpstr>
      <vt:lpstr>Примеры мультимедийных логопедических занятий</vt:lpstr>
      <vt:lpstr>Специализированные программы:</vt:lpstr>
      <vt:lpstr>  ЛОГОПЕДИЧЕСКАЯ ПРОГРАММА «ИГРЫ ДЛЯ ТИГРЫ» В программе более 50 упражнений, объединенных в четыре тематических блока, представляющих основные направления коррекционной работы: "Фонематика",  "Просодика",  "Лексика"  "Звукопроизношение"  </vt:lpstr>
      <vt:lpstr>  Логопедическое просвещение  и консультирование родителей,  педагогов   </vt:lpstr>
      <vt:lpstr>ЦИФРОВЫЕ ОБРАЗОВАТЕЛЬНЫЕ РЕСУРСЫ В КОРРЕКЦИОННО-РАЗВИВАЮЩЕМ ПРОЦЕССЕ</vt:lpstr>
      <vt:lpstr>Презентация PowerPoint</vt:lpstr>
      <vt:lpstr>Интерактивные компьютерные игры</vt:lpstr>
      <vt:lpstr>     </vt:lpstr>
      <vt:lpstr>Демонстрационные материалы (сделанные самостоятельно) для занятии с неречевыми детьми.</vt:lpstr>
      <vt:lpstr>ВЫВОД</vt:lpstr>
      <vt:lpstr>СПАСИБО ЗА ВНИМАНИЕ!</vt:lpstr>
      <vt:lpstr>ЛИТЕРАТУРА: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Хатуна Ходжава</cp:lastModifiedBy>
  <cp:revision>170</cp:revision>
  <dcterms:created xsi:type="dcterms:W3CDTF">2011-11-14T10:34:53Z</dcterms:created>
  <dcterms:modified xsi:type="dcterms:W3CDTF">2023-11-15T10:55:05Z</dcterms:modified>
</cp:coreProperties>
</file>