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79" r:id="rId5"/>
    <p:sldId id="314" r:id="rId6"/>
    <p:sldId id="287" r:id="rId7"/>
    <p:sldId id="270" r:id="rId8"/>
    <p:sldId id="28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289" r:id="rId25"/>
    <p:sldId id="290" r:id="rId26"/>
    <p:sldId id="291" r:id="rId27"/>
    <p:sldId id="292" r:id="rId28"/>
    <p:sldId id="293" r:id="rId29"/>
    <p:sldId id="294" r:id="rId30"/>
    <p:sldId id="295" r:id="rId31"/>
    <p:sldId id="296" r:id="rId32"/>
    <p:sldId id="297" r:id="rId33"/>
    <p:sldId id="298" r:id="rId34"/>
    <p:sldId id="315" r:id="rId35"/>
    <p:sldId id="316" r:id="rId36"/>
    <p:sldId id="317" r:id="rId37"/>
    <p:sldId id="319" r:id="rId38"/>
    <p:sldId id="320" r:id="rId39"/>
    <p:sldId id="321" r:id="rId40"/>
    <p:sldId id="322" r:id="rId41"/>
    <p:sldId id="323" r:id="rId42"/>
    <p:sldId id="325" r:id="rId43"/>
    <p:sldId id="326" r:id="rId44"/>
    <p:sldId id="328" r:id="rId45"/>
    <p:sldId id="327" r:id="rId46"/>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p:cViewPr varScale="1">
        <p:scale>
          <a:sx n="70" d="100"/>
          <a:sy n="70" d="100"/>
        </p:scale>
        <p:origin x="738" y="6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24.06.2016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24.06.2016</a:t>
            </a:r>
            <a:endParaRPr/>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E11EC53-F507-411E-9ADC-FBCFECE09D3D}" type="slidenum">
              <a:rPr lang="ru-RU" smtClean="0"/>
              <a:t>39</a:t>
            </a:fld>
            <a:endParaRPr lang="ru-RU"/>
          </a:p>
        </p:txBody>
      </p:sp>
    </p:spTree>
    <p:extLst>
      <p:ext uri="{BB962C8B-B14F-4D97-AF65-F5344CB8AC3E}">
        <p14:creationId xmlns:p14="http://schemas.microsoft.com/office/powerpoint/2010/main" val="2828887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Равнобедренный треугольник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62" name="Прямоугольник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lnSpc>
                <a:spcPct val="90000"/>
              </a:lnSpc>
            </a:pPr>
            <a:endParaRPr sz="3200">
              <a:solidFill>
                <a:schemeClr val="tx2"/>
              </a:solidFill>
            </a:endParaRPr>
          </a:p>
        </p:txBody>
      </p:sp>
      <p:sp>
        <p:nvSpPr>
          <p:cNvPr id="2" name="Заголовок 1"/>
          <p:cNvSpPr>
            <a:spLocks noGrp="1"/>
          </p:cNvSpPr>
          <p:nvPr>
            <p:ph type="ctrTitle"/>
          </p:nvPr>
        </p:nvSpPr>
        <p:spPr>
          <a:xfrm>
            <a:off x="1218883" y="1905002"/>
            <a:ext cx="9751060" cy="2147926"/>
          </a:xfrm>
        </p:spPr>
        <p:txBody>
          <a:bodyPr rtlCol="0" anchor="ctr">
            <a:normAutofit/>
          </a:bodyPr>
          <a:lstStyle>
            <a:lvl1pPr algn="ctr" rtl="0">
              <a:defRPr sz="4400" cap="all" normalizeH="0" baseline="0"/>
            </a:lvl1pPr>
          </a:lstStyle>
          <a:p>
            <a:pPr rtl="0"/>
            <a:r>
              <a:rPr lang="ru-RU" smtClean="0"/>
              <a:t>Образец заголовка</a:t>
            </a:r>
            <a:endParaRPr/>
          </a:p>
        </p:txBody>
      </p:sp>
      <p:sp>
        <p:nvSpPr>
          <p:cNvPr id="3" name="Подзаголовок 2"/>
          <p:cNvSpPr>
            <a:spLocks noGrp="1"/>
          </p:cNvSpPr>
          <p:nvPr>
            <p:ph type="subTitle" idx="1"/>
          </p:nvPr>
        </p:nvSpPr>
        <p:spPr>
          <a:xfrm>
            <a:off x="1218883" y="4140200"/>
            <a:ext cx="9751060" cy="1016000"/>
          </a:xfrm>
        </p:spPr>
        <p:txBody>
          <a:bodyPr rtlCol="0">
            <a:normAutofit/>
          </a:bodyPr>
          <a:lstStyle>
            <a:lvl1pPr marL="0" indent="0" algn="ctr" rtl="0">
              <a:spcBef>
                <a:spcPts val="0"/>
              </a:spcBef>
              <a:buNone/>
              <a:defRPr sz="280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ru-RU" smtClean="0"/>
              <a:t>Образец подзаголовка</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Альтернативный 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1163" y="482600"/>
            <a:ext cx="3961368" cy="1422400"/>
          </a:xfrm>
        </p:spPr>
        <p:txBody>
          <a:bodyPr rtlCol="0" anchor="b" anchorCtr="0">
            <a:normAutofit/>
          </a:bodyPr>
          <a:lstStyle>
            <a:lvl1pPr algn="l" rtl="0">
              <a:defRPr sz="3200" b="0"/>
            </a:lvl1pPr>
          </a:lstStyle>
          <a:p>
            <a:pPr rtl="0"/>
            <a:r>
              <a:rPr lang="ru-RU" smtClean="0"/>
              <a:t>Образец заголовка</a:t>
            </a:r>
            <a:endParaRPr/>
          </a:p>
        </p:txBody>
      </p:sp>
      <p:sp>
        <p:nvSpPr>
          <p:cNvPr id="9" name="Прямоугольник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10;"/>
          <p:cNvSpPr>
            <a:spLocks noGrp="1"/>
          </p:cNvSpPr>
          <p:nvPr>
            <p:ph type="pic" idx="1"/>
          </p:nvPr>
        </p:nvSpPr>
        <p:spPr>
          <a:xfrm>
            <a:off x="507868" y="482600"/>
            <a:ext cx="6602281" cy="5842001"/>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smtClean="0"/>
              <a:t>Вставка рисунка</a:t>
            </a:r>
            <a:endParaRPr dirty="0"/>
          </a:p>
        </p:txBody>
      </p:sp>
      <p:sp>
        <p:nvSpPr>
          <p:cNvPr id="4" name="Замещающий текст 3"/>
          <p:cNvSpPr>
            <a:spLocks noGrp="1"/>
          </p:cNvSpPr>
          <p:nvPr>
            <p:ph type="body" sz="half" idx="2"/>
          </p:nvPr>
        </p:nvSpPr>
        <p:spPr>
          <a:xfrm>
            <a:off x="7821163" y="2108200"/>
            <a:ext cx="3961368" cy="426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smtClean="0"/>
              <a:t>Образец текста</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marL="2669581" algn="l" rtl="0">
              <a:defRPr baseline="0"/>
            </a:lvl6pPr>
            <a:lvl7pPr marL="2669581" algn="l" rtl="0">
              <a:defRPr baseline="0"/>
            </a:lvl7pPr>
            <a:lvl8pPr marL="2669581" algn="l" rtl="0">
              <a:defRPr baseline="0"/>
            </a:lvl8pPr>
            <a:lvl9pPr marL="2669581" algn="l" rtl="0">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24.06.2016</a:t>
            </a:r>
            <a:endParaRPr/>
          </a:p>
        </p:txBody>
      </p:sp>
      <p:sp>
        <p:nvSpPr>
          <p:cNvPr id="6" name="Номер слайда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0040043" y="482599"/>
            <a:ext cx="1843982" cy="5791201"/>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914162" y="482599"/>
            <a:ext cx="9040045" cy="5791201"/>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24.06.2016</a:t>
            </a:r>
            <a:endParaRPr/>
          </a:p>
        </p:txBody>
      </p:sp>
      <p:sp>
        <p:nvSpPr>
          <p:cNvPr id="6" name="Номер слайда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24.06.2016</a:t>
            </a:r>
            <a:endParaRPr/>
          </a:p>
        </p:txBody>
      </p:sp>
      <p:sp>
        <p:nvSpPr>
          <p:cNvPr id="6" name="Номер слайда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1" name="Равнобедренный треугольник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Заголовок 1"/>
          <p:cNvSpPr>
            <a:spLocks noGrp="1"/>
          </p:cNvSpPr>
          <p:nvPr>
            <p:ph type="title"/>
          </p:nvPr>
        </p:nvSpPr>
        <p:spPr>
          <a:xfrm>
            <a:off x="1218883" y="1524000"/>
            <a:ext cx="9751060" cy="1992597"/>
          </a:xfrm>
        </p:spPr>
        <p:txBody>
          <a:bodyPr rtlCol="0" anchor="b" anchorCtr="0">
            <a:noAutofit/>
          </a:bodyPr>
          <a:lstStyle>
            <a:lvl1pPr algn="ctr" rtl="0">
              <a:defRPr sz="4400" b="0" cap="all" baseline="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1218883" y="3632200"/>
            <a:ext cx="9751060" cy="1016000"/>
          </a:xfrm>
        </p:spPr>
        <p:txBody>
          <a:bodyPr rtlCol="0" anchor="t" anchorCtr="0">
            <a:noAutofit/>
          </a:bodyPr>
          <a:lstStyle>
            <a:lvl1pPr marL="0" indent="0" algn="ctr"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ru-RU" smtClean="0"/>
              <a:t>Образец текста</a:t>
            </a:r>
          </a:p>
        </p:txBody>
      </p:sp>
      <p:sp>
        <p:nvSpPr>
          <p:cNvPr id="5" name="Нижний колонтитул 4"/>
          <p:cNvSpPr>
            <a:spLocks noGrp="1"/>
          </p:cNvSpPr>
          <p:nvPr>
            <p:ph type="ftr" sz="quarter" idx="11"/>
          </p:nvPr>
        </p:nvSpPr>
        <p:spPr/>
        <p:txBody>
          <a:bodyPr rtlCol="0"/>
          <a:lstStyle/>
          <a:p>
            <a:pPr rtl="0"/>
            <a:endParaRPr/>
          </a:p>
        </p:txBody>
      </p:sp>
      <p:sp>
        <p:nvSpPr>
          <p:cNvPr id="4" name="Дата 3"/>
          <p:cNvSpPr>
            <a:spLocks noGrp="1"/>
          </p:cNvSpPr>
          <p:nvPr>
            <p:ph type="dt" sz="half" idx="10"/>
          </p:nvPr>
        </p:nvSpPr>
        <p:spPr/>
        <p:txBody>
          <a:bodyPr rtlCol="0"/>
          <a:lstStyle/>
          <a:p>
            <a:pPr rtl="0"/>
            <a:r>
              <a:rPr lang="en-US"/>
              <a:t>24.06.2016</a:t>
            </a:r>
            <a:endParaRPr/>
          </a:p>
        </p:txBody>
      </p:sp>
      <p:sp>
        <p:nvSpPr>
          <p:cNvPr id="6" name="Номер слайда 5"/>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914162"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marL="2669581" algn="l" rtl="0">
              <a:defRPr sz="1400"/>
            </a:lvl7pPr>
            <a:lvl8pPr marL="2669581" algn="l" rtl="0">
              <a:defRPr sz="1400"/>
            </a:lvl8pPr>
            <a:lvl9pPr marL="2669581"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6297559" y="1803401"/>
            <a:ext cx="4977104" cy="44704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baseline="0"/>
            </a:lvl6pPr>
            <a:lvl7pPr marL="2669581" algn="l" rtl="0">
              <a:defRPr sz="1400" baseline="0"/>
            </a:lvl7pPr>
            <a:lvl8pPr marL="2669581" algn="l" rtl="0">
              <a:defRPr sz="1400" baseline="0"/>
            </a:lvl8pPr>
            <a:lvl9pPr marL="2669581" algn="l" rtl="0">
              <a:defRPr sz="1400"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p>
            <a:pPr rtl="0"/>
            <a:r>
              <a:rPr lang="en-US"/>
              <a:t>24.06.2016</a:t>
            </a:r>
            <a:endParaRPr/>
          </a:p>
        </p:txBody>
      </p:sp>
      <p:sp>
        <p:nvSpPr>
          <p:cNvPr id="7" name="Номер слайда 6"/>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914162"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smtClean="0"/>
              <a:t>Образец текста</a:t>
            </a:r>
          </a:p>
        </p:txBody>
      </p:sp>
      <p:sp>
        <p:nvSpPr>
          <p:cNvPr id="4" name="Объект 3"/>
          <p:cNvSpPr>
            <a:spLocks noGrp="1"/>
          </p:cNvSpPr>
          <p:nvPr>
            <p:ph sz="half" idx="2"/>
          </p:nvPr>
        </p:nvSpPr>
        <p:spPr>
          <a:xfrm>
            <a:off x="914162"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a:lvl8pPr>
            <a:lvl9pPr marL="2669581"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6297559" y="1803400"/>
            <a:ext cx="4977104" cy="914400"/>
          </a:xfrm>
        </p:spPr>
        <p:txBody>
          <a:bodyPr rtlCol="0" anchor="ctr">
            <a:noAutofit/>
          </a:bodyPr>
          <a:lstStyle>
            <a:lvl1pPr marL="0" indent="0" algn="l" rtl="0">
              <a:lnSpc>
                <a:spcPct val="80000"/>
              </a:lnSpc>
              <a:spcBef>
                <a:spcPts val="0"/>
              </a:spcBef>
              <a:buNone/>
              <a:defRPr sz="2800" b="0">
                <a:solidFill>
                  <a:schemeClr val="tx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ru-RU" smtClean="0"/>
              <a:t>Образец текста</a:t>
            </a:r>
          </a:p>
        </p:txBody>
      </p:sp>
      <p:sp>
        <p:nvSpPr>
          <p:cNvPr id="6" name="Объект 5"/>
          <p:cNvSpPr>
            <a:spLocks noGrp="1"/>
          </p:cNvSpPr>
          <p:nvPr>
            <p:ph sz="quarter" idx="4"/>
          </p:nvPr>
        </p:nvSpPr>
        <p:spPr>
          <a:xfrm>
            <a:off x="6297559" y="2717800"/>
            <a:ext cx="4977104" cy="35560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marL="2669581" algn="l" rtl="0">
              <a:defRPr sz="1400"/>
            </a:lvl6pPr>
            <a:lvl7pPr marL="2669581" algn="l" rtl="0">
              <a:defRPr sz="1400"/>
            </a:lvl7pPr>
            <a:lvl8pPr marL="2669581" algn="l" rtl="0">
              <a:defRPr sz="1400" baseline="0"/>
            </a:lvl8pPr>
            <a:lvl9pPr marL="2669581" algn="l" rtl="0">
              <a:defRPr sz="1400" baseline="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8" name="Нижний колонтитул 7"/>
          <p:cNvSpPr>
            <a:spLocks noGrp="1"/>
          </p:cNvSpPr>
          <p:nvPr>
            <p:ph type="ftr" sz="quarter" idx="11"/>
          </p:nvPr>
        </p:nvSpPr>
        <p:spPr/>
        <p:txBody>
          <a:bodyPr rtlCol="0"/>
          <a:lstStyle/>
          <a:p>
            <a:pPr rtl="0"/>
            <a:endParaRPr/>
          </a:p>
        </p:txBody>
      </p:sp>
      <p:sp>
        <p:nvSpPr>
          <p:cNvPr id="7" name="Дата 6"/>
          <p:cNvSpPr>
            <a:spLocks noGrp="1"/>
          </p:cNvSpPr>
          <p:nvPr>
            <p:ph type="dt" sz="half" idx="10"/>
          </p:nvPr>
        </p:nvSpPr>
        <p:spPr/>
        <p:txBody>
          <a:bodyPr rtlCol="0"/>
          <a:lstStyle/>
          <a:p>
            <a:pPr rtl="0"/>
            <a:r>
              <a:rPr lang="en-US"/>
              <a:t>24.06.2016</a:t>
            </a:r>
            <a:endParaRPr/>
          </a:p>
        </p:txBody>
      </p:sp>
      <p:sp>
        <p:nvSpPr>
          <p:cNvPr id="9" name="Номер слайда 8"/>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4" name="Нижний колонтитул 3"/>
          <p:cNvSpPr>
            <a:spLocks noGrp="1"/>
          </p:cNvSpPr>
          <p:nvPr>
            <p:ph type="ftr" sz="quarter" idx="11"/>
          </p:nvPr>
        </p:nvSpPr>
        <p:spPr/>
        <p:txBody>
          <a:bodyPr rtlCol="0"/>
          <a:lstStyle/>
          <a:p>
            <a:pPr rtl="0"/>
            <a:endParaRPr/>
          </a:p>
        </p:txBody>
      </p:sp>
      <p:sp>
        <p:nvSpPr>
          <p:cNvPr id="3" name="Дата 2"/>
          <p:cNvSpPr>
            <a:spLocks noGrp="1"/>
          </p:cNvSpPr>
          <p:nvPr>
            <p:ph type="dt" sz="half" idx="10"/>
          </p:nvPr>
        </p:nvSpPr>
        <p:spPr/>
        <p:txBody>
          <a:bodyPr rtlCol="0"/>
          <a:lstStyle/>
          <a:p>
            <a:pPr rtl="0"/>
            <a:r>
              <a:rPr lang="en-US"/>
              <a:t>24.06.2016</a:t>
            </a:r>
            <a:endParaRPr/>
          </a:p>
        </p:txBody>
      </p:sp>
      <p:sp>
        <p:nvSpPr>
          <p:cNvPr id="5" name="Номер слайда 4"/>
          <p:cNvSpPr>
            <a:spLocks noGrp="1"/>
          </p:cNvSpPr>
          <p:nvPr>
            <p:ph type="sldNum" sz="quarter" idx="12"/>
          </p:nvPr>
        </p:nvSpPr>
        <p:spPr/>
        <p:txBody>
          <a:bodyPr rtlCol="0"/>
          <a:lstStyle/>
          <a:p>
            <a:pPr rtl="0"/>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1163" y="482600"/>
            <a:ext cx="3961368" cy="1422400"/>
          </a:xfrm>
        </p:spPr>
        <p:txBody>
          <a:bodyPr rtlCol="0" anchor="b">
            <a:noAutofit/>
          </a:bodyPr>
          <a:lstStyle>
            <a:lvl1pPr algn="l" rtl="0">
              <a:defRPr sz="3200" b="0"/>
            </a:lvl1pPr>
          </a:lstStyle>
          <a:p>
            <a:pPr rtl="0"/>
            <a:r>
              <a:rPr lang="ru-RU" smtClean="0"/>
              <a:t>Образец заголовка</a:t>
            </a:r>
            <a:endParaRPr/>
          </a:p>
        </p:txBody>
      </p:sp>
      <p:sp>
        <p:nvSpPr>
          <p:cNvPr id="20" name="Прямоугольник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Объект 2"/>
          <p:cNvSpPr>
            <a:spLocks noGrp="1"/>
          </p:cNvSpPr>
          <p:nvPr>
            <p:ph idx="1"/>
          </p:nvPr>
        </p:nvSpPr>
        <p:spPr bwMode="white">
          <a:xfrm>
            <a:off x="507868" y="482600"/>
            <a:ext cx="6602280" cy="5842001"/>
          </a:xfrm>
        </p:spPr>
        <p:txBody>
          <a:bodyPr rtlCol="0">
            <a:normAutofit/>
          </a:bodyPr>
          <a:lstStyle>
            <a:lvl1pPr algn="l" rtl="0">
              <a:defRPr sz="2800"/>
            </a:lvl1pPr>
            <a:lvl2pPr algn="l" rtl="0">
              <a:defRPr sz="2400"/>
            </a:lvl2pPr>
            <a:lvl3pPr algn="l" rtl="0">
              <a:defRPr sz="2000"/>
            </a:lvl3pPr>
            <a:lvl4pPr algn="l" rtl="0">
              <a:defRPr sz="18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Замещающий текст 3"/>
          <p:cNvSpPr>
            <a:spLocks noGrp="1"/>
          </p:cNvSpPr>
          <p:nvPr>
            <p:ph type="body" sz="half" idx="2"/>
          </p:nvPr>
        </p:nvSpPr>
        <p:spPr>
          <a:xfrm>
            <a:off x="7821163" y="2108200"/>
            <a:ext cx="3961368" cy="4267200"/>
          </a:xfrm>
        </p:spPr>
        <p:txBody>
          <a:bodyPr rtlCol="0" anchor="t" anchorCtr="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Равнобедренный треугольник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Заголовок 1"/>
          <p:cNvSpPr>
            <a:spLocks noGrp="1"/>
          </p:cNvSpPr>
          <p:nvPr>
            <p:ph type="title"/>
          </p:nvPr>
        </p:nvSpPr>
        <p:spPr>
          <a:xfrm>
            <a:off x="6399133" y="1905000"/>
            <a:ext cx="5180251" cy="1727200"/>
          </a:xfrm>
        </p:spPr>
        <p:txBody>
          <a:bodyPr rtlCol="0" anchor="b" anchorCtr="0">
            <a:normAutofit/>
          </a:bodyPr>
          <a:lstStyle>
            <a:lvl1pPr algn="l" rtl="0">
              <a:defRPr sz="3200" b="0"/>
            </a:lvl1pPr>
          </a:lstStyle>
          <a:p>
            <a:pPr rtl="0"/>
            <a:r>
              <a:rPr lang="ru-RU" smtClean="0"/>
              <a:t>Образец заголовка</a:t>
            </a:r>
            <a:endParaRPr/>
          </a:p>
        </p:txBody>
      </p:sp>
      <p:sp>
        <p:nvSpPr>
          <p:cNvPr id="9" name="Прямоугольник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10;"/>
          <p:cNvSpPr>
            <a:spLocks noGrp="1"/>
          </p:cNvSpPr>
          <p:nvPr>
            <p:ph type="pic" idx="1"/>
          </p:nvPr>
        </p:nvSpPr>
        <p:spPr>
          <a:xfrm>
            <a:off x="507869" y="482601"/>
            <a:ext cx="5077859" cy="5862706"/>
          </a:xfrm>
          <a:noFill/>
          <a:ln w="9525">
            <a:noFill/>
            <a:miter lim="800000"/>
          </a:ln>
          <a:effectLst/>
        </p:spPr>
        <p:txBody>
          <a:bodyPr rtlCol="0">
            <a:normAutofit/>
          </a:bodyPr>
          <a:lstStyle>
            <a:lvl1pPr marL="0" indent="0" algn="ctr" rtl="0">
              <a:buNone/>
              <a:defRPr sz="27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ru-RU" smtClean="0"/>
              <a:t>Вставка рисунка</a:t>
            </a:r>
            <a:endParaRPr/>
          </a:p>
        </p:txBody>
      </p:sp>
      <p:sp>
        <p:nvSpPr>
          <p:cNvPr id="4" name="Замещающий текст 3"/>
          <p:cNvSpPr>
            <a:spLocks noGrp="1"/>
          </p:cNvSpPr>
          <p:nvPr>
            <p:ph type="body" sz="half" idx="2"/>
          </p:nvPr>
        </p:nvSpPr>
        <p:spPr>
          <a:xfrm>
            <a:off x="6399133" y="3733800"/>
            <a:ext cx="5180251" cy="1727200"/>
          </a:xfrm>
        </p:spPr>
        <p:txBody>
          <a:bodyPr rtlCol="0">
            <a:normAutofit/>
          </a:bodyPr>
          <a:lstStyle>
            <a:lvl1pPr marL="0" indent="0" algn="l" rtl="0">
              <a:spcBef>
                <a:spcPts val="1600"/>
              </a:spcBef>
              <a:buNone/>
              <a:defRPr sz="2000">
                <a:solidFill>
                  <a:schemeClr val="tx1"/>
                </a:solidFill>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pPr rtl="0"/>
            <a:r>
              <a:rPr lang="ru"/>
              <a:t>Стиль образца заголовка</a:t>
            </a:r>
            <a:endParaRPr/>
          </a:p>
        </p:txBody>
      </p:sp>
      <p:sp>
        <p:nvSpPr>
          <p:cNvPr id="3" name="Замещающий текст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5" name="Нижний колонтитул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rtl="0">
              <a:defRPr sz="1100">
                <a:solidFill>
                  <a:schemeClr val="tx1"/>
                </a:solidFill>
              </a:defRPr>
            </a:lvl1pPr>
          </a:lstStyle>
          <a:p>
            <a:pPr rtl="0"/>
            <a:endParaRPr/>
          </a:p>
        </p:txBody>
      </p:sp>
      <p:sp>
        <p:nvSpPr>
          <p:cNvPr id="4" name="Дата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l" rtl="0">
              <a:defRPr sz="1100">
                <a:solidFill>
                  <a:schemeClr val="tx1"/>
                </a:solidFill>
              </a:defRPr>
            </a:lvl1pPr>
          </a:lstStyle>
          <a:p>
            <a:pPr rtl="0"/>
            <a:r>
              <a:rPr lang="en-US"/>
              <a:t>24.06.2016</a:t>
            </a:r>
            <a:endParaRPr/>
          </a:p>
        </p:txBody>
      </p:sp>
      <p:sp>
        <p:nvSpPr>
          <p:cNvPr id="6" name="Номер слайда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l" rtl="0">
              <a:defRPr sz="1100">
                <a:solidFill>
                  <a:schemeClr val="tx1"/>
                </a:solidFill>
              </a:defRPr>
            </a:lvl1pPr>
          </a:lstStyle>
          <a:p>
            <a:pPr rtl="0"/>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armedman.ru/nagradyi/geroy-sovetskogo-soyuza-medal-zolotaya-zvezda.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armedman.ru/nagradyi/medal-za-oboronu-leningrada.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rmedman.ru/nagradyi/medal-za-oboronu-moskvyi.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rmedman.ru/nagradyi/medal-za-oboronu-odessy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236321" y="2060848"/>
            <a:ext cx="9751060" cy="2147926"/>
          </a:xfrm>
        </p:spPr>
        <p:txBody>
          <a:bodyPr rtlCol="0"/>
          <a:lstStyle/>
          <a:p>
            <a:pPr rtl="0"/>
            <a:r>
              <a:rPr lang="ru-RU" dirty="0" smtClean="0"/>
              <a:t>Н</a:t>
            </a:r>
            <a:r>
              <a:rPr lang="ru" sz="4000" dirty="0" smtClean="0"/>
              <a:t>аграды</a:t>
            </a:r>
            <a:r>
              <a:rPr lang="ru" dirty="0" smtClean="0"/>
              <a:t> в</a:t>
            </a:r>
            <a:r>
              <a:rPr lang="ru" sz="4000" dirty="0" smtClean="0"/>
              <a:t>еликой</a:t>
            </a:r>
            <a:r>
              <a:rPr lang="ru" dirty="0" smtClean="0"/>
              <a:t> о</a:t>
            </a:r>
            <a:r>
              <a:rPr lang="ru" sz="4000" dirty="0" smtClean="0"/>
              <a:t>течественной</a:t>
            </a:r>
            <a:r>
              <a:rPr lang="ru" dirty="0" smtClean="0"/>
              <a:t> </a:t>
            </a:r>
            <a:r>
              <a:rPr lang="ru" sz="4000" dirty="0" smtClean="0"/>
              <a:t>войны</a:t>
            </a:r>
            <a:endParaRPr lang="ru" sz="4000" dirty="0"/>
          </a:p>
        </p:txBody>
      </p:sp>
      <p:sp>
        <p:nvSpPr>
          <p:cNvPr id="2" name="Подзаголовок 1"/>
          <p:cNvSpPr>
            <a:spLocks noGrp="1"/>
          </p:cNvSpPr>
          <p:nvPr>
            <p:ph type="subTitle" idx="1"/>
          </p:nvPr>
        </p:nvSpPr>
        <p:spPr>
          <a:xfrm>
            <a:off x="1236752" y="4208774"/>
            <a:ext cx="9751060" cy="2172554"/>
          </a:xfrm>
        </p:spPr>
        <p:txBody>
          <a:bodyPr rtlCol="0">
            <a:normAutofit fontScale="55000" lnSpcReduction="20000"/>
          </a:bodyPr>
          <a:lstStyle/>
          <a:p>
            <a:pPr rtl="0"/>
            <a:r>
              <a:rPr lang="ru" sz="9000" dirty="0" smtClean="0"/>
              <a:t>1941-1945г.г.</a:t>
            </a:r>
          </a:p>
          <a:p>
            <a:pPr rtl="0"/>
            <a:endParaRPr lang="ru" dirty="0"/>
          </a:p>
          <a:p>
            <a:pPr rtl="0"/>
            <a:endParaRPr lang="ru" dirty="0" smtClean="0"/>
          </a:p>
          <a:p>
            <a:pPr rtl="0"/>
            <a:endParaRPr lang="ru" dirty="0"/>
          </a:p>
          <a:p>
            <a:pPr rtl="0"/>
            <a:r>
              <a:rPr lang="ru" dirty="0" smtClean="0"/>
              <a:t>                                                                                                                                       Выполнила воспитатель</a:t>
            </a:r>
          </a:p>
          <a:p>
            <a:pPr rtl="0"/>
            <a:endParaRPr lang="ru" dirty="0"/>
          </a:p>
          <a:p>
            <a:pPr rtl="0"/>
            <a:r>
              <a:rPr lang="ru" dirty="0" smtClean="0"/>
              <a:t>                                                                                                                                                             д/с №22 «Солнышко» г.Мичуринск</a:t>
            </a:r>
          </a:p>
          <a:p>
            <a:pPr rtl="0"/>
            <a:endParaRPr lang="ru" dirty="0"/>
          </a:p>
          <a:p>
            <a:pPr rtl="0"/>
            <a:r>
              <a:rPr lang="ru" dirty="0" smtClean="0"/>
              <a:t>                                                                                                                   Полянская О.Н.</a:t>
            </a:r>
          </a:p>
          <a:p>
            <a:pPr rtl="0"/>
            <a:r>
              <a:rPr lang="ru" dirty="0"/>
              <a:t> </a:t>
            </a:r>
            <a:r>
              <a:rPr lang="ru" dirty="0" smtClean="0"/>
              <a:t>      </a:t>
            </a:r>
            <a:endParaRPr lang="ru"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17140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Нахимова</a:t>
            </a:r>
            <a:endParaRPr lang="ru-RU" dirty="0">
              <a:solidFill>
                <a:schemeClr val="bg2">
                  <a:lumMod val="60000"/>
                  <a:lumOff val="40000"/>
                </a:schemeClr>
              </a:solidFill>
            </a:endParaRPr>
          </a:p>
        </p:txBody>
      </p:sp>
      <p:sp>
        <p:nvSpPr>
          <p:cNvPr id="3" name="Объект 2"/>
          <p:cNvSpPr>
            <a:spLocks noGrp="1"/>
          </p:cNvSpPr>
          <p:nvPr>
            <p:ph idx="1"/>
          </p:nvPr>
        </p:nvSpPr>
        <p:spPr>
          <a:xfrm>
            <a:off x="0" y="1071273"/>
            <a:ext cx="10585176" cy="3211128"/>
          </a:xfrm>
        </p:spPr>
        <p:txBody>
          <a:bodyPr>
            <a:normAutofit fontScale="92500" lnSpcReduction="20000"/>
          </a:bodyPr>
          <a:lstStyle/>
          <a:p>
            <a:r>
              <a:rPr lang="ru-RU" dirty="0"/>
              <a:t>Учрежден 3 марта 1944 года.</a:t>
            </a:r>
          </a:p>
          <a:p>
            <a:r>
              <a:rPr lang="ru-RU" dirty="0"/>
              <a:t>Состоит из двух степеней: I и II степени. Высшей степенью ордена является I степень.</a:t>
            </a:r>
          </a:p>
          <a:p>
            <a:r>
              <a:rPr lang="ru-RU" dirty="0"/>
              <a:t>Награждению подлежали офицеры Военно-Морского Флота за выдающиеся успехи в разработке, проведении и обеспечении морских операций, в результате которых была отражена наступательная операция противника или обеспечены активные операции флота, нанесен противнику значительный урон и сохранены свои основные силы.</a:t>
            </a:r>
          </a:p>
          <a:p>
            <a:endParaRPr lang="ru-RU" dirty="0"/>
          </a:p>
        </p:txBody>
      </p:sp>
      <p:sp>
        <p:nvSpPr>
          <p:cNvPr id="4" name="Прямоугольник 3"/>
          <p:cNvSpPr/>
          <p:nvPr/>
        </p:nvSpPr>
        <p:spPr>
          <a:xfrm>
            <a:off x="261764" y="4893303"/>
            <a:ext cx="6092825" cy="839845"/>
          </a:xfrm>
          <a:prstGeom prst="rect">
            <a:avLst/>
          </a:prstGeom>
        </p:spPr>
        <p:txBody>
          <a:bodyPr>
            <a:spAutoFit/>
          </a:bodyPr>
          <a:lstStyle/>
          <a:p>
            <a:pPr>
              <a:lnSpc>
                <a:spcPts val="1860"/>
              </a:lnSpc>
              <a:spcAft>
                <a:spcPts val="750"/>
              </a:spcAft>
            </a:pPr>
            <a:r>
              <a:rPr lang="ru-RU" sz="2600" dirty="0">
                <a:latin typeface="+mj-lt"/>
                <a:ea typeface="Times New Roman" panose="02020603050405020304" pitchFamily="18" charset="0"/>
                <a:cs typeface="Times New Roman" panose="02020603050405020304" pitchFamily="18" charset="0"/>
              </a:rPr>
              <a:t>Орден Нахимова I и II степени носится на правой стороне груди поле ордена Кутузова соответствующих степеней.</a:t>
            </a:r>
            <a:endParaRPr lang="ru-RU" sz="2600" dirty="0">
              <a:effectLst/>
              <a:latin typeface="+mj-lt"/>
              <a:ea typeface="Calibri" panose="020F0502020204030204" pitchFamily="34" charset="0"/>
              <a:cs typeface="Times New Roman" panose="02020603050405020304" pitchFamily="18" charset="0"/>
            </a:endParaRPr>
          </a:p>
        </p:txBody>
      </p:sp>
      <p:pic>
        <p:nvPicPr>
          <p:cNvPr id="5" name="Рисунок 4" descr="Орден Нахимова"/>
          <p:cNvPicPr/>
          <p:nvPr/>
        </p:nvPicPr>
        <p:blipFill>
          <a:blip r:embed="rId2">
            <a:extLst>
              <a:ext uri="{28A0092B-C50C-407E-A947-70E740481C1C}">
                <a14:useLocalDpi xmlns:a14="http://schemas.microsoft.com/office/drawing/2010/main" val="0"/>
              </a:ext>
            </a:extLst>
          </a:blip>
          <a:srcRect/>
          <a:stretch>
            <a:fillRect/>
          </a:stretch>
        </p:blipFill>
        <p:spPr bwMode="auto">
          <a:xfrm>
            <a:off x="6310436" y="3933056"/>
            <a:ext cx="5688632" cy="2760340"/>
          </a:xfrm>
          <a:prstGeom prst="rect">
            <a:avLst/>
          </a:prstGeom>
          <a:noFill/>
          <a:ln>
            <a:noFill/>
          </a:ln>
        </p:spPr>
      </p:pic>
    </p:spTree>
    <p:extLst>
      <p:ext uri="{BB962C8B-B14F-4D97-AF65-F5344CB8AC3E}">
        <p14:creationId xmlns:p14="http://schemas.microsoft.com/office/powerpoint/2010/main" val="50273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17140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Александра Невского</a:t>
            </a:r>
            <a:endParaRPr lang="ru-RU" dirty="0">
              <a:solidFill>
                <a:schemeClr val="bg2">
                  <a:lumMod val="60000"/>
                  <a:lumOff val="40000"/>
                </a:schemeClr>
              </a:solidFill>
            </a:endParaRPr>
          </a:p>
        </p:txBody>
      </p:sp>
      <p:sp>
        <p:nvSpPr>
          <p:cNvPr id="3" name="Объект 2"/>
          <p:cNvSpPr>
            <a:spLocks noGrp="1"/>
          </p:cNvSpPr>
          <p:nvPr>
            <p:ph idx="1"/>
          </p:nvPr>
        </p:nvSpPr>
        <p:spPr>
          <a:xfrm>
            <a:off x="0" y="1416269"/>
            <a:ext cx="7632848" cy="4470400"/>
          </a:xfrm>
        </p:spPr>
        <p:txBody>
          <a:bodyPr/>
          <a:lstStyle/>
          <a:p>
            <a:r>
              <a:rPr lang="ru-RU" dirty="0"/>
              <a:t>Учрежден 29 июля 1942 года.</a:t>
            </a:r>
          </a:p>
          <a:p>
            <a:r>
              <a:rPr lang="ru-RU" dirty="0"/>
              <a:t>Награждению подлежали командиры: дивизий, бригад, полков, батальонов, рот и взводов Красной Армии, проявившие в боях за Родину в Отечественной войне личную отвагу, мужество и храбрость и умелым командованием обеспечивающие успешные действия своих частей.</a:t>
            </a:r>
          </a:p>
          <a:p>
            <a:endParaRPr lang="ru-RU" dirty="0"/>
          </a:p>
        </p:txBody>
      </p:sp>
      <p:sp>
        <p:nvSpPr>
          <p:cNvPr id="4" name="Прямоугольник 3"/>
          <p:cNvSpPr/>
          <p:nvPr/>
        </p:nvSpPr>
        <p:spPr>
          <a:xfrm>
            <a:off x="261764" y="4869160"/>
            <a:ext cx="6092825" cy="1083502"/>
          </a:xfrm>
          <a:prstGeom prst="rect">
            <a:avLst/>
          </a:prstGeom>
        </p:spPr>
        <p:txBody>
          <a:bodyPr>
            <a:spAutoFit/>
          </a:bodyPr>
          <a:lstStyle/>
          <a:p>
            <a:pPr>
              <a:lnSpc>
                <a:spcPts val="1860"/>
              </a:lnSpc>
              <a:spcAft>
                <a:spcPts val="750"/>
              </a:spcAft>
            </a:pPr>
            <a:r>
              <a:rPr lang="ru-RU" sz="2800" dirty="0">
                <a:latin typeface="+mj-lt"/>
                <a:ea typeface="Times New Roman" panose="02020603050405020304" pitchFamily="18" charset="0"/>
                <a:cs typeface="Times New Roman" panose="02020603050405020304" pitchFamily="18" charset="0"/>
              </a:rPr>
              <a:t>Орден Александра Невского носится на правой стороне груди и располагается после ордена Богдана Хмельницкого III степени.</a:t>
            </a:r>
            <a:endParaRPr lang="ru-RU" sz="2800" dirty="0">
              <a:effectLst/>
              <a:latin typeface="+mj-lt"/>
              <a:ea typeface="Calibri" panose="020F0502020204030204" pitchFamily="34" charset="0"/>
              <a:cs typeface="Times New Roman" panose="02020603050405020304" pitchFamily="18" charset="0"/>
            </a:endParaRPr>
          </a:p>
        </p:txBody>
      </p:sp>
      <p:pic>
        <p:nvPicPr>
          <p:cNvPr id="5" name="Рисунок 4" descr="Орден Александра Невского"/>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2848" y="1713698"/>
            <a:ext cx="4320480" cy="4019558"/>
          </a:xfrm>
          <a:prstGeom prst="rect">
            <a:avLst/>
          </a:prstGeom>
          <a:noFill/>
          <a:ln>
            <a:noFill/>
          </a:ln>
        </p:spPr>
      </p:pic>
    </p:spTree>
    <p:extLst>
      <p:ext uri="{BB962C8B-B14F-4D97-AF65-F5344CB8AC3E}">
        <p14:creationId xmlns:p14="http://schemas.microsoft.com/office/powerpoint/2010/main" val="266172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852" y="-17140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Суворова</a:t>
            </a:r>
            <a:endParaRPr lang="ru-RU" dirty="0">
              <a:solidFill>
                <a:schemeClr val="bg2">
                  <a:lumMod val="60000"/>
                  <a:lumOff val="40000"/>
                </a:schemeClr>
              </a:solidFill>
            </a:endParaRPr>
          </a:p>
        </p:txBody>
      </p:sp>
      <p:sp>
        <p:nvSpPr>
          <p:cNvPr id="3" name="Объект 2"/>
          <p:cNvSpPr>
            <a:spLocks noGrp="1"/>
          </p:cNvSpPr>
          <p:nvPr>
            <p:ph idx="1"/>
          </p:nvPr>
        </p:nvSpPr>
        <p:spPr>
          <a:xfrm>
            <a:off x="261764" y="1058559"/>
            <a:ext cx="11632604" cy="2537152"/>
          </a:xfrm>
        </p:spPr>
        <p:txBody>
          <a:bodyPr>
            <a:normAutofit fontScale="70000" lnSpcReduction="20000"/>
          </a:bodyPr>
          <a:lstStyle/>
          <a:p>
            <a:r>
              <a:rPr lang="ru-RU" sz="3100" dirty="0"/>
              <a:t>Учрежден 29 июля 1942 года.</a:t>
            </a:r>
          </a:p>
          <a:p>
            <a:r>
              <a:rPr lang="ru-RU" sz="3100" dirty="0"/>
              <a:t>Состоит из трех степеней: I, II и III степени. Высшей степенью ордена является I степень.</a:t>
            </a:r>
          </a:p>
          <a:p>
            <a:r>
              <a:rPr lang="ru-RU" sz="3100" dirty="0"/>
              <a:t>Награждению подлежали командиры Красной Армии за выдающиеся успехи в деле управления войсками, отличную организацию боевых операций и проявленные при этом решительность и настойчивость в их проведении, в результате чего была достигнута победа в боях за Родину в Отечественной войне.</a:t>
            </a:r>
          </a:p>
          <a:p>
            <a:endParaRPr lang="ru-RU" dirty="0"/>
          </a:p>
        </p:txBody>
      </p:sp>
      <p:sp>
        <p:nvSpPr>
          <p:cNvPr id="4" name="Прямоугольник 3"/>
          <p:cNvSpPr/>
          <p:nvPr/>
        </p:nvSpPr>
        <p:spPr>
          <a:xfrm>
            <a:off x="549796" y="3284984"/>
            <a:ext cx="5904656" cy="3362459"/>
          </a:xfrm>
          <a:prstGeom prst="rect">
            <a:avLst/>
          </a:prstGeom>
        </p:spPr>
        <p:txBody>
          <a:bodyPr wrap="square">
            <a:spAutoFit/>
          </a:bodyPr>
          <a:lstStyle/>
          <a:p>
            <a:pPr>
              <a:lnSpc>
                <a:spcPts val="1860"/>
              </a:lnSpc>
              <a:spcAft>
                <a:spcPts val="750"/>
              </a:spcAft>
            </a:pPr>
            <a:r>
              <a:rPr lang="ru-RU" sz="2200" dirty="0">
                <a:latin typeface="+mj-lt"/>
                <a:ea typeface="Times New Roman" panose="02020603050405020304" pitchFamily="18" charset="0"/>
                <a:cs typeface="Times New Roman" panose="02020603050405020304" pitchFamily="18" charset="0"/>
              </a:rPr>
              <a:t>Орден Суворова — первый орден СССР, имевший 3 степени. Он занимал высшую ступеньку в иерархии полководческих орденов.</a:t>
            </a:r>
            <a:endParaRPr lang="ru-RU" sz="2200" dirty="0">
              <a:latin typeface="+mj-lt"/>
              <a:ea typeface="Calibri" panose="020F0502020204030204" pitchFamily="34" charset="0"/>
              <a:cs typeface="Times New Roman" panose="02020603050405020304" pitchFamily="18" charset="0"/>
            </a:endParaRPr>
          </a:p>
          <a:p>
            <a:pPr>
              <a:lnSpc>
                <a:spcPts val="1860"/>
              </a:lnSpc>
              <a:spcAft>
                <a:spcPts val="750"/>
              </a:spcAft>
            </a:pPr>
            <a:r>
              <a:rPr lang="ru-RU" sz="2200" dirty="0">
                <a:latin typeface="+mj-lt"/>
                <a:ea typeface="Times New Roman" panose="02020603050405020304" pitchFamily="18" charset="0"/>
                <a:cs typeface="Times New Roman" panose="02020603050405020304" pitchFamily="18" charset="0"/>
              </a:rPr>
              <a:t>Орден Суворова носится на правой стороне груди. Орден Суворова I степени располагается перед другими орденами, носимыми на правой стороне груди, орден Суворова II степени располагается после ордена Богдана Хмельницкого I степени, а орден Суворова III степени располагается после ордена Богдана Хмельницкого II степени.</a:t>
            </a:r>
            <a:endParaRPr lang="ru-RU" sz="2200" dirty="0">
              <a:effectLst/>
              <a:latin typeface="+mj-lt"/>
              <a:ea typeface="Calibri" panose="020F0502020204030204" pitchFamily="34" charset="0"/>
              <a:cs typeface="Times New Roman" panose="02020603050405020304" pitchFamily="18" charset="0"/>
            </a:endParaRPr>
          </a:p>
        </p:txBody>
      </p:sp>
      <p:pic>
        <p:nvPicPr>
          <p:cNvPr id="5" name="Рисунок 4" descr="Орден Суворова"/>
          <p:cNvPicPr/>
          <p:nvPr/>
        </p:nvPicPr>
        <p:blipFill>
          <a:blip r:embed="rId2">
            <a:extLst>
              <a:ext uri="{28A0092B-C50C-407E-A947-70E740481C1C}">
                <a14:useLocalDpi xmlns:a14="http://schemas.microsoft.com/office/drawing/2010/main" val="0"/>
              </a:ext>
            </a:extLst>
          </a:blip>
          <a:srcRect/>
          <a:stretch>
            <a:fillRect/>
          </a:stretch>
        </p:blipFill>
        <p:spPr bwMode="auto">
          <a:xfrm>
            <a:off x="6454452" y="3606470"/>
            <a:ext cx="5583932" cy="2824819"/>
          </a:xfrm>
          <a:prstGeom prst="rect">
            <a:avLst/>
          </a:prstGeom>
          <a:noFill/>
          <a:ln>
            <a:noFill/>
          </a:ln>
        </p:spPr>
      </p:pic>
    </p:spTree>
    <p:extLst>
      <p:ext uri="{BB962C8B-B14F-4D97-AF65-F5344CB8AC3E}">
        <p14:creationId xmlns:p14="http://schemas.microsoft.com/office/powerpoint/2010/main" val="404444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1" y="-20339"/>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Ушакова</a:t>
            </a:r>
            <a:r>
              <a:rPr lang="ru-RU" dirty="0">
                <a:solidFill>
                  <a:schemeClr val="bg2">
                    <a:lumMod val="60000"/>
                    <a:lumOff val="40000"/>
                  </a:schemeClr>
                </a:solidFill>
              </a:rPr>
              <a:t/>
            </a:r>
            <a:br>
              <a:rPr lang="ru-RU" dirty="0">
                <a:solidFill>
                  <a:schemeClr val="bg2">
                    <a:lumMod val="60000"/>
                    <a:lumOff val="40000"/>
                  </a:schemeClr>
                </a:solidFill>
              </a:rPr>
            </a:br>
            <a:endParaRPr lang="ru-RU" dirty="0">
              <a:solidFill>
                <a:schemeClr val="bg2">
                  <a:lumMod val="60000"/>
                  <a:lumOff val="40000"/>
                </a:schemeClr>
              </a:solidFill>
            </a:endParaRPr>
          </a:p>
        </p:txBody>
      </p:sp>
      <p:sp>
        <p:nvSpPr>
          <p:cNvPr id="3" name="Объект 2"/>
          <p:cNvSpPr>
            <a:spLocks noGrp="1"/>
          </p:cNvSpPr>
          <p:nvPr>
            <p:ph idx="1"/>
          </p:nvPr>
        </p:nvSpPr>
        <p:spPr>
          <a:xfrm>
            <a:off x="189756" y="692696"/>
            <a:ext cx="10360501" cy="3096344"/>
          </a:xfrm>
        </p:spPr>
        <p:txBody>
          <a:bodyPr>
            <a:normAutofit fontScale="92500"/>
          </a:bodyPr>
          <a:lstStyle/>
          <a:p>
            <a:r>
              <a:rPr lang="ru-RU" dirty="0"/>
              <a:t>Учрежден 3 марта 1944 года.</a:t>
            </a:r>
          </a:p>
          <a:p>
            <a:r>
              <a:rPr lang="ru-RU" dirty="0" err="1"/>
              <a:t>Cостоит</a:t>
            </a:r>
            <a:r>
              <a:rPr lang="ru-RU" dirty="0"/>
              <a:t> из двух степеней: I и II степени. Высшей степенью ордена является I степень.</a:t>
            </a:r>
          </a:p>
          <a:p>
            <a:r>
              <a:rPr lang="ru-RU" dirty="0"/>
              <a:t>Награждению подлежали офицеры Военно-Морского Флота за выдающиеся успехи в разработке, проведении и обеспечении морских активных операций, в результате чего в боях за Родину была достигнута победа над численно превосходящим врагом.</a:t>
            </a:r>
          </a:p>
          <a:p>
            <a:endParaRPr lang="ru-RU" dirty="0"/>
          </a:p>
        </p:txBody>
      </p:sp>
      <p:sp>
        <p:nvSpPr>
          <p:cNvPr id="4" name="Прямоугольник 3"/>
          <p:cNvSpPr/>
          <p:nvPr/>
        </p:nvSpPr>
        <p:spPr>
          <a:xfrm>
            <a:off x="477788" y="4401127"/>
            <a:ext cx="6092825" cy="838178"/>
          </a:xfrm>
          <a:prstGeom prst="rect">
            <a:avLst/>
          </a:prstGeom>
        </p:spPr>
        <p:txBody>
          <a:bodyPr>
            <a:spAutoFit/>
          </a:bodyPr>
          <a:lstStyle/>
          <a:p>
            <a:pPr>
              <a:lnSpc>
                <a:spcPts val="1860"/>
              </a:lnSpc>
              <a:spcAft>
                <a:spcPts val="750"/>
              </a:spcAft>
            </a:pPr>
            <a:r>
              <a:rPr lang="ru-RU" sz="2600" dirty="0">
                <a:latin typeface="+mj-lt"/>
                <a:ea typeface="Times New Roman" panose="02020603050405020304" pitchFamily="18" charset="0"/>
                <a:cs typeface="Times New Roman" panose="02020603050405020304" pitchFamily="18" charset="0"/>
              </a:rPr>
              <a:t>Орден Ушакова I и II степени носится на правой стороне груди поле ордена Суворова соответствующих степеней.</a:t>
            </a:r>
            <a:endParaRPr lang="ru-RU" sz="2600" dirty="0">
              <a:effectLst/>
              <a:latin typeface="+mj-lt"/>
              <a:ea typeface="Calibri" panose="020F0502020204030204" pitchFamily="34" charset="0"/>
              <a:cs typeface="Times New Roman" panose="02020603050405020304" pitchFamily="18" charset="0"/>
            </a:endParaRPr>
          </a:p>
        </p:txBody>
      </p:sp>
      <p:pic>
        <p:nvPicPr>
          <p:cNvPr id="5" name="Рисунок 4" descr="Орден Ушакова"/>
          <p:cNvPicPr/>
          <p:nvPr/>
        </p:nvPicPr>
        <p:blipFill>
          <a:blip r:embed="rId2">
            <a:extLst>
              <a:ext uri="{28A0092B-C50C-407E-A947-70E740481C1C}">
                <a14:useLocalDpi xmlns:a14="http://schemas.microsoft.com/office/drawing/2010/main" val="0"/>
              </a:ext>
            </a:extLst>
          </a:blip>
          <a:srcRect/>
          <a:stretch>
            <a:fillRect/>
          </a:stretch>
        </p:blipFill>
        <p:spPr bwMode="auto">
          <a:xfrm>
            <a:off x="6670476" y="4015168"/>
            <a:ext cx="5256584" cy="2582183"/>
          </a:xfrm>
          <a:prstGeom prst="rect">
            <a:avLst/>
          </a:prstGeom>
          <a:noFill/>
          <a:ln>
            <a:noFill/>
          </a:ln>
        </p:spPr>
      </p:pic>
    </p:spTree>
    <p:extLst>
      <p:ext uri="{BB962C8B-B14F-4D97-AF65-F5344CB8AC3E}">
        <p14:creationId xmlns:p14="http://schemas.microsoft.com/office/powerpoint/2010/main" val="40580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14647"/>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Ленина</a:t>
            </a:r>
            <a:r>
              <a:rPr lang="ru-RU" dirty="0">
                <a:solidFill>
                  <a:schemeClr val="bg2">
                    <a:lumMod val="60000"/>
                    <a:lumOff val="40000"/>
                  </a:schemeClr>
                </a:solidFill>
              </a:rPr>
              <a:t/>
            </a:r>
            <a:br>
              <a:rPr lang="ru-RU" dirty="0">
                <a:solidFill>
                  <a:schemeClr val="bg2">
                    <a:lumMod val="60000"/>
                    <a:lumOff val="40000"/>
                  </a:schemeClr>
                </a:solidFill>
              </a:rPr>
            </a:br>
            <a:endParaRPr lang="ru-RU" dirty="0">
              <a:solidFill>
                <a:schemeClr val="bg2">
                  <a:lumMod val="60000"/>
                  <a:lumOff val="40000"/>
                </a:schemeClr>
              </a:solidFill>
            </a:endParaRPr>
          </a:p>
        </p:txBody>
      </p:sp>
      <p:sp>
        <p:nvSpPr>
          <p:cNvPr id="3" name="Объект 2"/>
          <p:cNvSpPr>
            <a:spLocks noGrp="1"/>
          </p:cNvSpPr>
          <p:nvPr>
            <p:ph idx="1"/>
          </p:nvPr>
        </p:nvSpPr>
        <p:spPr>
          <a:xfrm>
            <a:off x="189756" y="594953"/>
            <a:ext cx="10360501" cy="4470400"/>
          </a:xfrm>
        </p:spPr>
        <p:txBody>
          <a:bodyPr/>
          <a:lstStyle/>
          <a:p>
            <a:r>
              <a:rPr lang="ru-RU" dirty="0"/>
              <a:t>Учрежден 6 апреля 1930 года.</a:t>
            </a:r>
          </a:p>
          <a:p>
            <a:r>
              <a:rPr lang="ru-RU" dirty="0"/>
              <a:t>Является высшей наградой СССР за особо выдающиеся заслуги в революционном движении, трудовой деятельности, защите социалистического отечества, развитие дружбы и сотрудничества между народами, укреплении мира и иные особо выдающиеся заслуги перед Советским государством и обществом.</a:t>
            </a:r>
          </a:p>
          <a:p>
            <a:endParaRPr lang="ru-RU" dirty="0"/>
          </a:p>
        </p:txBody>
      </p:sp>
      <p:sp>
        <p:nvSpPr>
          <p:cNvPr id="4" name="Прямоугольник 3"/>
          <p:cNvSpPr/>
          <p:nvPr/>
        </p:nvSpPr>
        <p:spPr>
          <a:xfrm>
            <a:off x="549796" y="3861048"/>
            <a:ext cx="6092825" cy="3504677"/>
          </a:xfrm>
          <a:prstGeom prst="rect">
            <a:avLst/>
          </a:prstGeom>
        </p:spPr>
        <p:txBody>
          <a:bodyPr>
            <a:spAutoFit/>
          </a:bodyPr>
          <a:lstStyle/>
          <a:p>
            <a:pPr>
              <a:lnSpc>
                <a:spcPts val="1860"/>
              </a:lnSpc>
              <a:spcAft>
                <a:spcPts val="750"/>
              </a:spcAft>
            </a:pPr>
            <a:r>
              <a:rPr lang="ru-RU" sz="2800" dirty="0">
                <a:latin typeface="+mj-lt"/>
                <a:ea typeface="Times New Roman" panose="02020603050405020304" pitchFamily="18" charset="0"/>
                <a:cs typeface="Times New Roman" panose="02020603050405020304" pitchFamily="18" charset="0"/>
              </a:rPr>
              <a:t>Носится орден Ленина на левой стороне груди и располагается перед другими орденами и медалями.</a:t>
            </a:r>
            <a:endParaRPr lang="ru-RU" sz="2800" dirty="0">
              <a:latin typeface="+mj-lt"/>
              <a:ea typeface="Calibri" panose="020F0502020204030204" pitchFamily="34" charset="0"/>
              <a:cs typeface="Times New Roman" panose="02020603050405020304" pitchFamily="18" charset="0"/>
            </a:endParaRPr>
          </a:p>
          <a:p>
            <a:pPr>
              <a:lnSpc>
                <a:spcPts val="1860"/>
              </a:lnSpc>
              <a:spcAft>
                <a:spcPts val="750"/>
              </a:spcAft>
            </a:pPr>
            <a:r>
              <a:rPr lang="ru-RU" sz="2800" dirty="0">
                <a:latin typeface="+mj-lt"/>
                <a:ea typeface="Times New Roman" panose="02020603050405020304" pitchFamily="18" charset="0"/>
                <a:cs typeface="Times New Roman" panose="02020603050405020304" pitchFamily="18" charset="0"/>
              </a:rPr>
              <a:t>Орден Ленина – высший советский орден, занимающий в орденской иерархии верхнюю ступень. Основанный до Великой Отечественной войны, орден Ленина неоднократно видоизменялся.</a:t>
            </a:r>
            <a:endParaRPr lang="ru-RU" sz="2800" dirty="0">
              <a:latin typeface="+mj-lt"/>
              <a:ea typeface="Calibri" panose="020F0502020204030204" pitchFamily="34" charset="0"/>
              <a:cs typeface="Times New Roman" panose="02020603050405020304" pitchFamily="18" charset="0"/>
            </a:endParaRPr>
          </a:p>
          <a:p>
            <a:pPr>
              <a:lnSpc>
                <a:spcPct val="107000"/>
              </a:lnSpc>
              <a:spcAft>
                <a:spcPts val="0"/>
              </a:spcAft>
            </a:pPr>
            <a:r>
              <a:rPr lang="ru-RU" sz="3200" dirty="0">
                <a:solidFill>
                  <a:srgbClr val="3F3B3E"/>
                </a:solidFill>
                <a:latin typeface="Tahoma" panose="020B0604030504040204" pitchFamily="34"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Орден Ленина"/>
          <p:cNvPicPr/>
          <p:nvPr/>
        </p:nvPicPr>
        <p:blipFill>
          <a:blip r:embed="rId2">
            <a:extLst>
              <a:ext uri="{28A0092B-C50C-407E-A947-70E740481C1C}">
                <a14:useLocalDpi xmlns:a14="http://schemas.microsoft.com/office/drawing/2010/main" val="0"/>
              </a:ext>
            </a:extLst>
          </a:blip>
          <a:srcRect/>
          <a:stretch>
            <a:fillRect/>
          </a:stretch>
        </p:blipFill>
        <p:spPr bwMode="auto">
          <a:xfrm>
            <a:off x="7678588" y="3212976"/>
            <a:ext cx="3888432" cy="3456384"/>
          </a:xfrm>
          <a:prstGeom prst="rect">
            <a:avLst/>
          </a:prstGeom>
          <a:noFill/>
          <a:ln>
            <a:noFill/>
          </a:ln>
        </p:spPr>
      </p:pic>
    </p:spTree>
    <p:extLst>
      <p:ext uri="{BB962C8B-B14F-4D97-AF65-F5344CB8AC3E}">
        <p14:creationId xmlns:p14="http://schemas.microsoft.com/office/powerpoint/2010/main" val="265224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20" y="116632"/>
            <a:ext cx="10729192" cy="6624736"/>
          </a:xfrm>
        </p:spPr>
      </p:pic>
    </p:spTree>
    <p:extLst>
      <p:ext uri="{BB962C8B-B14F-4D97-AF65-F5344CB8AC3E}">
        <p14:creationId xmlns:p14="http://schemas.microsoft.com/office/powerpoint/2010/main" val="255888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4052" y="-387424"/>
            <a:ext cx="10360501" cy="1219200"/>
          </a:xfrm>
        </p:spPr>
        <p:txBody>
          <a:bodyPr/>
          <a:lstStyle/>
          <a:p>
            <a:r>
              <a:rPr lang="ru-RU" b="1" dirty="0" smtClean="0">
                <a:hlinkClick r:id="rId2"/>
              </a:rPr>
              <a:t>Медаль </a:t>
            </a:r>
            <a:r>
              <a:rPr lang="ru-RU" b="1" dirty="0">
                <a:hlinkClick r:id="rId2"/>
              </a:rPr>
              <a:t>«Золотая Звезда</a:t>
            </a:r>
            <a:r>
              <a:rPr lang="ru-RU" b="1" dirty="0" smtClean="0">
                <a:hlinkClick r:id="rId2"/>
              </a:rPr>
              <a:t>»</a:t>
            </a:r>
            <a:r>
              <a:rPr lang="ru-RU" b="1" dirty="0" smtClean="0"/>
              <a:t> </a:t>
            </a:r>
            <a:endParaRPr lang="ru-RU" b="1" dirty="0">
              <a:solidFill>
                <a:schemeClr val="bg2">
                  <a:lumMod val="60000"/>
                  <a:lumOff val="40000"/>
                </a:schemeClr>
              </a:solidFill>
            </a:endParaRPr>
          </a:p>
        </p:txBody>
      </p:sp>
      <p:sp>
        <p:nvSpPr>
          <p:cNvPr id="3" name="Объект 2"/>
          <p:cNvSpPr>
            <a:spLocks noGrp="1"/>
          </p:cNvSpPr>
          <p:nvPr>
            <p:ph idx="1"/>
          </p:nvPr>
        </p:nvSpPr>
        <p:spPr>
          <a:xfrm>
            <a:off x="261764" y="831776"/>
            <a:ext cx="8280920" cy="3456384"/>
          </a:xfrm>
        </p:spPr>
        <p:txBody>
          <a:bodyPr>
            <a:normAutofit fontScale="92500" lnSpcReduction="10000"/>
          </a:bodyPr>
          <a:lstStyle/>
          <a:p>
            <a:r>
              <a:rPr lang="ru-RU" dirty="0"/>
              <a:t>Учреждена 1 августа 1939 года.</a:t>
            </a:r>
          </a:p>
          <a:p>
            <a:r>
              <a:rPr lang="ru-RU" dirty="0"/>
              <a:t>Учреждена в целях особого отличия граждан, удостоенных звания Героя Советского Союза и совершающих новые героические подвиги.</a:t>
            </a:r>
          </a:p>
          <a:p>
            <a:r>
              <a:rPr lang="ru-RU" dirty="0"/>
              <a:t>Звание Героя Советского Союза являлось высшей степенью отличия и присваивалось за личные или коллективные заслуги перед Советским государством и обществом, связанные с совершением геройского подвига.</a:t>
            </a:r>
          </a:p>
          <a:p>
            <a:endParaRPr lang="ru-RU" dirty="0"/>
          </a:p>
        </p:txBody>
      </p:sp>
      <p:sp>
        <p:nvSpPr>
          <p:cNvPr id="4" name="Прямоугольник 3"/>
          <p:cNvSpPr/>
          <p:nvPr/>
        </p:nvSpPr>
        <p:spPr>
          <a:xfrm>
            <a:off x="549796" y="4658629"/>
            <a:ext cx="6092825" cy="1593898"/>
          </a:xfrm>
          <a:prstGeom prst="rect">
            <a:avLst/>
          </a:prstGeom>
        </p:spPr>
        <p:txBody>
          <a:bodyPr>
            <a:spAutoFit/>
          </a:bodyPr>
          <a:lstStyle/>
          <a:p>
            <a:pPr>
              <a:lnSpc>
                <a:spcPts val="1860"/>
              </a:lnSpc>
              <a:spcAft>
                <a:spcPts val="0"/>
              </a:spcAft>
            </a:pPr>
            <a:r>
              <a:rPr lang="ru-RU" sz="2600" dirty="0">
                <a:latin typeface="+mj-lt"/>
                <a:ea typeface="Times New Roman" panose="02020603050405020304" pitchFamily="18" charset="0"/>
                <a:cs typeface="Times New Roman" panose="02020603050405020304" pitchFamily="18" charset="0"/>
              </a:rPr>
              <a:t>Медаль “Золотая Звезда” Героя Советского Союза носится на левой стороне груди над орденами и медалями СССР.</a:t>
            </a:r>
            <a:endParaRPr lang="ru-RU" sz="2600" dirty="0">
              <a:latin typeface="+mj-lt"/>
              <a:ea typeface="Calibri" panose="020F0502020204030204" pitchFamily="34" charset="0"/>
              <a:cs typeface="Times New Roman" panose="02020603050405020304" pitchFamily="18" charset="0"/>
            </a:endParaRPr>
          </a:p>
          <a:p>
            <a:pPr>
              <a:lnSpc>
                <a:spcPct val="107000"/>
              </a:lnSpc>
              <a:spcAft>
                <a:spcPts val="0"/>
              </a:spcAft>
            </a:pPr>
            <a:r>
              <a:rPr lang="ru-RU" sz="3200" dirty="0">
                <a:solidFill>
                  <a:srgbClr val="3F3B3E"/>
                </a:solidFill>
                <a:latin typeface="Tahoma" panose="020B0604030504040204" pitchFamily="34"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descr="Медаль &quot;Золотая Звезда&quot;"/>
          <p:cNvPicPr/>
          <p:nvPr/>
        </p:nvPicPr>
        <p:blipFill>
          <a:blip r:embed="rId3">
            <a:extLst>
              <a:ext uri="{28A0092B-C50C-407E-A947-70E740481C1C}">
                <a14:useLocalDpi xmlns:a14="http://schemas.microsoft.com/office/drawing/2010/main" val="0"/>
              </a:ext>
            </a:extLst>
          </a:blip>
          <a:srcRect/>
          <a:stretch>
            <a:fillRect/>
          </a:stretch>
        </p:blipFill>
        <p:spPr bwMode="auto">
          <a:xfrm>
            <a:off x="6930653" y="3212976"/>
            <a:ext cx="4873865" cy="3419847"/>
          </a:xfrm>
          <a:prstGeom prst="rect">
            <a:avLst/>
          </a:prstGeom>
          <a:noFill/>
          <a:ln>
            <a:noFill/>
          </a:ln>
        </p:spPr>
      </p:pic>
    </p:spTree>
    <p:extLst>
      <p:ext uri="{BB962C8B-B14F-4D97-AF65-F5344CB8AC3E}">
        <p14:creationId xmlns:p14="http://schemas.microsoft.com/office/powerpoint/2010/main" val="34633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387424"/>
            <a:ext cx="10360501" cy="1219200"/>
          </a:xfrm>
        </p:spPr>
        <p:txBody>
          <a:bodyPr/>
          <a:lstStyle/>
          <a:p>
            <a:r>
              <a:rPr lang="ru-RU" b="1" dirty="0" smtClean="0">
                <a:solidFill>
                  <a:schemeClr val="bg2">
                    <a:lumMod val="40000"/>
                    <a:lumOff val="60000"/>
                  </a:schemeClr>
                </a:solidFill>
              </a:rPr>
              <a:t>                          Медаль </a:t>
            </a:r>
            <a:r>
              <a:rPr lang="ru-RU" b="1" dirty="0">
                <a:solidFill>
                  <a:schemeClr val="bg2">
                    <a:lumMod val="40000"/>
                    <a:lumOff val="60000"/>
                  </a:schemeClr>
                </a:solidFill>
              </a:rPr>
              <a:t>«За отвагу»</a:t>
            </a:r>
            <a:endParaRPr lang="ru-RU" dirty="0">
              <a:solidFill>
                <a:schemeClr val="bg2">
                  <a:lumMod val="40000"/>
                  <a:lumOff val="60000"/>
                </a:schemeClr>
              </a:solidFill>
            </a:endParaRPr>
          </a:p>
        </p:txBody>
      </p:sp>
      <p:sp>
        <p:nvSpPr>
          <p:cNvPr id="3" name="Объект 2"/>
          <p:cNvSpPr>
            <a:spLocks noGrp="1"/>
          </p:cNvSpPr>
          <p:nvPr>
            <p:ph idx="1"/>
          </p:nvPr>
        </p:nvSpPr>
        <p:spPr>
          <a:xfrm>
            <a:off x="-5226" y="1196752"/>
            <a:ext cx="8492618" cy="4680520"/>
          </a:xfrm>
        </p:spPr>
        <p:txBody>
          <a:bodyPr>
            <a:normAutofit fontScale="92500" lnSpcReduction="20000"/>
          </a:bodyPr>
          <a:lstStyle/>
          <a:p>
            <a:r>
              <a:rPr lang="ru-RU" dirty="0"/>
              <a:t>Учреждена 17 октября 1938 года.</a:t>
            </a:r>
          </a:p>
          <a:p>
            <a:r>
              <a:rPr lang="ru-RU" dirty="0"/>
              <a:t>Медаль “За отвагу” является высшей советской медалью и располагается при ношении перед остальными медалями (подобно ордену Ленина в системе советских орденов).</a:t>
            </a:r>
          </a:p>
          <a:p>
            <a:r>
              <a:rPr lang="ru-RU" dirty="0"/>
              <a:t>Поскольку медалью награждались за личный подвиг, то награждался ею, в основном, рядовой и сержантский состав, реже младшие офицеры. Старшие офицеры и генералитет практически не награждались медалью “За отвагу”.</a:t>
            </a:r>
          </a:p>
          <a:p>
            <a:r>
              <a:rPr lang="ru-RU" dirty="0"/>
              <a:t>Носится на левой стороне груди и при наличии орденов и других медалей СССР располагается после орденов.</a:t>
            </a:r>
          </a:p>
          <a:p>
            <a:endParaRPr lang="ru-RU" dirty="0"/>
          </a:p>
        </p:txBody>
      </p:sp>
      <p:pic>
        <p:nvPicPr>
          <p:cNvPr id="4" name="Рисунок 3" descr="Медаль &quot;За отвагу&quot;"/>
          <p:cNvPicPr/>
          <p:nvPr/>
        </p:nvPicPr>
        <p:blipFill>
          <a:blip r:embed="rId2">
            <a:extLst>
              <a:ext uri="{28A0092B-C50C-407E-A947-70E740481C1C}">
                <a14:useLocalDpi xmlns:a14="http://schemas.microsoft.com/office/drawing/2010/main" val="0"/>
              </a:ext>
            </a:extLst>
          </a:blip>
          <a:srcRect/>
          <a:stretch>
            <a:fillRect/>
          </a:stretch>
        </p:blipFill>
        <p:spPr bwMode="auto">
          <a:xfrm>
            <a:off x="8686700" y="1196752"/>
            <a:ext cx="2587963" cy="4248472"/>
          </a:xfrm>
          <a:prstGeom prst="rect">
            <a:avLst/>
          </a:prstGeom>
          <a:noFill/>
          <a:ln>
            <a:noFill/>
          </a:ln>
        </p:spPr>
      </p:pic>
    </p:spTree>
    <p:extLst>
      <p:ext uri="{BB962C8B-B14F-4D97-AF65-F5344CB8AC3E}">
        <p14:creationId xmlns:p14="http://schemas.microsoft.com/office/powerpoint/2010/main" val="159517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037" y="188640"/>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боевые заслуги»</a:t>
            </a:r>
            <a:r>
              <a:rPr lang="ru-RU" dirty="0">
                <a:solidFill>
                  <a:schemeClr val="bg2">
                    <a:lumMod val="40000"/>
                    <a:lumOff val="60000"/>
                  </a:schemeClr>
                </a:solidFill>
              </a:rPr>
              <a:t/>
            </a:r>
            <a:br>
              <a:rPr lang="ru-RU" dirty="0">
                <a:solidFill>
                  <a:schemeClr val="bg2">
                    <a:lumMod val="40000"/>
                    <a:lumOff val="60000"/>
                  </a:schemeClr>
                </a:solidFill>
              </a:rPr>
            </a:br>
            <a:endParaRPr lang="ru-RU" dirty="0">
              <a:solidFill>
                <a:schemeClr val="bg2">
                  <a:lumMod val="40000"/>
                  <a:lumOff val="60000"/>
                </a:schemeClr>
              </a:solidFill>
            </a:endParaRPr>
          </a:p>
        </p:txBody>
      </p:sp>
      <p:sp>
        <p:nvSpPr>
          <p:cNvPr id="3" name="Объект 2"/>
          <p:cNvSpPr>
            <a:spLocks noGrp="1"/>
          </p:cNvSpPr>
          <p:nvPr>
            <p:ph idx="1"/>
          </p:nvPr>
        </p:nvSpPr>
        <p:spPr>
          <a:xfrm>
            <a:off x="348304" y="1700808"/>
            <a:ext cx="8712967" cy="4798122"/>
          </a:xfrm>
        </p:spPr>
        <p:txBody>
          <a:bodyPr>
            <a:normAutofit/>
          </a:bodyPr>
          <a:lstStyle/>
          <a:p>
            <a:r>
              <a:rPr lang="ru-RU" dirty="0"/>
              <a:t>Учреждена 17 октября 1938 года.</a:t>
            </a:r>
          </a:p>
          <a:p>
            <a:r>
              <a:rPr lang="ru-RU" dirty="0"/>
              <a:t>Медаль “За боевые заслуги”, учрежденная одновременно с медалью “За отвагу”, была одной из первых советских медалей.</a:t>
            </a:r>
          </a:p>
          <a:p>
            <a:r>
              <a:rPr lang="ru-RU" dirty="0"/>
              <a:t>Всего ею было произведено около 6 миллионов награждений.</a:t>
            </a:r>
          </a:p>
          <a:p>
            <a:r>
              <a:rPr lang="ru-RU" dirty="0"/>
              <a:t>Носится на левой стороне груди и при наличии других медалей СССР располагается после медали Ушакова.</a:t>
            </a:r>
          </a:p>
          <a:p>
            <a:pPr marL="0" indent="0">
              <a:buNone/>
            </a:pPr>
            <a:r>
              <a:rPr lang="ru-RU" dirty="0"/>
              <a:t> </a:t>
            </a:r>
          </a:p>
          <a:p>
            <a:endParaRPr lang="ru-RU" dirty="0"/>
          </a:p>
        </p:txBody>
      </p:sp>
      <p:pic>
        <p:nvPicPr>
          <p:cNvPr id="4" name="Рисунок 3" descr="Медаль &quot;За боевые заслуги&quot;"/>
          <p:cNvPicPr/>
          <p:nvPr/>
        </p:nvPicPr>
        <p:blipFill>
          <a:blip r:embed="rId2">
            <a:extLst>
              <a:ext uri="{28A0092B-C50C-407E-A947-70E740481C1C}">
                <a14:useLocalDpi xmlns:a14="http://schemas.microsoft.com/office/drawing/2010/main" val="0"/>
              </a:ext>
            </a:extLst>
          </a:blip>
          <a:srcRect/>
          <a:stretch>
            <a:fillRect/>
          </a:stretch>
        </p:blipFill>
        <p:spPr bwMode="auto">
          <a:xfrm>
            <a:off x="9046740" y="1700808"/>
            <a:ext cx="2797299" cy="3965376"/>
          </a:xfrm>
          <a:prstGeom prst="rect">
            <a:avLst/>
          </a:prstGeom>
          <a:noFill/>
          <a:ln>
            <a:noFill/>
          </a:ln>
        </p:spPr>
      </p:pic>
    </p:spTree>
    <p:extLst>
      <p:ext uri="{BB962C8B-B14F-4D97-AF65-F5344CB8AC3E}">
        <p14:creationId xmlns:p14="http://schemas.microsoft.com/office/powerpoint/2010/main" val="51740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315416"/>
            <a:ext cx="10360501" cy="1219200"/>
          </a:xfrm>
        </p:spPr>
        <p:txBody>
          <a:bodyPr/>
          <a:lstStyle/>
          <a:p>
            <a:r>
              <a:rPr lang="ru-RU" dirty="0"/>
              <a:t> </a:t>
            </a:r>
            <a:r>
              <a:rPr lang="ru-RU"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Ушакова</a:t>
            </a:r>
            <a:endParaRPr lang="ru-RU" dirty="0">
              <a:solidFill>
                <a:schemeClr val="bg2">
                  <a:lumMod val="40000"/>
                  <a:lumOff val="60000"/>
                </a:schemeClr>
              </a:solidFill>
            </a:endParaRPr>
          </a:p>
        </p:txBody>
      </p:sp>
      <p:sp>
        <p:nvSpPr>
          <p:cNvPr id="3" name="Объект 2"/>
          <p:cNvSpPr>
            <a:spLocks noGrp="1"/>
          </p:cNvSpPr>
          <p:nvPr>
            <p:ph idx="1"/>
          </p:nvPr>
        </p:nvSpPr>
        <p:spPr>
          <a:xfrm>
            <a:off x="1" y="1484784"/>
            <a:ext cx="8398668" cy="4470400"/>
          </a:xfrm>
        </p:spPr>
        <p:txBody>
          <a:bodyPr/>
          <a:lstStyle/>
          <a:p>
            <a:r>
              <a:rPr lang="ru-RU" dirty="0"/>
              <a:t>Учреждена 3 марта 1944 года.</a:t>
            </a:r>
          </a:p>
          <a:p>
            <a:r>
              <a:rPr lang="ru-RU" dirty="0"/>
              <a:t>Медаль Ушакова — аналог медали “За Отвагу” для рядового и </a:t>
            </a:r>
            <a:r>
              <a:rPr lang="ru-RU" dirty="0" err="1"/>
              <a:t>сержантско</a:t>
            </a:r>
            <a:r>
              <a:rPr lang="ru-RU" dirty="0"/>
              <a:t>-старшинского состава ВМФ, а также мичманов. Известны единичные случаи вручения этой медали младшим офицерам флота — обычно по просьбам матросских коллективов.</a:t>
            </a:r>
          </a:p>
          <a:p>
            <a:r>
              <a:rPr lang="ru-RU" dirty="0"/>
              <a:t>Медаль Ушакова носится на левой стороне груди и при наличии других медалей СССР располагается после медали “За отвагу”.</a:t>
            </a:r>
          </a:p>
          <a:p>
            <a:endParaRPr lang="ru-RU" dirty="0"/>
          </a:p>
        </p:txBody>
      </p:sp>
      <p:pic>
        <p:nvPicPr>
          <p:cNvPr id="4" name="Рисунок 3" descr="Медаль Ушакова"/>
          <p:cNvPicPr/>
          <p:nvPr/>
        </p:nvPicPr>
        <p:blipFill>
          <a:blip r:embed="rId2">
            <a:extLst>
              <a:ext uri="{28A0092B-C50C-407E-A947-70E740481C1C}">
                <a14:useLocalDpi xmlns:a14="http://schemas.microsoft.com/office/drawing/2010/main" val="0"/>
              </a:ext>
            </a:extLst>
          </a:blip>
          <a:srcRect/>
          <a:stretch>
            <a:fillRect/>
          </a:stretch>
        </p:blipFill>
        <p:spPr bwMode="auto">
          <a:xfrm>
            <a:off x="7894612" y="1628800"/>
            <a:ext cx="3884290" cy="4032448"/>
          </a:xfrm>
          <a:prstGeom prst="rect">
            <a:avLst/>
          </a:prstGeom>
          <a:noFill/>
          <a:ln>
            <a:noFill/>
          </a:ln>
        </p:spPr>
      </p:pic>
    </p:spTree>
    <p:extLst>
      <p:ext uri="{BB962C8B-B14F-4D97-AF65-F5344CB8AC3E}">
        <p14:creationId xmlns:p14="http://schemas.microsoft.com/office/powerpoint/2010/main" val="122012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643480" y="497712"/>
            <a:ext cx="11449272" cy="4470400"/>
          </a:xfrm>
        </p:spPr>
        <p:txBody>
          <a:bodyPr/>
          <a:lstStyle/>
          <a:p>
            <a:pPr marL="0" indent="0">
              <a:buNone/>
            </a:pPr>
            <a:r>
              <a:rPr lang="ru-RU" dirty="0" smtClean="0"/>
              <a:t>В </a:t>
            </a:r>
            <a:r>
              <a:rPr lang="ru-RU" dirty="0"/>
              <a:t>рейтинге орденов и медалей Отечественной войны более 40 наименований. За подвиги на фронтах, в тылу врага, партизанском подполье и на флоте их кавалерами стали миллионы солдат, моряков, офицеров, адмиралов и маршалов.</a:t>
            </a:r>
            <a:br>
              <a:rPr lang="ru-RU" dirty="0"/>
            </a:br>
            <a:endParaRPr lang="ru-RU" dirty="0"/>
          </a:p>
        </p:txBody>
      </p:sp>
      <p:sp>
        <p:nvSpPr>
          <p:cNvPr id="6" name="Прямоугольник 5"/>
          <p:cNvSpPr/>
          <p:nvPr/>
        </p:nvSpPr>
        <p:spPr>
          <a:xfrm>
            <a:off x="641630" y="2887682"/>
            <a:ext cx="10801200" cy="3970318"/>
          </a:xfrm>
          <a:prstGeom prst="rect">
            <a:avLst/>
          </a:prstGeom>
        </p:spPr>
        <p:txBody>
          <a:bodyPr wrap="square">
            <a:spAutoFit/>
          </a:bodyPr>
          <a:lstStyle/>
          <a:p>
            <a:r>
              <a:rPr lang="ru-RU" sz="2800" dirty="0">
                <a:latin typeface="+mj-lt"/>
              </a:rPr>
              <a:t>Статус ордена выше, чем статус медали — им награждали исключительно по решению Верховного Совета СССР и на основании указа его президиума. Вручение медалей допускалось на основании приказов министерств обороны, внутренних дел, а также Комитета госбезопасности Советского Союза. Еще одно отличие в том, что ордена вручали людям, коллективам, городам, областям, воинским формированиям. Медали получали только люди.</a:t>
            </a:r>
            <a:br>
              <a:rPr lang="ru-RU" sz="2800" dirty="0">
                <a:latin typeface="+mj-lt"/>
              </a:rPr>
            </a:br>
            <a:endParaRPr lang="ru-RU" sz="2800" dirty="0">
              <a:latin typeface="+mj-lt"/>
            </a:endParaRPr>
          </a:p>
        </p:txBody>
      </p:sp>
    </p:spTree>
    <p:extLst>
      <p:ext uri="{BB962C8B-B14F-4D97-AF65-F5344CB8AC3E}">
        <p14:creationId xmlns:p14="http://schemas.microsoft.com/office/powerpoint/2010/main" val="283810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1" y="-387424"/>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Нахимова</a:t>
            </a:r>
            <a:endParaRPr lang="ru-RU" dirty="0">
              <a:solidFill>
                <a:schemeClr val="bg2">
                  <a:lumMod val="40000"/>
                  <a:lumOff val="60000"/>
                </a:schemeClr>
              </a:solidFill>
            </a:endParaRPr>
          </a:p>
        </p:txBody>
      </p:sp>
      <p:sp>
        <p:nvSpPr>
          <p:cNvPr id="3" name="Объект 2"/>
          <p:cNvSpPr>
            <a:spLocks noGrp="1"/>
          </p:cNvSpPr>
          <p:nvPr>
            <p:ph idx="1"/>
          </p:nvPr>
        </p:nvSpPr>
        <p:spPr>
          <a:xfrm>
            <a:off x="189756" y="1628800"/>
            <a:ext cx="7848872" cy="4470400"/>
          </a:xfrm>
        </p:spPr>
        <p:txBody>
          <a:bodyPr>
            <a:normAutofit fontScale="85000" lnSpcReduction="20000"/>
          </a:bodyPr>
          <a:lstStyle/>
          <a:p>
            <a:r>
              <a:rPr lang="ru-RU" dirty="0"/>
              <a:t>Учреждена 3 марта 1944 года.</a:t>
            </a:r>
          </a:p>
          <a:p>
            <a:r>
              <a:rPr lang="ru-RU" dirty="0"/>
              <a:t>Медаль Нахимова — флотский аналог медали “За боевые заслуги” (подобно тому, как флотская медаль Ушакова соответствует медали “За Отвагу” в сухопутных войсках). Медаль Нахимова, как и медаль Ушакова, предназначалась для награждения матросов, старшин, солдат и сержантов Флота, но были случаи награждения ею и офицеров, что являлось высшим признанием личной храбрости командира.</a:t>
            </a:r>
          </a:p>
          <a:p>
            <a:r>
              <a:rPr lang="ru-RU" dirty="0"/>
              <a:t>Носится на левой стороне груди и при наличии других медалей СССР располагается после медали “За боевые заслуги”.</a:t>
            </a:r>
          </a:p>
          <a:p>
            <a:pPr marL="0" indent="0">
              <a:buNone/>
            </a:pPr>
            <a:r>
              <a:rPr lang="ru-RU" dirty="0"/>
              <a:t> </a:t>
            </a:r>
          </a:p>
          <a:p>
            <a:endParaRPr lang="ru-RU" dirty="0"/>
          </a:p>
        </p:txBody>
      </p:sp>
      <p:pic>
        <p:nvPicPr>
          <p:cNvPr id="4" name="Рисунок 3" descr="Медаль Нахимова"/>
          <p:cNvPicPr/>
          <p:nvPr/>
        </p:nvPicPr>
        <p:blipFill>
          <a:blip r:embed="rId2">
            <a:extLst>
              <a:ext uri="{28A0092B-C50C-407E-A947-70E740481C1C}">
                <a14:useLocalDpi xmlns:a14="http://schemas.microsoft.com/office/drawing/2010/main" val="0"/>
              </a:ext>
            </a:extLst>
          </a:blip>
          <a:srcRect/>
          <a:stretch>
            <a:fillRect/>
          </a:stretch>
        </p:blipFill>
        <p:spPr bwMode="auto">
          <a:xfrm>
            <a:off x="8182644" y="1628800"/>
            <a:ext cx="3695700" cy="3695700"/>
          </a:xfrm>
          <a:prstGeom prst="rect">
            <a:avLst/>
          </a:prstGeom>
          <a:noFill/>
          <a:ln>
            <a:noFill/>
          </a:ln>
        </p:spPr>
      </p:pic>
    </p:spTree>
    <p:extLst>
      <p:ext uri="{BB962C8B-B14F-4D97-AF65-F5344CB8AC3E}">
        <p14:creationId xmlns:p14="http://schemas.microsoft.com/office/powerpoint/2010/main" val="145666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1" y="188640"/>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«Партизану Отечественной </a:t>
            </a:r>
            <a:r>
              <a:rPr lang="ru-RU" b="1" dirty="0" smtClean="0">
                <a:solidFill>
                  <a:schemeClr val="bg2">
                    <a:lumMod val="40000"/>
                    <a:lumOff val="60000"/>
                  </a:schemeClr>
                </a:solidFill>
              </a:rPr>
              <a:t>   </a:t>
            </a:r>
            <a:br>
              <a:rPr lang="ru-RU" b="1" dirty="0" smtClean="0">
                <a:solidFill>
                  <a:schemeClr val="bg2">
                    <a:lumMod val="40000"/>
                    <a:lumOff val="60000"/>
                  </a:schemeClr>
                </a:solidFill>
              </a:rPr>
            </a:br>
            <a:r>
              <a:rPr lang="ru-RU" b="1" dirty="0">
                <a:solidFill>
                  <a:schemeClr val="bg2">
                    <a:lumMod val="40000"/>
                    <a:lumOff val="60000"/>
                  </a:schemeClr>
                </a:solidFill>
              </a:rPr>
              <a:t> </a:t>
            </a:r>
            <a:r>
              <a:rPr lang="ru-RU" b="1" dirty="0" smtClean="0">
                <a:solidFill>
                  <a:schemeClr val="bg2">
                    <a:lumMod val="40000"/>
                    <a:lumOff val="60000"/>
                  </a:schemeClr>
                </a:solidFill>
              </a:rPr>
              <a:t>                                           войны»</a:t>
            </a:r>
            <a:endParaRPr lang="ru-RU" dirty="0">
              <a:solidFill>
                <a:schemeClr val="bg2">
                  <a:lumMod val="40000"/>
                  <a:lumOff val="60000"/>
                </a:schemeClr>
              </a:solidFill>
            </a:endParaRPr>
          </a:p>
        </p:txBody>
      </p:sp>
      <p:sp>
        <p:nvSpPr>
          <p:cNvPr id="3" name="Объект 2"/>
          <p:cNvSpPr>
            <a:spLocks noGrp="1"/>
          </p:cNvSpPr>
          <p:nvPr>
            <p:ph idx="1"/>
          </p:nvPr>
        </p:nvSpPr>
        <p:spPr>
          <a:xfrm>
            <a:off x="333773" y="1700808"/>
            <a:ext cx="7848872" cy="4824536"/>
          </a:xfrm>
        </p:spPr>
        <p:txBody>
          <a:bodyPr>
            <a:normAutofit fontScale="92500" lnSpcReduction="20000"/>
          </a:bodyPr>
          <a:lstStyle/>
          <a:p>
            <a:r>
              <a:rPr lang="ru-RU" dirty="0"/>
              <a:t>Учреждена 2 февраля 1943.</a:t>
            </a:r>
          </a:p>
          <a:p>
            <a:r>
              <a:rPr lang="ru-RU" dirty="0"/>
              <a:t>Медалью “Партизану Отечественной войны” I степени награждались партизаны, начальствующий состав партизанских отрядов и организаторы партизанского движения за особые заслуги в деле организации партизанского движения, за отвагу, геройство и выдающиеся успехи в партизанской борьбе за нашу Советскую Родину в тылу немецко-фашистских захватчиков.</a:t>
            </a:r>
          </a:p>
          <a:p>
            <a:r>
              <a:rPr lang="ru-RU" dirty="0"/>
              <a:t>Медаль “Партизану Отечественной войны” носится на левой стороне груди и располагается после медали “За трудовое отличие”.</a:t>
            </a:r>
          </a:p>
          <a:p>
            <a:pPr marL="0" indent="0">
              <a:buNone/>
            </a:pPr>
            <a:r>
              <a:rPr lang="ru-RU" dirty="0"/>
              <a:t> </a:t>
            </a:r>
          </a:p>
          <a:p>
            <a:endParaRPr lang="ru-RU" dirty="0"/>
          </a:p>
        </p:txBody>
      </p:sp>
      <p:pic>
        <p:nvPicPr>
          <p:cNvPr id="4" name="Рисунок 3" descr="Медаль &quot;Партизану Отечественной войны&quot;"/>
          <p:cNvPicPr/>
          <p:nvPr/>
        </p:nvPicPr>
        <p:blipFill>
          <a:blip r:embed="rId2">
            <a:extLst>
              <a:ext uri="{28A0092B-C50C-407E-A947-70E740481C1C}">
                <a14:useLocalDpi xmlns:a14="http://schemas.microsoft.com/office/drawing/2010/main" val="0"/>
              </a:ext>
            </a:extLst>
          </a:blip>
          <a:srcRect/>
          <a:stretch>
            <a:fillRect/>
          </a:stretch>
        </p:blipFill>
        <p:spPr bwMode="auto">
          <a:xfrm>
            <a:off x="8254652" y="2132856"/>
            <a:ext cx="3553331" cy="3384376"/>
          </a:xfrm>
          <a:prstGeom prst="rect">
            <a:avLst/>
          </a:prstGeom>
          <a:noFill/>
          <a:ln>
            <a:noFill/>
          </a:ln>
        </p:spPr>
      </p:pic>
    </p:spTree>
    <p:extLst>
      <p:ext uri="{BB962C8B-B14F-4D97-AF65-F5344CB8AC3E}">
        <p14:creationId xmlns:p14="http://schemas.microsoft.com/office/powerpoint/2010/main" val="37635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3" y="0"/>
            <a:ext cx="10360501" cy="1219200"/>
          </a:xfrm>
        </p:spPr>
        <p:txBody>
          <a:bodyPr/>
          <a:lstStyle/>
          <a:p>
            <a:r>
              <a:rPr lang="ru-RU" b="1" dirty="0" smtClean="0"/>
              <a:t>          </a:t>
            </a:r>
            <a:r>
              <a:rPr lang="ru-RU" b="1" dirty="0" smtClean="0">
                <a:solidFill>
                  <a:schemeClr val="bg2">
                    <a:lumMod val="40000"/>
                    <a:lumOff val="60000"/>
                  </a:schemeClr>
                </a:solidFill>
              </a:rPr>
              <a:t>Медаль</a:t>
            </a:r>
            <a:r>
              <a:rPr lang="ru-RU" b="1" dirty="0"/>
              <a:t> </a:t>
            </a:r>
            <a:r>
              <a:rPr lang="ru-RU" b="1" dirty="0">
                <a:solidFill>
                  <a:schemeClr val="bg2">
                    <a:lumMod val="40000"/>
                    <a:lumOff val="60000"/>
                  </a:schemeClr>
                </a:solidFill>
                <a:hlinkClick r:id="rId2"/>
              </a:rPr>
              <a:t>«За оборону Ленинграда»</a:t>
            </a:r>
            <a:endParaRPr lang="ru-RU" dirty="0">
              <a:solidFill>
                <a:schemeClr val="bg2">
                  <a:lumMod val="40000"/>
                  <a:lumOff val="60000"/>
                </a:schemeClr>
              </a:solidFill>
            </a:endParaRPr>
          </a:p>
        </p:txBody>
      </p:sp>
      <p:sp>
        <p:nvSpPr>
          <p:cNvPr id="3" name="Объект 2"/>
          <p:cNvSpPr>
            <a:spLocks noGrp="1"/>
          </p:cNvSpPr>
          <p:nvPr>
            <p:ph idx="1"/>
          </p:nvPr>
        </p:nvSpPr>
        <p:spPr>
          <a:xfrm>
            <a:off x="914163" y="1803401"/>
            <a:ext cx="5396274" cy="4470400"/>
          </a:xfrm>
        </p:spPr>
        <p:txBody>
          <a:bodyPr/>
          <a:lstStyle/>
          <a:p>
            <a:r>
              <a:rPr lang="ru-RU" dirty="0"/>
              <a:t>Учреждена 22 декабря 1942 года.</a:t>
            </a:r>
          </a:p>
          <a:p>
            <a:r>
              <a:rPr lang="ru-RU" dirty="0"/>
              <a:t>Награждению подлежали все участники обороны </a:t>
            </a:r>
            <a:r>
              <a:rPr lang="ru-RU" dirty="0" smtClean="0"/>
              <a:t>Ленинграда.</a:t>
            </a:r>
          </a:p>
          <a:p>
            <a:r>
              <a:rPr lang="ru-RU" dirty="0" smtClean="0"/>
              <a:t>Носится </a:t>
            </a:r>
            <a:r>
              <a:rPr lang="ru-RU" dirty="0"/>
              <a:t>на левой стороне груди и при наличии других медалей СССР располагается после медали “За спасение утопающих”.</a:t>
            </a:r>
          </a:p>
          <a:p>
            <a:pPr marL="0" indent="0">
              <a:buNone/>
            </a:pPr>
            <a:endParaRPr lang="ru-RU" dirty="0"/>
          </a:p>
        </p:txBody>
      </p:sp>
      <p:pic>
        <p:nvPicPr>
          <p:cNvPr id="4" name="Рисунок 3" descr="Медаль &quot;За оборону Ленинграда&quot;"/>
          <p:cNvPicPr/>
          <p:nvPr/>
        </p:nvPicPr>
        <p:blipFill>
          <a:blip r:embed="rId3">
            <a:extLst>
              <a:ext uri="{28A0092B-C50C-407E-A947-70E740481C1C}">
                <a14:useLocalDpi xmlns:a14="http://schemas.microsoft.com/office/drawing/2010/main" val="0"/>
              </a:ext>
            </a:extLst>
          </a:blip>
          <a:srcRect/>
          <a:stretch>
            <a:fillRect/>
          </a:stretch>
        </p:blipFill>
        <p:spPr bwMode="auto">
          <a:xfrm>
            <a:off x="6094413" y="1988840"/>
            <a:ext cx="5688631" cy="3342953"/>
          </a:xfrm>
          <a:prstGeom prst="rect">
            <a:avLst/>
          </a:prstGeom>
          <a:noFill/>
          <a:ln>
            <a:noFill/>
          </a:ln>
        </p:spPr>
      </p:pic>
    </p:spTree>
    <p:extLst>
      <p:ext uri="{BB962C8B-B14F-4D97-AF65-F5344CB8AC3E}">
        <p14:creationId xmlns:p14="http://schemas.microsoft.com/office/powerpoint/2010/main" val="36383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243408"/>
            <a:ext cx="10360501" cy="1219200"/>
          </a:xfrm>
        </p:spPr>
        <p:txBody>
          <a:bodyPr/>
          <a:lstStyle/>
          <a:p>
            <a:r>
              <a:rPr lang="ru-RU" b="1" dirty="0" smtClean="0"/>
              <a:t>                </a:t>
            </a:r>
            <a:r>
              <a:rPr lang="ru-RU" b="1" dirty="0" smtClean="0">
                <a:solidFill>
                  <a:schemeClr val="bg2">
                    <a:lumMod val="40000"/>
                    <a:lumOff val="60000"/>
                  </a:schemeClr>
                </a:solidFill>
              </a:rPr>
              <a:t>Медаль</a:t>
            </a:r>
            <a:r>
              <a:rPr lang="ru-RU" b="1" dirty="0"/>
              <a:t> </a:t>
            </a:r>
            <a:r>
              <a:rPr lang="ru-RU" b="1" dirty="0">
                <a:hlinkClick r:id="rId2"/>
              </a:rPr>
              <a:t>«За оборону Москвы»</a:t>
            </a:r>
            <a:endParaRPr lang="ru-RU" dirty="0"/>
          </a:p>
        </p:txBody>
      </p:sp>
      <p:sp>
        <p:nvSpPr>
          <p:cNvPr id="3" name="Объект 2"/>
          <p:cNvSpPr>
            <a:spLocks noGrp="1"/>
          </p:cNvSpPr>
          <p:nvPr>
            <p:ph idx="1"/>
          </p:nvPr>
        </p:nvSpPr>
        <p:spPr>
          <a:xfrm>
            <a:off x="549796" y="1196752"/>
            <a:ext cx="6116353" cy="5077049"/>
          </a:xfrm>
        </p:spPr>
        <p:txBody>
          <a:bodyPr>
            <a:normAutofit/>
          </a:bodyPr>
          <a:lstStyle/>
          <a:p>
            <a:r>
              <a:rPr lang="ru-RU" dirty="0"/>
              <a:t>Учреждена 1 мая 1944 года.</a:t>
            </a:r>
          </a:p>
          <a:p>
            <a:r>
              <a:rPr lang="ru-RU" dirty="0"/>
              <a:t>Награждению </a:t>
            </a:r>
            <a:r>
              <a:rPr lang="ru-RU" dirty="0" smtClean="0"/>
              <a:t>подлежали все участники обороны Москвы.</a:t>
            </a:r>
          </a:p>
          <a:p>
            <a:r>
              <a:rPr lang="ru-RU" dirty="0" smtClean="0"/>
              <a:t>Медаль </a:t>
            </a:r>
            <a:r>
              <a:rPr lang="ru-RU" dirty="0"/>
              <a:t>также вручалась партизанам Московской области и активным участникам обороны города-героя Тулы.</a:t>
            </a:r>
          </a:p>
          <a:p>
            <a:r>
              <a:rPr lang="ru-RU" dirty="0"/>
              <a:t>Носится на левой стороне груди и при наличии других медалей СССР располагается после медали “За оборону Ленинграда”.</a:t>
            </a:r>
          </a:p>
          <a:p>
            <a:pPr marL="0" indent="0">
              <a:buNone/>
            </a:pPr>
            <a:endParaRPr lang="ru-RU" dirty="0"/>
          </a:p>
        </p:txBody>
      </p:sp>
      <p:pic>
        <p:nvPicPr>
          <p:cNvPr id="4" name="Рисунок 3" descr="Медаль &quot;За оборону Москвы&quot;"/>
          <p:cNvPicPr/>
          <p:nvPr/>
        </p:nvPicPr>
        <p:blipFill>
          <a:blip r:embed="rId3">
            <a:extLst>
              <a:ext uri="{28A0092B-C50C-407E-A947-70E740481C1C}">
                <a14:useLocalDpi xmlns:a14="http://schemas.microsoft.com/office/drawing/2010/main" val="0"/>
              </a:ext>
            </a:extLst>
          </a:blip>
          <a:srcRect/>
          <a:stretch>
            <a:fillRect/>
          </a:stretch>
        </p:blipFill>
        <p:spPr bwMode="auto">
          <a:xfrm>
            <a:off x="7030516" y="1412776"/>
            <a:ext cx="4680520" cy="4214825"/>
          </a:xfrm>
          <a:prstGeom prst="rect">
            <a:avLst/>
          </a:prstGeom>
          <a:noFill/>
          <a:ln>
            <a:noFill/>
          </a:ln>
        </p:spPr>
      </p:pic>
    </p:spTree>
    <p:extLst>
      <p:ext uri="{BB962C8B-B14F-4D97-AF65-F5344CB8AC3E}">
        <p14:creationId xmlns:p14="http://schemas.microsoft.com/office/powerpoint/2010/main" val="372456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7146" y="-243408"/>
            <a:ext cx="10360501" cy="1219200"/>
          </a:xfrm>
        </p:spPr>
        <p:txBody>
          <a:bodyPr/>
          <a:lstStyle/>
          <a:p>
            <a:r>
              <a:rPr lang="ru-RU" b="1" dirty="0" smtClean="0"/>
              <a:t>                </a:t>
            </a:r>
            <a:r>
              <a:rPr lang="ru-RU" b="1" dirty="0" smtClean="0">
                <a:solidFill>
                  <a:schemeClr val="bg2">
                    <a:lumMod val="40000"/>
                    <a:lumOff val="60000"/>
                  </a:schemeClr>
                </a:solidFill>
              </a:rPr>
              <a:t>Медаль</a:t>
            </a:r>
            <a:r>
              <a:rPr lang="ru-RU" b="1" dirty="0"/>
              <a:t> </a:t>
            </a:r>
            <a:r>
              <a:rPr lang="ru-RU" b="1" dirty="0">
                <a:hlinkClick r:id="rId2"/>
              </a:rPr>
              <a:t>«За оборону Одессы»</a:t>
            </a:r>
            <a:endParaRPr lang="ru-RU" dirty="0"/>
          </a:p>
        </p:txBody>
      </p:sp>
      <p:sp>
        <p:nvSpPr>
          <p:cNvPr id="3" name="Объект 2"/>
          <p:cNvSpPr>
            <a:spLocks noGrp="1"/>
          </p:cNvSpPr>
          <p:nvPr>
            <p:ph idx="1"/>
          </p:nvPr>
        </p:nvSpPr>
        <p:spPr>
          <a:xfrm>
            <a:off x="261764" y="1412776"/>
            <a:ext cx="6124787" cy="4968552"/>
          </a:xfrm>
        </p:spPr>
        <p:txBody>
          <a:bodyPr>
            <a:normAutofit fontScale="92500" lnSpcReduction="20000"/>
          </a:bodyPr>
          <a:lstStyle/>
          <a:p>
            <a:r>
              <a:rPr lang="ru-RU" dirty="0"/>
              <a:t>Учреждена 22 декабря 1942 года.</a:t>
            </a:r>
          </a:p>
          <a:p>
            <a:r>
              <a:rPr lang="ru-RU" dirty="0"/>
              <a:t>Награждению </a:t>
            </a:r>
            <a:r>
              <a:rPr lang="ru-RU" dirty="0" smtClean="0"/>
              <a:t>подлежали все участники обороны Одессы.</a:t>
            </a:r>
          </a:p>
          <a:p>
            <a:r>
              <a:rPr lang="ru-RU" dirty="0" smtClean="0"/>
              <a:t>Инициатором </a:t>
            </a:r>
            <a:r>
              <a:rPr lang="ru-RU" dirty="0"/>
              <a:t>учреждения медалей за оборону Одессы, Севастополя, Ленинграда и Сталинграда в октябре 1942 года выступил Наркомат обороны СССР. 24 ноября 1942 года Сталиным было дано указание приступить к разработке рисунков этих медалей.</a:t>
            </a:r>
          </a:p>
          <a:p>
            <a:r>
              <a:rPr lang="ru-RU" dirty="0"/>
              <a:t>Носится на левой стороне груди и при наличии других медалей СССР располагается после медали “За оборону Москвы”.</a:t>
            </a:r>
          </a:p>
          <a:p>
            <a:pPr marL="0" indent="0">
              <a:buNone/>
            </a:pPr>
            <a:endParaRPr lang="ru-RU" dirty="0"/>
          </a:p>
        </p:txBody>
      </p:sp>
      <p:pic>
        <p:nvPicPr>
          <p:cNvPr id="4" name="Рисунок 3" descr="Медаль &quot;За оборону Одессы&quot;"/>
          <p:cNvPicPr/>
          <p:nvPr/>
        </p:nvPicPr>
        <p:blipFill>
          <a:blip r:embed="rId3">
            <a:extLst>
              <a:ext uri="{28A0092B-C50C-407E-A947-70E740481C1C}">
                <a14:useLocalDpi xmlns:a14="http://schemas.microsoft.com/office/drawing/2010/main" val="0"/>
              </a:ext>
            </a:extLst>
          </a:blip>
          <a:srcRect/>
          <a:stretch>
            <a:fillRect/>
          </a:stretch>
        </p:blipFill>
        <p:spPr bwMode="auto">
          <a:xfrm>
            <a:off x="6386551" y="2060848"/>
            <a:ext cx="5472608" cy="3168352"/>
          </a:xfrm>
          <a:prstGeom prst="rect">
            <a:avLst/>
          </a:prstGeom>
          <a:noFill/>
          <a:ln>
            <a:noFill/>
          </a:ln>
        </p:spPr>
      </p:pic>
    </p:spTree>
    <p:extLst>
      <p:ext uri="{BB962C8B-B14F-4D97-AF65-F5344CB8AC3E}">
        <p14:creationId xmlns:p14="http://schemas.microsoft.com/office/powerpoint/2010/main" val="307740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332656"/>
            <a:ext cx="10360501" cy="1219200"/>
          </a:xfrm>
        </p:spPr>
        <p:txBody>
          <a:bodyPr/>
          <a:lstStyle/>
          <a:p>
            <a:r>
              <a:rPr lang="ru-RU" b="1" dirty="0" smtClean="0">
                <a:solidFill>
                  <a:schemeClr val="bg2">
                    <a:lumMod val="40000"/>
                    <a:lumOff val="60000"/>
                  </a:schemeClr>
                </a:solidFill>
              </a:rPr>
              <a:t>        Медаль </a:t>
            </a:r>
            <a:r>
              <a:rPr lang="ru-RU" b="1" dirty="0">
                <a:solidFill>
                  <a:schemeClr val="bg2">
                    <a:lumMod val="40000"/>
                    <a:lumOff val="60000"/>
                  </a:schemeClr>
                </a:solidFill>
              </a:rPr>
              <a:t>«За оборону Севастополя»</a:t>
            </a:r>
            <a:r>
              <a:rPr lang="ru-RU" dirty="0">
                <a:solidFill>
                  <a:schemeClr val="bg2">
                    <a:lumMod val="40000"/>
                    <a:lumOff val="60000"/>
                  </a:schemeClr>
                </a:solidFill>
              </a:rPr>
              <a:t/>
            </a:r>
            <a:br>
              <a:rPr lang="ru-RU" dirty="0">
                <a:solidFill>
                  <a:schemeClr val="bg2">
                    <a:lumMod val="40000"/>
                    <a:lumOff val="60000"/>
                  </a:schemeClr>
                </a:solidFill>
              </a:rPr>
            </a:br>
            <a:endParaRPr lang="ru-RU" dirty="0">
              <a:solidFill>
                <a:schemeClr val="bg2">
                  <a:lumMod val="40000"/>
                  <a:lumOff val="60000"/>
                </a:schemeClr>
              </a:solidFill>
            </a:endParaRPr>
          </a:p>
        </p:txBody>
      </p:sp>
      <p:sp>
        <p:nvSpPr>
          <p:cNvPr id="3" name="Объект 2"/>
          <p:cNvSpPr>
            <a:spLocks noGrp="1"/>
          </p:cNvSpPr>
          <p:nvPr>
            <p:ph idx="1"/>
          </p:nvPr>
        </p:nvSpPr>
        <p:spPr>
          <a:xfrm>
            <a:off x="333772" y="1340768"/>
            <a:ext cx="6336705" cy="4933033"/>
          </a:xfrm>
        </p:spPr>
        <p:txBody>
          <a:bodyPr>
            <a:normAutofit fontScale="92500" lnSpcReduction="10000"/>
          </a:bodyPr>
          <a:lstStyle/>
          <a:p>
            <a:r>
              <a:rPr lang="ru-RU" dirty="0"/>
              <a:t>Учреждена 22 декабря 1942 года.</a:t>
            </a:r>
          </a:p>
          <a:p>
            <a:r>
              <a:rPr lang="ru-RU" dirty="0"/>
              <a:t>Награждению подлежали все участники обороны </a:t>
            </a:r>
            <a:r>
              <a:rPr lang="ru-RU" dirty="0" smtClean="0"/>
              <a:t>Севастополя.</a:t>
            </a:r>
            <a:r>
              <a:rPr lang="ru-RU" dirty="0"/>
              <a:t> </a:t>
            </a:r>
            <a:endParaRPr lang="ru-RU" dirty="0" smtClean="0"/>
          </a:p>
          <a:p>
            <a:r>
              <a:rPr lang="ru-RU" dirty="0" smtClean="0"/>
              <a:t>Первоначально </a:t>
            </a:r>
            <a:r>
              <a:rPr lang="ru-RU" dirty="0"/>
              <a:t>планировалось изготавливать медаль из нержавеющей стали, однако, Указом от 27 марта 1943 года, материалом изготовления медали была утверждена латунь.</a:t>
            </a:r>
          </a:p>
          <a:p>
            <a:r>
              <a:rPr lang="ru-RU" dirty="0"/>
              <a:t>Носится на левой стороне груди и при наличии других медалей СССР располагается после медали “За оборону Одессы”.</a:t>
            </a:r>
          </a:p>
          <a:p>
            <a:endParaRPr lang="ru-RU" dirty="0"/>
          </a:p>
        </p:txBody>
      </p:sp>
      <p:pic>
        <p:nvPicPr>
          <p:cNvPr id="4" name="Рисунок 3" descr="Медаль &quot;За оборону Севастополя&quot;"/>
          <p:cNvPicPr/>
          <p:nvPr/>
        </p:nvPicPr>
        <p:blipFill>
          <a:blip r:embed="rId2">
            <a:extLst>
              <a:ext uri="{28A0092B-C50C-407E-A947-70E740481C1C}">
                <a14:useLocalDpi xmlns:a14="http://schemas.microsoft.com/office/drawing/2010/main" val="0"/>
              </a:ext>
            </a:extLst>
          </a:blip>
          <a:srcRect/>
          <a:stretch>
            <a:fillRect/>
          </a:stretch>
        </p:blipFill>
        <p:spPr bwMode="auto">
          <a:xfrm>
            <a:off x="6958508" y="1551856"/>
            <a:ext cx="4680520" cy="4397424"/>
          </a:xfrm>
          <a:prstGeom prst="rect">
            <a:avLst/>
          </a:prstGeom>
          <a:noFill/>
          <a:ln>
            <a:noFill/>
          </a:ln>
        </p:spPr>
      </p:pic>
    </p:spTree>
    <p:extLst>
      <p:ext uri="{BB962C8B-B14F-4D97-AF65-F5344CB8AC3E}">
        <p14:creationId xmlns:p14="http://schemas.microsoft.com/office/powerpoint/2010/main" val="97617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99392"/>
            <a:ext cx="10360501" cy="1219200"/>
          </a:xfrm>
        </p:spPr>
        <p:txBody>
          <a:bodyPr/>
          <a:lstStyle/>
          <a:p>
            <a:r>
              <a:rPr lang="ru-RU" b="1" dirty="0" smtClean="0"/>
              <a:t>       </a:t>
            </a:r>
            <a:r>
              <a:rPr lang="ru-RU" b="1" dirty="0" smtClean="0">
                <a:solidFill>
                  <a:schemeClr val="bg2">
                    <a:lumMod val="40000"/>
                    <a:lumOff val="60000"/>
                  </a:schemeClr>
                </a:solidFill>
              </a:rPr>
              <a:t>Медаль</a:t>
            </a:r>
            <a:r>
              <a:rPr lang="ru-RU" b="1" dirty="0"/>
              <a:t> </a:t>
            </a:r>
            <a:r>
              <a:rPr lang="ru-RU" b="1" dirty="0">
                <a:solidFill>
                  <a:schemeClr val="bg2">
                    <a:lumMod val="40000"/>
                    <a:lumOff val="60000"/>
                  </a:schemeClr>
                </a:solidFill>
              </a:rPr>
              <a:t>«За оборону Сталинграда»</a:t>
            </a:r>
            <a:endParaRPr lang="ru-RU" dirty="0">
              <a:solidFill>
                <a:schemeClr val="bg2">
                  <a:lumMod val="40000"/>
                  <a:lumOff val="60000"/>
                </a:schemeClr>
              </a:solidFill>
            </a:endParaRPr>
          </a:p>
        </p:txBody>
      </p:sp>
      <p:sp>
        <p:nvSpPr>
          <p:cNvPr id="3" name="Объект 2"/>
          <p:cNvSpPr>
            <a:spLocks noGrp="1"/>
          </p:cNvSpPr>
          <p:nvPr>
            <p:ph idx="1"/>
          </p:nvPr>
        </p:nvSpPr>
        <p:spPr>
          <a:xfrm>
            <a:off x="405780" y="1916832"/>
            <a:ext cx="7340490" cy="5760640"/>
          </a:xfrm>
        </p:spPr>
        <p:txBody>
          <a:bodyPr/>
          <a:lstStyle/>
          <a:p>
            <a:r>
              <a:rPr lang="ru-RU" dirty="0"/>
              <a:t>Учреждена 22 декабря 1942 года.</a:t>
            </a:r>
          </a:p>
          <a:p>
            <a:r>
              <a:rPr lang="ru-RU" dirty="0"/>
              <a:t>Награждению подлежали все участники обороны Сталинграда </a:t>
            </a:r>
            <a:r>
              <a:rPr lang="ru-RU" dirty="0" smtClean="0"/>
              <a:t>.</a:t>
            </a:r>
            <a:r>
              <a:rPr lang="ru-RU" dirty="0"/>
              <a:t> </a:t>
            </a:r>
            <a:endParaRPr lang="ru-RU" dirty="0" smtClean="0"/>
          </a:p>
          <a:p>
            <a:r>
              <a:rPr lang="ru-RU" dirty="0" smtClean="0"/>
              <a:t>Носится </a:t>
            </a:r>
            <a:r>
              <a:rPr lang="ru-RU" dirty="0"/>
              <a:t>на левой стороне груди и при наличии других медалей СССР располагается после медали “За оборону Севастополя”.</a:t>
            </a:r>
          </a:p>
          <a:p>
            <a:endParaRPr lang="ru-RU" dirty="0"/>
          </a:p>
        </p:txBody>
      </p:sp>
      <p:pic>
        <p:nvPicPr>
          <p:cNvPr id="4" name="Рисунок 3" descr="Медаль &quot;За оборону Сталинграда&quot;"/>
          <p:cNvPicPr/>
          <p:nvPr/>
        </p:nvPicPr>
        <p:blipFill>
          <a:blip r:embed="rId2">
            <a:extLst>
              <a:ext uri="{28A0092B-C50C-407E-A947-70E740481C1C}">
                <a14:useLocalDpi xmlns:a14="http://schemas.microsoft.com/office/drawing/2010/main" val="0"/>
              </a:ext>
            </a:extLst>
          </a:blip>
          <a:srcRect/>
          <a:stretch>
            <a:fillRect/>
          </a:stretch>
        </p:blipFill>
        <p:spPr bwMode="auto">
          <a:xfrm>
            <a:off x="7606580" y="1628800"/>
            <a:ext cx="4375904" cy="3852920"/>
          </a:xfrm>
          <a:prstGeom prst="rect">
            <a:avLst/>
          </a:prstGeom>
          <a:noFill/>
          <a:ln>
            <a:noFill/>
          </a:ln>
        </p:spPr>
      </p:pic>
    </p:spTree>
    <p:extLst>
      <p:ext uri="{BB962C8B-B14F-4D97-AF65-F5344CB8AC3E}">
        <p14:creationId xmlns:p14="http://schemas.microsoft.com/office/powerpoint/2010/main" val="213113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9332" y="116632"/>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оборону Киева»</a:t>
            </a:r>
            <a:r>
              <a:rPr lang="ru-RU" dirty="0">
                <a:solidFill>
                  <a:schemeClr val="bg2">
                    <a:lumMod val="40000"/>
                    <a:lumOff val="60000"/>
                  </a:schemeClr>
                </a:solidFill>
              </a:rPr>
              <a:t/>
            </a:r>
            <a:br>
              <a:rPr lang="ru-RU" dirty="0">
                <a:solidFill>
                  <a:schemeClr val="bg2">
                    <a:lumMod val="40000"/>
                    <a:lumOff val="60000"/>
                  </a:schemeClr>
                </a:solidFill>
              </a:rPr>
            </a:br>
            <a:endParaRPr lang="ru-RU" dirty="0">
              <a:solidFill>
                <a:schemeClr val="bg2">
                  <a:lumMod val="40000"/>
                  <a:lumOff val="60000"/>
                </a:schemeClr>
              </a:solidFill>
            </a:endParaRPr>
          </a:p>
        </p:txBody>
      </p:sp>
      <p:sp>
        <p:nvSpPr>
          <p:cNvPr id="3" name="Объект 2"/>
          <p:cNvSpPr>
            <a:spLocks noGrp="1"/>
          </p:cNvSpPr>
          <p:nvPr>
            <p:ph idx="1"/>
          </p:nvPr>
        </p:nvSpPr>
        <p:spPr>
          <a:xfrm>
            <a:off x="261764" y="1268760"/>
            <a:ext cx="5981834" cy="5118472"/>
          </a:xfrm>
        </p:spPr>
        <p:txBody>
          <a:bodyPr>
            <a:normAutofit fontScale="85000" lnSpcReduction="20000"/>
          </a:bodyPr>
          <a:lstStyle/>
          <a:p>
            <a:r>
              <a:rPr lang="ru-RU" dirty="0"/>
              <a:t>Учреждена от 21 июня 1961 года.</a:t>
            </a:r>
          </a:p>
          <a:p>
            <a:r>
              <a:rPr lang="ru-RU" dirty="0"/>
              <a:t>Награждению подлежали </a:t>
            </a:r>
            <a:r>
              <a:rPr lang="ru-RU" dirty="0" smtClean="0"/>
              <a:t>все участники обороны Киева.</a:t>
            </a:r>
          </a:p>
          <a:p>
            <a:r>
              <a:rPr lang="ru-RU" dirty="0" smtClean="0"/>
              <a:t>Является </a:t>
            </a:r>
            <a:r>
              <a:rPr lang="ru-RU" dirty="0"/>
              <a:t>единственной советской медалью из наград за оборону, освобождение и взятие городов, учреждённая по прошествии многих лет после войны. Хотя в годы войны Хрущев Н.С. выступил с предложением об учреждении этой медали, однако, его предложение было отклонено Сталиным.</a:t>
            </a:r>
          </a:p>
          <a:p>
            <a:r>
              <a:rPr lang="ru-RU" dirty="0"/>
              <a:t>Носится на левой стороне груди и при наличии других медалей СССР располагается после медали “За оборону Сталинграда”.</a:t>
            </a:r>
          </a:p>
          <a:p>
            <a:pPr marL="0" indent="0">
              <a:buNone/>
            </a:pPr>
            <a:endParaRPr lang="ru-RU" dirty="0"/>
          </a:p>
        </p:txBody>
      </p:sp>
      <p:pic>
        <p:nvPicPr>
          <p:cNvPr id="4" name="Рисунок 3" descr="Медаль &quot;За оборону Киева&quot;"/>
          <p:cNvPicPr/>
          <p:nvPr/>
        </p:nvPicPr>
        <p:blipFill>
          <a:blip r:embed="rId2">
            <a:extLst>
              <a:ext uri="{28A0092B-C50C-407E-A947-70E740481C1C}">
                <a14:useLocalDpi xmlns:a14="http://schemas.microsoft.com/office/drawing/2010/main" val="0"/>
              </a:ext>
            </a:extLst>
          </a:blip>
          <a:srcRect/>
          <a:stretch>
            <a:fillRect/>
          </a:stretch>
        </p:blipFill>
        <p:spPr bwMode="auto">
          <a:xfrm>
            <a:off x="6526460" y="1335832"/>
            <a:ext cx="4896544" cy="4397424"/>
          </a:xfrm>
          <a:prstGeom prst="rect">
            <a:avLst/>
          </a:prstGeom>
          <a:noFill/>
          <a:ln>
            <a:noFill/>
          </a:ln>
        </p:spPr>
      </p:pic>
    </p:spTree>
    <p:extLst>
      <p:ext uri="{BB962C8B-B14F-4D97-AF65-F5344CB8AC3E}">
        <p14:creationId xmlns:p14="http://schemas.microsoft.com/office/powerpoint/2010/main" val="9944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188640"/>
            <a:ext cx="10360501" cy="1219200"/>
          </a:xfrm>
        </p:spPr>
        <p:txBody>
          <a:bodyPr/>
          <a:lstStyle/>
          <a:p>
            <a:r>
              <a:rPr lang="ru-RU" b="1" dirty="0" smtClean="0">
                <a:solidFill>
                  <a:schemeClr val="bg2">
                    <a:lumMod val="40000"/>
                    <a:lumOff val="60000"/>
                  </a:schemeClr>
                </a:solidFill>
              </a:rPr>
              <a:t>             Медаль </a:t>
            </a:r>
            <a:r>
              <a:rPr lang="ru-RU" b="1" dirty="0">
                <a:solidFill>
                  <a:schemeClr val="bg2">
                    <a:lumMod val="40000"/>
                    <a:lumOff val="60000"/>
                  </a:schemeClr>
                </a:solidFill>
              </a:rPr>
              <a:t>«За оборону Кавказа»</a:t>
            </a:r>
            <a:r>
              <a:rPr lang="ru-RU" dirty="0">
                <a:solidFill>
                  <a:schemeClr val="bg2">
                    <a:lumMod val="40000"/>
                    <a:lumOff val="60000"/>
                  </a:schemeClr>
                </a:solidFill>
              </a:rPr>
              <a:t/>
            </a:r>
            <a:br>
              <a:rPr lang="ru-RU" dirty="0">
                <a:solidFill>
                  <a:schemeClr val="bg2">
                    <a:lumMod val="40000"/>
                    <a:lumOff val="60000"/>
                  </a:schemeClr>
                </a:solidFill>
              </a:rPr>
            </a:br>
            <a:endParaRPr lang="ru-RU" dirty="0">
              <a:solidFill>
                <a:schemeClr val="bg2">
                  <a:lumMod val="40000"/>
                  <a:lumOff val="60000"/>
                </a:schemeClr>
              </a:solidFill>
            </a:endParaRPr>
          </a:p>
        </p:txBody>
      </p:sp>
      <p:sp>
        <p:nvSpPr>
          <p:cNvPr id="3" name="Объект 2"/>
          <p:cNvSpPr>
            <a:spLocks noGrp="1"/>
          </p:cNvSpPr>
          <p:nvPr>
            <p:ph idx="1"/>
          </p:nvPr>
        </p:nvSpPr>
        <p:spPr>
          <a:xfrm>
            <a:off x="405780" y="1268760"/>
            <a:ext cx="6764426" cy="5112568"/>
          </a:xfrm>
        </p:spPr>
        <p:txBody>
          <a:bodyPr>
            <a:normAutofit/>
          </a:bodyPr>
          <a:lstStyle/>
          <a:p>
            <a:r>
              <a:rPr lang="ru-RU" dirty="0"/>
              <a:t>Учреждена 1 мая 1944 года.</a:t>
            </a:r>
          </a:p>
          <a:p>
            <a:r>
              <a:rPr lang="ru-RU" dirty="0"/>
              <a:t>Награждению </a:t>
            </a:r>
            <a:r>
              <a:rPr lang="ru-RU" dirty="0" smtClean="0"/>
              <a:t>подлежали все участники обороны Кавказа.</a:t>
            </a:r>
          </a:p>
          <a:p>
            <a:r>
              <a:rPr lang="ru-RU" dirty="0" smtClean="0"/>
              <a:t>В </a:t>
            </a:r>
            <a:r>
              <a:rPr lang="ru-RU" dirty="0"/>
              <a:t>исключительных случаях могло быть произведено повторное награждение медалью.</a:t>
            </a:r>
          </a:p>
          <a:p>
            <a:r>
              <a:rPr lang="ru-RU" dirty="0"/>
              <a:t>Носится на левой стороне груди и при наличии других медалей СССР располагается после медали “За оборону Киева”.</a:t>
            </a:r>
          </a:p>
          <a:p>
            <a:pPr marL="0" indent="0">
              <a:buNone/>
            </a:pPr>
            <a:endParaRPr lang="ru-RU" dirty="0"/>
          </a:p>
        </p:txBody>
      </p:sp>
      <p:pic>
        <p:nvPicPr>
          <p:cNvPr id="4" name="Рисунок 3" descr="Медаль &quot;За оборону Кавказа&quot;"/>
          <p:cNvPicPr/>
          <p:nvPr/>
        </p:nvPicPr>
        <p:blipFill>
          <a:blip r:embed="rId2">
            <a:extLst>
              <a:ext uri="{28A0092B-C50C-407E-A947-70E740481C1C}">
                <a14:useLocalDpi xmlns:a14="http://schemas.microsoft.com/office/drawing/2010/main" val="0"/>
              </a:ext>
            </a:extLst>
          </a:blip>
          <a:srcRect/>
          <a:stretch>
            <a:fillRect/>
          </a:stretch>
        </p:blipFill>
        <p:spPr bwMode="auto">
          <a:xfrm>
            <a:off x="7246540" y="1407840"/>
            <a:ext cx="4197846" cy="3976092"/>
          </a:xfrm>
          <a:prstGeom prst="rect">
            <a:avLst/>
          </a:prstGeom>
          <a:noFill/>
          <a:ln>
            <a:noFill/>
          </a:ln>
        </p:spPr>
      </p:pic>
    </p:spTree>
    <p:extLst>
      <p:ext uri="{BB962C8B-B14F-4D97-AF65-F5344CB8AC3E}">
        <p14:creationId xmlns:p14="http://schemas.microsoft.com/office/powerpoint/2010/main" val="33895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0"/>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оборону Советского </a:t>
            </a:r>
            <a:r>
              <a:rPr lang="ru-RU" b="1" dirty="0" smtClean="0">
                <a:solidFill>
                  <a:schemeClr val="bg2">
                    <a:lumMod val="40000"/>
                    <a:lumOff val="60000"/>
                  </a:schemeClr>
                </a:solidFill>
              </a:rPr>
              <a:t> </a:t>
            </a:r>
            <a:br>
              <a:rPr lang="ru-RU" b="1" dirty="0" smtClean="0">
                <a:solidFill>
                  <a:schemeClr val="bg2">
                    <a:lumMod val="40000"/>
                    <a:lumOff val="60000"/>
                  </a:schemeClr>
                </a:solidFill>
              </a:rPr>
            </a:br>
            <a:r>
              <a:rPr lang="ru-RU" b="1" dirty="0">
                <a:solidFill>
                  <a:schemeClr val="bg2">
                    <a:lumMod val="40000"/>
                    <a:lumOff val="60000"/>
                  </a:schemeClr>
                </a:solidFill>
              </a:rPr>
              <a:t> </a:t>
            </a:r>
            <a:r>
              <a:rPr lang="ru-RU" b="1" dirty="0" smtClean="0">
                <a:solidFill>
                  <a:schemeClr val="bg2">
                    <a:lumMod val="40000"/>
                    <a:lumOff val="60000"/>
                  </a:schemeClr>
                </a:solidFill>
              </a:rPr>
              <a:t>                                    Заполярья»</a:t>
            </a:r>
            <a:endParaRPr lang="ru-RU" dirty="0">
              <a:solidFill>
                <a:schemeClr val="bg2">
                  <a:lumMod val="40000"/>
                  <a:lumOff val="60000"/>
                </a:schemeClr>
              </a:solidFill>
            </a:endParaRPr>
          </a:p>
        </p:txBody>
      </p:sp>
      <p:sp>
        <p:nvSpPr>
          <p:cNvPr id="3" name="Объект 2"/>
          <p:cNvSpPr>
            <a:spLocks noGrp="1"/>
          </p:cNvSpPr>
          <p:nvPr>
            <p:ph idx="1"/>
          </p:nvPr>
        </p:nvSpPr>
        <p:spPr>
          <a:xfrm>
            <a:off x="261764" y="1484784"/>
            <a:ext cx="7632848" cy="4861025"/>
          </a:xfrm>
        </p:spPr>
        <p:txBody>
          <a:bodyPr>
            <a:normAutofit fontScale="92500" lnSpcReduction="20000"/>
          </a:bodyPr>
          <a:lstStyle/>
          <a:p>
            <a:r>
              <a:rPr lang="ru-RU" dirty="0"/>
              <a:t>Учреждена 5 декабря 1944 года.</a:t>
            </a:r>
          </a:p>
          <a:p>
            <a:r>
              <a:rPr lang="ru-RU" dirty="0"/>
              <a:t>Награждению подлежали все участники обороны </a:t>
            </a:r>
            <a:r>
              <a:rPr lang="ru-RU" dirty="0" smtClean="0"/>
              <a:t>Заполярья.</a:t>
            </a:r>
            <a:r>
              <a:rPr lang="ru-RU" dirty="0"/>
              <a:t> Идея учреждения медали принадлежит работникам </a:t>
            </a:r>
            <a:r>
              <a:rPr lang="ru-RU" dirty="0" err="1"/>
              <a:t>разведотдела</a:t>
            </a:r>
            <a:r>
              <a:rPr lang="ru-RU" dirty="0"/>
              <a:t> штаба Карельского фронта. Было сделано несколько эскизов. Лучшим был признан рисунок, который представил подполковник В. Алов. После поддержки идеи о создании медали Военным Советом фронта, рисунок отослали в Москву. Отдельные элементы в первоначальном рисунке Алова доработал художник Кузнецов А.И.</a:t>
            </a:r>
          </a:p>
          <a:p>
            <a:r>
              <a:rPr lang="ru-RU" dirty="0"/>
              <a:t>Носится на левой стороне груди и при наличии других медалей СССР располагается после медали “За оборону Кавказа”.</a:t>
            </a:r>
          </a:p>
          <a:p>
            <a:endParaRPr lang="ru-RU" dirty="0"/>
          </a:p>
        </p:txBody>
      </p:sp>
      <p:pic>
        <p:nvPicPr>
          <p:cNvPr id="4" name="Рисунок 3" descr="Медаль &quot;За оборону Советского Заполярья&quot;"/>
          <p:cNvPicPr/>
          <p:nvPr/>
        </p:nvPicPr>
        <p:blipFill>
          <a:blip r:embed="rId2">
            <a:extLst>
              <a:ext uri="{28A0092B-C50C-407E-A947-70E740481C1C}">
                <a14:useLocalDpi xmlns:a14="http://schemas.microsoft.com/office/drawing/2010/main" val="0"/>
              </a:ext>
            </a:extLst>
          </a:blip>
          <a:srcRect/>
          <a:stretch>
            <a:fillRect/>
          </a:stretch>
        </p:blipFill>
        <p:spPr bwMode="auto">
          <a:xfrm>
            <a:off x="7750596" y="1844824"/>
            <a:ext cx="4127748" cy="4032448"/>
          </a:xfrm>
          <a:prstGeom prst="rect">
            <a:avLst/>
          </a:prstGeom>
          <a:noFill/>
          <a:ln>
            <a:noFill/>
          </a:ln>
        </p:spPr>
      </p:pic>
    </p:spTree>
    <p:extLst>
      <p:ext uri="{BB962C8B-B14F-4D97-AF65-F5344CB8AC3E}">
        <p14:creationId xmlns:p14="http://schemas.microsoft.com/office/powerpoint/2010/main" val="26057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endParaRPr lang="en-US" dirty="0"/>
          </a:p>
        </p:txBody>
      </p:sp>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162" y="116632"/>
            <a:ext cx="10508842" cy="6642738"/>
          </a:xfr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178" y="0"/>
            <a:ext cx="10360501" cy="1219200"/>
          </a:xfrm>
        </p:spPr>
        <p:txBody>
          <a:bodyPr>
            <a:normAutofit fontScale="90000"/>
          </a:bodyPr>
          <a:lstStyle/>
          <a:p>
            <a:r>
              <a:rPr lang="ru-RU" b="1" dirty="0" smtClean="0">
                <a:solidFill>
                  <a:schemeClr val="bg2">
                    <a:lumMod val="40000"/>
                    <a:lumOff val="60000"/>
                  </a:schemeClr>
                </a:solidFill>
              </a:rPr>
              <a:t>       Медаль </a:t>
            </a:r>
            <a:r>
              <a:rPr lang="ru-RU" b="1" dirty="0">
                <a:solidFill>
                  <a:schemeClr val="bg2">
                    <a:lumMod val="40000"/>
                    <a:lumOff val="60000"/>
                  </a:schemeClr>
                </a:solidFill>
              </a:rPr>
              <a:t>«За победу над Германией в Великой  Отечественной войне 1941-1945 </a:t>
            </a:r>
            <a:r>
              <a:rPr lang="ru-RU" b="1" dirty="0" err="1">
                <a:solidFill>
                  <a:schemeClr val="bg2">
                    <a:lumMod val="40000"/>
                    <a:lumOff val="60000"/>
                  </a:schemeClr>
                </a:solidFill>
              </a:rPr>
              <a:t>гг</a:t>
            </a:r>
            <a:r>
              <a:rPr lang="ru-RU" b="1" dirty="0">
                <a:solidFill>
                  <a:schemeClr val="bg2">
                    <a:lumMod val="40000"/>
                    <a:lumOff val="60000"/>
                  </a:schemeClr>
                </a:solidFill>
              </a:rPr>
              <a:t>»</a:t>
            </a:r>
            <a:endParaRPr lang="ru-RU" dirty="0">
              <a:solidFill>
                <a:schemeClr val="bg2">
                  <a:lumMod val="40000"/>
                  <a:lumOff val="60000"/>
                </a:schemeClr>
              </a:solidFill>
            </a:endParaRPr>
          </a:p>
        </p:txBody>
      </p:sp>
      <p:sp>
        <p:nvSpPr>
          <p:cNvPr id="3" name="Объект 2"/>
          <p:cNvSpPr>
            <a:spLocks noGrp="1"/>
          </p:cNvSpPr>
          <p:nvPr>
            <p:ph idx="1"/>
          </p:nvPr>
        </p:nvSpPr>
        <p:spPr>
          <a:xfrm>
            <a:off x="-170284" y="1412776"/>
            <a:ext cx="7484506" cy="4974456"/>
          </a:xfrm>
        </p:spPr>
        <p:txBody>
          <a:bodyPr>
            <a:normAutofit fontScale="85000" lnSpcReduction="20000"/>
          </a:bodyPr>
          <a:lstStyle/>
          <a:p>
            <a:r>
              <a:rPr lang="ru-RU" dirty="0"/>
              <a:t>Учреждена 9 мая 1945 года.</a:t>
            </a:r>
          </a:p>
          <a:p>
            <a:r>
              <a:rPr lang="ru-RU" dirty="0"/>
              <a:t>Медаль “За победу над Германией в Великой Отечественной войне 1941-1945гг.” вручалась: военнослужащим и лицам штатного вольнонаемного состава Красной Армии, ВМФ и войск НКВД, прослужившим не менее трех месяцев (для военнослужащих) и не менее шести месяцев (для вольнонаемного состава) в управлении военных округов, органах местного военного управления, в запасных и учебных частях всех родов войск, в военно-учебных заведениях и курсах, в специальных частях и службах, органах ОСО военной контрразведки, комендатурах и т.д.</a:t>
            </a:r>
          </a:p>
          <a:p>
            <a:r>
              <a:rPr lang="ru-RU" dirty="0"/>
              <a:t>Носится на левой стороне груди и при наличии других медалей СССР располагается после медали “За оборону Советского Заполярья”.</a:t>
            </a:r>
          </a:p>
          <a:p>
            <a:endParaRPr lang="ru-RU" dirty="0"/>
          </a:p>
        </p:txBody>
      </p:sp>
      <p:pic>
        <p:nvPicPr>
          <p:cNvPr id="4" name="Рисунок 3" descr="Медаль &quot;За победу над Германией в Великой Отечественной войне 1941-1945 гг&quot;"/>
          <p:cNvPicPr/>
          <p:nvPr/>
        </p:nvPicPr>
        <p:blipFill>
          <a:blip r:embed="rId2">
            <a:extLst>
              <a:ext uri="{28A0092B-C50C-407E-A947-70E740481C1C}">
                <a14:useLocalDpi xmlns:a14="http://schemas.microsoft.com/office/drawing/2010/main" val="0"/>
              </a:ext>
            </a:extLst>
          </a:blip>
          <a:srcRect/>
          <a:stretch>
            <a:fillRect/>
          </a:stretch>
        </p:blipFill>
        <p:spPr bwMode="auto">
          <a:xfrm>
            <a:off x="7314222" y="1995004"/>
            <a:ext cx="4486275" cy="3810000"/>
          </a:xfrm>
          <a:prstGeom prst="rect">
            <a:avLst/>
          </a:prstGeom>
          <a:noFill/>
          <a:ln>
            <a:noFill/>
          </a:ln>
        </p:spPr>
      </p:pic>
    </p:spTree>
    <p:extLst>
      <p:ext uri="{BB962C8B-B14F-4D97-AF65-F5344CB8AC3E}">
        <p14:creationId xmlns:p14="http://schemas.microsoft.com/office/powerpoint/2010/main" val="113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243408"/>
            <a:ext cx="10360501" cy="1219200"/>
          </a:xfrm>
        </p:spPr>
        <p:txBody>
          <a:bodyPr/>
          <a:lstStyle/>
          <a:p>
            <a:r>
              <a:rPr lang="ru-RU" dirty="0" smtClean="0">
                <a:solidFill>
                  <a:schemeClr val="bg2">
                    <a:lumMod val="40000"/>
                    <a:lumOff val="60000"/>
                  </a:schemeClr>
                </a:solidFill>
              </a:rPr>
              <a:t>            </a:t>
            </a:r>
            <a:r>
              <a:rPr lang="ru-RU" b="1" dirty="0">
                <a:solidFill>
                  <a:schemeClr val="bg2">
                    <a:lumMod val="40000"/>
                    <a:lumOff val="60000"/>
                  </a:schemeClr>
                </a:solidFill>
              </a:rPr>
              <a:t>Медаль «За взятие Будапешта»</a:t>
            </a:r>
            <a:endParaRPr lang="ru-RU" dirty="0">
              <a:solidFill>
                <a:schemeClr val="bg2">
                  <a:lumMod val="40000"/>
                  <a:lumOff val="60000"/>
                </a:schemeClr>
              </a:solidFill>
            </a:endParaRPr>
          </a:p>
        </p:txBody>
      </p:sp>
      <p:sp>
        <p:nvSpPr>
          <p:cNvPr id="3" name="Объект 2"/>
          <p:cNvSpPr>
            <a:spLocks noGrp="1"/>
          </p:cNvSpPr>
          <p:nvPr>
            <p:ph idx="1"/>
          </p:nvPr>
        </p:nvSpPr>
        <p:spPr>
          <a:xfrm>
            <a:off x="189757" y="1124744"/>
            <a:ext cx="6984776" cy="4470400"/>
          </a:xfrm>
        </p:spPr>
        <p:txBody>
          <a:bodyPr/>
          <a:lstStyle/>
          <a:p>
            <a:r>
              <a:rPr lang="ru-RU" dirty="0" smtClean="0"/>
              <a:t>Учреждена 9 июня 1945 года.</a:t>
            </a:r>
          </a:p>
          <a:p>
            <a:r>
              <a:rPr lang="ru-RU" dirty="0" smtClean="0"/>
              <a:t>Награждению подлежали военнослужащие Красной Армии, Военно-Морского Флота и войск НКВД — непосредственные участники героического штурма и взятия Будапешта в период 20 декабря 1944 года — 15 февраля 1945 года, а также организаторы и руководители боевых операций при взятии этого города.</a:t>
            </a:r>
          </a:p>
          <a:p>
            <a:endParaRPr lang="ru-RU" dirty="0"/>
          </a:p>
        </p:txBody>
      </p:sp>
      <p:sp>
        <p:nvSpPr>
          <p:cNvPr id="4" name="Прямоугольник 3"/>
          <p:cNvSpPr/>
          <p:nvPr/>
        </p:nvSpPr>
        <p:spPr>
          <a:xfrm>
            <a:off x="477788" y="5373216"/>
            <a:ext cx="6092825" cy="1083502"/>
          </a:xfrm>
          <a:prstGeom prst="rect">
            <a:avLst/>
          </a:prstGeom>
        </p:spPr>
        <p:txBody>
          <a:bodyPr>
            <a:spAutoFit/>
          </a:bodyPr>
          <a:lstStyle/>
          <a:p>
            <a:pPr>
              <a:lnSpc>
                <a:spcPts val="1860"/>
              </a:lnSpc>
              <a:spcAft>
                <a:spcPts val="750"/>
              </a:spcAft>
            </a:pPr>
            <a:r>
              <a:rPr lang="ru-RU" sz="2800" dirty="0">
                <a:latin typeface="+mj-lt"/>
                <a:ea typeface="Times New Roman" panose="02020603050405020304" pitchFamily="18" charset="0"/>
                <a:cs typeface="Times New Roman" panose="02020603050405020304" pitchFamily="18" charset="0"/>
              </a:rPr>
              <a:t>Носится на левой стороне груди и при наличии других медалей СССР располагается после медали “За победу над Японией”.</a:t>
            </a:r>
            <a:endParaRPr lang="ru-RU" sz="2800" dirty="0">
              <a:effectLst/>
              <a:latin typeface="+mj-lt"/>
              <a:ea typeface="Calibri" panose="020F0502020204030204" pitchFamily="34" charset="0"/>
              <a:cs typeface="Times New Roman" panose="02020603050405020304" pitchFamily="18" charset="0"/>
            </a:endParaRPr>
          </a:p>
        </p:txBody>
      </p:sp>
      <p:pic>
        <p:nvPicPr>
          <p:cNvPr id="5" name="Рисунок 4" descr="Медаль &quot;За взятие Будапешта&quot;"/>
          <p:cNvPicPr/>
          <p:nvPr/>
        </p:nvPicPr>
        <p:blipFill>
          <a:blip r:embed="rId2">
            <a:extLst>
              <a:ext uri="{28A0092B-C50C-407E-A947-70E740481C1C}">
                <a14:useLocalDpi xmlns:a14="http://schemas.microsoft.com/office/drawing/2010/main" val="0"/>
              </a:ext>
            </a:extLst>
          </a:blip>
          <a:srcRect/>
          <a:stretch>
            <a:fillRect/>
          </a:stretch>
        </p:blipFill>
        <p:spPr bwMode="auto">
          <a:xfrm>
            <a:off x="7177216" y="1575321"/>
            <a:ext cx="4309145" cy="4168775"/>
          </a:xfrm>
          <a:prstGeom prst="rect">
            <a:avLst/>
          </a:prstGeom>
          <a:noFill/>
          <a:ln>
            <a:noFill/>
          </a:ln>
        </p:spPr>
      </p:pic>
    </p:spTree>
    <p:extLst>
      <p:ext uri="{BB962C8B-B14F-4D97-AF65-F5344CB8AC3E}">
        <p14:creationId xmlns:p14="http://schemas.microsoft.com/office/powerpoint/2010/main" val="14063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243408"/>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взятие Кенигсберга»</a:t>
            </a:r>
            <a:endParaRPr lang="ru-RU" dirty="0">
              <a:solidFill>
                <a:schemeClr val="bg2">
                  <a:lumMod val="40000"/>
                  <a:lumOff val="60000"/>
                </a:schemeClr>
              </a:solidFill>
            </a:endParaRPr>
          </a:p>
        </p:txBody>
      </p:sp>
      <p:sp>
        <p:nvSpPr>
          <p:cNvPr id="3" name="Объект 2"/>
          <p:cNvSpPr>
            <a:spLocks noGrp="1"/>
          </p:cNvSpPr>
          <p:nvPr>
            <p:ph idx="1"/>
          </p:nvPr>
        </p:nvSpPr>
        <p:spPr>
          <a:xfrm>
            <a:off x="117748" y="1124744"/>
            <a:ext cx="7056784" cy="5333528"/>
          </a:xfrm>
        </p:spPr>
        <p:txBody>
          <a:bodyPr>
            <a:normAutofit lnSpcReduction="10000"/>
          </a:bodyPr>
          <a:lstStyle/>
          <a:p>
            <a:r>
              <a:rPr lang="ru-RU" dirty="0"/>
              <a:t>Учреждена 9 июня 1945 года.</a:t>
            </a:r>
          </a:p>
          <a:p>
            <a:r>
              <a:rPr lang="ru-RU" dirty="0"/>
              <a:t>Награждению подлежали военнослужащие Красной Армии, Военно-Морского Флота и войск НКВД — непосредственные участники героического штурма и взятия Кенигсберга в период 23 января — 10 апреля 1945 года, а также организаторы и руководители боевых операций при взятии этого города.</a:t>
            </a:r>
          </a:p>
          <a:p>
            <a:r>
              <a:rPr lang="ru-RU" dirty="0"/>
              <a:t>Носится на левой стороне груди и при наличии других медалей СССР располагается после медали “За взятие Будапешта”.</a:t>
            </a:r>
          </a:p>
          <a:p>
            <a:endParaRPr lang="ru-RU" dirty="0"/>
          </a:p>
        </p:txBody>
      </p:sp>
      <p:pic>
        <p:nvPicPr>
          <p:cNvPr id="4" name="Рисунок 3" descr="Медаль &quot;За взятие Кенигсберга&quot;"/>
          <p:cNvPicPr/>
          <p:nvPr/>
        </p:nvPicPr>
        <p:blipFill>
          <a:blip r:embed="rId2">
            <a:extLst>
              <a:ext uri="{28A0092B-C50C-407E-A947-70E740481C1C}">
                <a14:useLocalDpi xmlns:a14="http://schemas.microsoft.com/office/drawing/2010/main" val="0"/>
              </a:ext>
            </a:extLst>
          </a:blip>
          <a:srcRect/>
          <a:stretch>
            <a:fillRect/>
          </a:stretch>
        </p:blipFill>
        <p:spPr bwMode="auto">
          <a:xfrm>
            <a:off x="7174532" y="1556792"/>
            <a:ext cx="4608512" cy="4320480"/>
          </a:xfrm>
          <a:prstGeom prst="rect">
            <a:avLst/>
          </a:prstGeom>
          <a:noFill/>
          <a:ln>
            <a:noFill/>
          </a:ln>
        </p:spPr>
      </p:pic>
    </p:spTree>
    <p:extLst>
      <p:ext uri="{BB962C8B-B14F-4D97-AF65-F5344CB8AC3E}">
        <p14:creationId xmlns:p14="http://schemas.microsoft.com/office/powerpoint/2010/main" val="84220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0247" y="-315416"/>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победу над Японией»</a:t>
            </a:r>
            <a:endParaRPr lang="ru-RU" dirty="0">
              <a:solidFill>
                <a:schemeClr val="bg2">
                  <a:lumMod val="40000"/>
                  <a:lumOff val="60000"/>
                </a:schemeClr>
              </a:solidFill>
            </a:endParaRPr>
          </a:p>
        </p:txBody>
      </p:sp>
      <p:sp>
        <p:nvSpPr>
          <p:cNvPr id="3" name="Объект 2"/>
          <p:cNvSpPr>
            <a:spLocks noGrp="1"/>
          </p:cNvSpPr>
          <p:nvPr>
            <p:ph idx="1"/>
          </p:nvPr>
        </p:nvSpPr>
        <p:spPr>
          <a:xfrm>
            <a:off x="12584" y="1700808"/>
            <a:ext cx="6264697" cy="4861025"/>
          </a:xfrm>
        </p:spPr>
        <p:txBody>
          <a:bodyPr>
            <a:normAutofit fontScale="85000" lnSpcReduction="20000"/>
          </a:bodyPr>
          <a:lstStyle/>
          <a:p>
            <a:r>
              <a:rPr lang="ru-RU" dirty="0"/>
              <a:t>Учреждена 30 сентября 1945 года.</a:t>
            </a:r>
          </a:p>
          <a:p>
            <a:r>
              <a:rPr lang="ru-RU" dirty="0"/>
              <a:t>Вручение медали “За победу над Японией” производится от имени Президиума Верховного Совета СССР на основании документов, подтверждающих участие в боевых действиях против Японии, выдаваемых командирами войсковых частей и начальниками военно-лечебных заведений.</a:t>
            </a:r>
          </a:p>
          <a:p>
            <a:r>
              <a:rPr lang="ru-RU" dirty="0"/>
              <a:t>Носится на левой стороне груди и при наличии других медалей СССР располагается после юбилейной медали “Сорок лет Победы в Великой Отечественной войне 1941-1945 гг.”.</a:t>
            </a:r>
          </a:p>
          <a:p>
            <a:endParaRPr lang="ru-RU" dirty="0"/>
          </a:p>
        </p:txBody>
      </p:sp>
      <p:pic>
        <p:nvPicPr>
          <p:cNvPr id="4" name="Рисунок 3" descr="Медаль &quot;За победу над Японией&quot;"/>
          <p:cNvPicPr/>
          <p:nvPr/>
        </p:nvPicPr>
        <p:blipFill>
          <a:blip r:embed="rId2">
            <a:extLst>
              <a:ext uri="{28A0092B-C50C-407E-A947-70E740481C1C}">
                <a14:useLocalDpi xmlns:a14="http://schemas.microsoft.com/office/drawing/2010/main" val="0"/>
              </a:ext>
            </a:extLst>
          </a:blip>
          <a:srcRect/>
          <a:stretch>
            <a:fillRect/>
          </a:stretch>
        </p:blipFill>
        <p:spPr bwMode="auto">
          <a:xfrm>
            <a:off x="6277281" y="1700808"/>
            <a:ext cx="5013467" cy="4392488"/>
          </a:xfrm>
          <a:prstGeom prst="rect">
            <a:avLst/>
          </a:prstGeom>
          <a:noFill/>
          <a:ln>
            <a:noFill/>
          </a:ln>
        </p:spPr>
      </p:pic>
    </p:spTree>
    <p:extLst>
      <p:ext uri="{BB962C8B-B14F-4D97-AF65-F5344CB8AC3E}">
        <p14:creationId xmlns:p14="http://schemas.microsoft.com/office/powerpoint/2010/main" val="407781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2" y="-315416"/>
            <a:ext cx="10360501" cy="1219200"/>
          </a:xfrm>
        </p:spPr>
        <p:txBody>
          <a:bodyPr/>
          <a:lstStyle/>
          <a:p>
            <a:r>
              <a:rPr lang="ru-RU" dirty="0"/>
              <a:t> </a:t>
            </a:r>
            <a:r>
              <a:rPr lang="ru-RU"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взятие Вены»</a:t>
            </a:r>
            <a:endParaRPr lang="ru-RU" dirty="0">
              <a:solidFill>
                <a:schemeClr val="bg2">
                  <a:lumMod val="40000"/>
                  <a:lumOff val="60000"/>
                </a:schemeClr>
              </a:solidFill>
            </a:endParaRPr>
          </a:p>
        </p:txBody>
      </p:sp>
      <p:sp>
        <p:nvSpPr>
          <p:cNvPr id="3" name="Объект 2"/>
          <p:cNvSpPr>
            <a:spLocks noGrp="1"/>
          </p:cNvSpPr>
          <p:nvPr>
            <p:ph idx="1"/>
          </p:nvPr>
        </p:nvSpPr>
        <p:spPr>
          <a:xfrm>
            <a:off x="117748" y="1340768"/>
            <a:ext cx="6696745" cy="5112568"/>
          </a:xfrm>
        </p:spPr>
        <p:txBody>
          <a:bodyPr>
            <a:normAutofit fontScale="92500" lnSpcReduction="10000"/>
          </a:bodyPr>
          <a:lstStyle/>
          <a:p>
            <a:r>
              <a:rPr lang="ru-RU" dirty="0"/>
              <a:t>Учреждена 9 июня 1945 года.</a:t>
            </a:r>
          </a:p>
          <a:p>
            <a:r>
              <a:rPr lang="ru-RU" dirty="0"/>
              <a:t>Награждению подлежали военнослужащие Красной Армии, Военно-Морского Флота и войск НКВД — непосредственные участники героического штурма и взятия Вены в период 16 марта — 13 апреля 1945 года, а также организаторы и руководители боевых операций при взятии этого города.</a:t>
            </a:r>
          </a:p>
          <a:p>
            <a:r>
              <a:rPr lang="ru-RU" dirty="0"/>
              <a:t>Медаль “За взятие Вены” носится на левой стороне груди и при наличии других медалей СССР располагается после медали “За взятие Кенигсберга”.</a:t>
            </a:r>
          </a:p>
          <a:p>
            <a:endParaRPr lang="ru-RU" dirty="0"/>
          </a:p>
          <a:p>
            <a:endParaRPr lang="ru-RU" dirty="0"/>
          </a:p>
        </p:txBody>
      </p:sp>
      <p:pic>
        <p:nvPicPr>
          <p:cNvPr id="4" name="Рисунок 3" descr="Медаль &quot;За взятие Вены&quot;"/>
          <p:cNvPicPr/>
          <p:nvPr/>
        </p:nvPicPr>
        <p:blipFill>
          <a:blip r:embed="rId2">
            <a:extLst>
              <a:ext uri="{28A0092B-C50C-407E-A947-70E740481C1C}">
                <a14:useLocalDpi xmlns:a14="http://schemas.microsoft.com/office/drawing/2010/main" val="0"/>
              </a:ext>
            </a:extLst>
          </a:blip>
          <a:srcRect/>
          <a:stretch>
            <a:fillRect/>
          </a:stretch>
        </p:blipFill>
        <p:spPr bwMode="auto">
          <a:xfrm>
            <a:off x="6742484" y="1484784"/>
            <a:ext cx="4968552" cy="4536504"/>
          </a:xfrm>
          <a:prstGeom prst="rect">
            <a:avLst/>
          </a:prstGeom>
          <a:noFill/>
          <a:ln>
            <a:noFill/>
          </a:ln>
        </p:spPr>
      </p:pic>
    </p:spTree>
    <p:extLst>
      <p:ext uri="{BB962C8B-B14F-4D97-AF65-F5344CB8AC3E}">
        <p14:creationId xmlns:p14="http://schemas.microsoft.com/office/powerpoint/2010/main" val="28561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697" y="-315416"/>
            <a:ext cx="10360501" cy="1219200"/>
          </a:xfrm>
        </p:spPr>
        <p:txBody>
          <a:bodyPr/>
          <a:lstStyle/>
          <a:p>
            <a:r>
              <a:rPr lang="ru-RU" dirty="0"/>
              <a:t> </a:t>
            </a:r>
            <a:r>
              <a:rPr lang="ru-RU"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взятие Берлина»</a:t>
            </a:r>
            <a:endParaRPr lang="ru-RU" dirty="0">
              <a:solidFill>
                <a:schemeClr val="bg2">
                  <a:lumMod val="40000"/>
                  <a:lumOff val="60000"/>
                </a:schemeClr>
              </a:solidFill>
            </a:endParaRPr>
          </a:p>
        </p:txBody>
      </p:sp>
      <p:sp>
        <p:nvSpPr>
          <p:cNvPr id="3" name="Объект 2"/>
          <p:cNvSpPr>
            <a:spLocks noGrp="1"/>
          </p:cNvSpPr>
          <p:nvPr>
            <p:ph idx="1"/>
          </p:nvPr>
        </p:nvSpPr>
        <p:spPr>
          <a:xfrm>
            <a:off x="261764" y="1340768"/>
            <a:ext cx="6120681" cy="5112568"/>
          </a:xfrm>
        </p:spPr>
        <p:txBody>
          <a:bodyPr>
            <a:normAutofit fontScale="92500" lnSpcReduction="20000"/>
          </a:bodyPr>
          <a:lstStyle/>
          <a:p>
            <a:r>
              <a:rPr lang="ru-RU" dirty="0"/>
              <a:t>Учреждена от 9 июня 1945 года.</a:t>
            </a:r>
          </a:p>
          <a:p>
            <a:r>
              <a:rPr lang="ru-RU" dirty="0"/>
              <a:t>Награждению подлежали военнослужащие Красной Армии, Военно-Морского Флота и войск НКВД — непосредственные участники героического штурма и взятия Берлина в период 22 апреля — 2 мая 1945 года, а также организаторы и руководители боевых операций при взятии этого города.</a:t>
            </a:r>
          </a:p>
          <a:p>
            <a:r>
              <a:rPr lang="ru-RU" dirty="0"/>
              <a:t>Носится на левой стороне груди и при наличии других медалей СССР располагается после медали “За взятие Вены”.</a:t>
            </a:r>
          </a:p>
          <a:p>
            <a:endParaRPr lang="ru-RU" dirty="0"/>
          </a:p>
        </p:txBody>
      </p:sp>
      <p:pic>
        <p:nvPicPr>
          <p:cNvPr id="4" name="Рисунок 3" descr="Медаль &quot;За взятие Берлина&quot;"/>
          <p:cNvPicPr/>
          <p:nvPr/>
        </p:nvPicPr>
        <p:blipFill>
          <a:blip r:embed="rId2">
            <a:extLst>
              <a:ext uri="{28A0092B-C50C-407E-A947-70E740481C1C}">
                <a14:useLocalDpi xmlns:a14="http://schemas.microsoft.com/office/drawing/2010/main" val="0"/>
              </a:ext>
            </a:extLst>
          </a:blip>
          <a:srcRect/>
          <a:stretch>
            <a:fillRect/>
          </a:stretch>
        </p:blipFill>
        <p:spPr bwMode="auto">
          <a:xfrm>
            <a:off x="6742484" y="1340768"/>
            <a:ext cx="4968552" cy="4248472"/>
          </a:xfrm>
          <a:prstGeom prst="rect">
            <a:avLst/>
          </a:prstGeom>
          <a:noFill/>
          <a:ln>
            <a:noFill/>
          </a:ln>
        </p:spPr>
      </p:pic>
    </p:spTree>
    <p:extLst>
      <p:ext uri="{BB962C8B-B14F-4D97-AF65-F5344CB8AC3E}">
        <p14:creationId xmlns:p14="http://schemas.microsoft.com/office/powerpoint/2010/main" val="284451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1" y="188640"/>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освобождение Белграда»</a:t>
            </a:r>
            <a:r>
              <a:rPr lang="ru-RU" dirty="0">
                <a:solidFill>
                  <a:schemeClr val="bg2">
                    <a:lumMod val="40000"/>
                    <a:lumOff val="60000"/>
                  </a:schemeClr>
                </a:solidFill>
              </a:rPr>
              <a:t/>
            </a:r>
            <a:br>
              <a:rPr lang="ru-RU" dirty="0">
                <a:solidFill>
                  <a:schemeClr val="bg2">
                    <a:lumMod val="40000"/>
                    <a:lumOff val="60000"/>
                  </a:schemeClr>
                </a:solidFill>
              </a:rPr>
            </a:br>
            <a:endParaRPr lang="ru-RU" dirty="0">
              <a:solidFill>
                <a:schemeClr val="bg2">
                  <a:lumMod val="40000"/>
                  <a:lumOff val="60000"/>
                </a:schemeClr>
              </a:solidFill>
            </a:endParaRPr>
          </a:p>
        </p:txBody>
      </p:sp>
      <p:sp>
        <p:nvSpPr>
          <p:cNvPr id="3" name="Объект 2"/>
          <p:cNvSpPr>
            <a:spLocks noGrp="1"/>
          </p:cNvSpPr>
          <p:nvPr>
            <p:ph idx="1"/>
          </p:nvPr>
        </p:nvSpPr>
        <p:spPr>
          <a:xfrm>
            <a:off x="261764" y="1196752"/>
            <a:ext cx="6192688" cy="5544616"/>
          </a:xfrm>
        </p:spPr>
        <p:txBody>
          <a:bodyPr>
            <a:normAutofit fontScale="92500" lnSpcReduction="10000"/>
          </a:bodyPr>
          <a:lstStyle/>
          <a:p>
            <a:r>
              <a:rPr lang="ru-RU" dirty="0"/>
              <a:t>Учреждена 9 июня 1945 года.</a:t>
            </a:r>
          </a:p>
          <a:p>
            <a:r>
              <a:rPr lang="ru-RU" dirty="0"/>
              <a:t>Награждению подлежали военнослужащие Красной Армии, Военно-Морского Флота и войск НКВД — непосредственные участники героического штурма и освобождения Белграда в период 29 сентября — 22 октября 1944 года, а также организаторы и руководители боевых операций при освобождении этого города.</a:t>
            </a:r>
          </a:p>
          <a:p>
            <a:r>
              <a:rPr lang="ru-RU" dirty="0"/>
              <a:t>Носится на левой стороне груди и при наличии других медалей СССР располагается после медали “За взятие Берлина”.</a:t>
            </a:r>
          </a:p>
          <a:p>
            <a:endParaRPr lang="ru-RU" dirty="0"/>
          </a:p>
        </p:txBody>
      </p:sp>
      <p:pic>
        <p:nvPicPr>
          <p:cNvPr id="4" name="Рисунок 3" descr="Медаль &quot;За освобождение Белграда&quot;"/>
          <p:cNvPicPr/>
          <p:nvPr/>
        </p:nvPicPr>
        <p:blipFill>
          <a:blip r:embed="rId2">
            <a:extLst>
              <a:ext uri="{28A0092B-C50C-407E-A947-70E740481C1C}">
                <a14:useLocalDpi xmlns:a14="http://schemas.microsoft.com/office/drawing/2010/main" val="0"/>
              </a:ext>
            </a:extLst>
          </a:blip>
          <a:srcRect/>
          <a:stretch>
            <a:fillRect/>
          </a:stretch>
        </p:blipFill>
        <p:spPr bwMode="auto">
          <a:xfrm>
            <a:off x="6592308" y="1407840"/>
            <a:ext cx="5332114" cy="4392487"/>
          </a:xfrm>
          <a:prstGeom prst="rect">
            <a:avLst/>
          </a:prstGeom>
          <a:noFill/>
          <a:ln>
            <a:noFill/>
          </a:ln>
        </p:spPr>
      </p:pic>
    </p:spTree>
    <p:extLst>
      <p:ext uri="{BB962C8B-B14F-4D97-AF65-F5344CB8AC3E}">
        <p14:creationId xmlns:p14="http://schemas.microsoft.com/office/powerpoint/2010/main" val="10343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178" y="-315416"/>
            <a:ext cx="10360501" cy="1219200"/>
          </a:xfrm>
        </p:spPr>
        <p:txBody>
          <a:bodyPr/>
          <a:lstStyle/>
          <a:p>
            <a:r>
              <a:rPr lang="ru-RU" b="1" dirty="0" smtClean="0"/>
              <a:t>        </a:t>
            </a:r>
            <a:r>
              <a:rPr lang="ru-RU" b="1" dirty="0" smtClean="0">
                <a:solidFill>
                  <a:schemeClr val="bg2">
                    <a:lumMod val="40000"/>
                    <a:lumOff val="60000"/>
                  </a:schemeClr>
                </a:solidFill>
              </a:rPr>
              <a:t>Медаль </a:t>
            </a:r>
            <a:r>
              <a:rPr lang="ru-RU" b="1" dirty="0">
                <a:solidFill>
                  <a:schemeClr val="bg2">
                    <a:lumMod val="40000"/>
                    <a:lumOff val="60000"/>
                  </a:schemeClr>
                </a:solidFill>
              </a:rPr>
              <a:t>«За освобождение Праги»</a:t>
            </a:r>
            <a:endParaRPr lang="ru-RU" dirty="0">
              <a:solidFill>
                <a:schemeClr val="bg2">
                  <a:lumMod val="40000"/>
                  <a:lumOff val="60000"/>
                </a:schemeClr>
              </a:solidFill>
            </a:endParaRPr>
          </a:p>
        </p:txBody>
      </p:sp>
      <p:sp>
        <p:nvSpPr>
          <p:cNvPr id="3" name="Объект 2"/>
          <p:cNvSpPr>
            <a:spLocks noGrp="1"/>
          </p:cNvSpPr>
          <p:nvPr>
            <p:ph idx="1"/>
          </p:nvPr>
        </p:nvSpPr>
        <p:spPr>
          <a:xfrm>
            <a:off x="189756" y="1268760"/>
            <a:ext cx="6480721" cy="5328592"/>
          </a:xfrm>
        </p:spPr>
        <p:txBody>
          <a:bodyPr>
            <a:normAutofit fontScale="92500" lnSpcReduction="10000"/>
          </a:bodyPr>
          <a:lstStyle/>
          <a:p>
            <a:r>
              <a:rPr lang="ru-RU" dirty="0"/>
              <a:t>Учреждена 9 июня 1945 года.</a:t>
            </a:r>
          </a:p>
          <a:p>
            <a:r>
              <a:rPr lang="ru-RU" dirty="0"/>
              <a:t>Награждению подлежали военнослужащие Красной Армии, Военно-Морского Флота и войск НКВД — непосредственные участники героического штурма и освобождения Праги в период 3-9 мая 1945 года, а также организаторы и руководители боевых операций при освобождении этого города.</a:t>
            </a:r>
          </a:p>
          <a:p>
            <a:r>
              <a:rPr lang="ru-RU" dirty="0"/>
              <a:t>Носится на левой стороне груди и при наличии других медалей СССР располагается после медали “За освобождение Варшавы”.</a:t>
            </a:r>
          </a:p>
          <a:p>
            <a:endParaRPr lang="ru-RU" dirty="0"/>
          </a:p>
        </p:txBody>
      </p:sp>
      <p:pic>
        <p:nvPicPr>
          <p:cNvPr id="4" name="Рисунок 3" descr="Медаль &quot;За освобождение Праги&quot;"/>
          <p:cNvPicPr/>
          <p:nvPr/>
        </p:nvPicPr>
        <p:blipFill>
          <a:blip r:embed="rId2">
            <a:extLst>
              <a:ext uri="{28A0092B-C50C-407E-A947-70E740481C1C}">
                <a14:useLocalDpi xmlns:a14="http://schemas.microsoft.com/office/drawing/2010/main" val="0"/>
              </a:ext>
            </a:extLst>
          </a:blip>
          <a:srcRect/>
          <a:stretch>
            <a:fillRect/>
          </a:stretch>
        </p:blipFill>
        <p:spPr bwMode="auto">
          <a:xfrm>
            <a:off x="6670477" y="1412776"/>
            <a:ext cx="4728963" cy="4374257"/>
          </a:xfrm>
          <a:prstGeom prst="rect">
            <a:avLst/>
          </a:prstGeom>
          <a:noFill/>
          <a:ln>
            <a:noFill/>
          </a:ln>
        </p:spPr>
      </p:pic>
    </p:spTree>
    <p:extLst>
      <p:ext uri="{BB962C8B-B14F-4D97-AF65-F5344CB8AC3E}">
        <p14:creationId xmlns:p14="http://schemas.microsoft.com/office/powerpoint/2010/main" val="373135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3852" y="-243408"/>
            <a:ext cx="10360501" cy="1219200"/>
          </a:xfrm>
        </p:spPr>
        <p:txBody>
          <a:bodyPr/>
          <a:lstStyle/>
          <a:p>
            <a:r>
              <a:rPr lang="ru-RU" b="1" dirty="0" smtClean="0">
                <a:solidFill>
                  <a:schemeClr val="bg2">
                    <a:lumMod val="40000"/>
                    <a:lumOff val="60000"/>
                  </a:schemeClr>
                </a:solidFill>
              </a:rPr>
              <a:t>    Медаль </a:t>
            </a:r>
            <a:r>
              <a:rPr lang="ru-RU" b="1" dirty="0">
                <a:solidFill>
                  <a:schemeClr val="bg2">
                    <a:lumMod val="40000"/>
                    <a:lumOff val="60000"/>
                  </a:schemeClr>
                </a:solidFill>
              </a:rPr>
              <a:t>«За освобождение Варшавы»</a:t>
            </a:r>
            <a:endParaRPr lang="ru-RU" dirty="0">
              <a:solidFill>
                <a:schemeClr val="bg2">
                  <a:lumMod val="40000"/>
                  <a:lumOff val="60000"/>
                </a:schemeClr>
              </a:solidFill>
            </a:endParaRPr>
          </a:p>
        </p:txBody>
      </p:sp>
      <p:sp>
        <p:nvSpPr>
          <p:cNvPr id="3" name="Объект 2"/>
          <p:cNvSpPr>
            <a:spLocks noGrp="1"/>
          </p:cNvSpPr>
          <p:nvPr>
            <p:ph idx="1"/>
          </p:nvPr>
        </p:nvSpPr>
        <p:spPr>
          <a:xfrm>
            <a:off x="189756" y="1484784"/>
            <a:ext cx="6624736" cy="5040559"/>
          </a:xfrm>
        </p:spPr>
        <p:txBody>
          <a:bodyPr>
            <a:normAutofit fontScale="92500" lnSpcReduction="10000"/>
          </a:bodyPr>
          <a:lstStyle/>
          <a:p>
            <a:r>
              <a:rPr lang="ru-RU" dirty="0"/>
              <a:t>Учреждена 9 июня 1945 года.</a:t>
            </a:r>
          </a:p>
          <a:p>
            <a:r>
              <a:rPr lang="ru-RU" dirty="0"/>
              <a:t>Награждению подлежали военнослужащие Красной Армии, Военно-Морского Флота и войск НКВД — непосредственные участники героического штурма и освобождения Варшавы в период 14-17 января 1945 года, а также организаторы и руководители боевых операций при освобождении этого города.</a:t>
            </a:r>
          </a:p>
          <a:p>
            <a:r>
              <a:rPr lang="ru-RU" dirty="0"/>
              <a:t>Носится на левой стороне груди и при наличии других медалей СССР располагается после медали “За освобождение Белграда</a:t>
            </a:r>
            <a:r>
              <a:rPr lang="ru-RU" dirty="0" smtClean="0"/>
              <a:t>”.</a:t>
            </a:r>
            <a:r>
              <a:rPr lang="ru-RU" dirty="0"/>
              <a:t> </a:t>
            </a:r>
          </a:p>
          <a:p>
            <a:endParaRPr lang="ru-RU" dirty="0"/>
          </a:p>
        </p:txBody>
      </p:sp>
      <p:pic>
        <p:nvPicPr>
          <p:cNvPr id="4" name="Рисунок 3" descr="Медаль &quot;За освобождение Варшавы&quot;"/>
          <p:cNvPicPr/>
          <p:nvPr/>
        </p:nvPicPr>
        <p:blipFill>
          <a:blip r:embed="rId2">
            <a:extLst>
              <a:ext uri="{28A0092B-C50C-407E-A947-70E740481C1C}">
                <a14:useLocalDpi xmlns:a14="http://schemas.microsoft.com/office/drawing/2010/main" val="0"/>
              </a:ext>
            </a:extLst>
          </a:blip>
          <a:srcRect/>
          <a:stretch>
            <a:fillRect/>
          </a:stretch>
        </p:blipFill>
        <p:spPr bwMode="auto">
          <a:xfrm>
            <a:off x="6454452" y="1628800"/>
            <a:ext cx="5256584" cy="4392488"/>
          </a:xfrm>
          <a:prstGeom prst="rect">
            <a:avLst/>
          </a:prstGeom>
          <a:noFill/>
          <a:ln>
            <a:noFill/>
          </a:ln>
        </p:spPr>
      </p:pic>
    </p:spTree>
    <p:extLst>
      <p:ext uri="{BB962C8B-B14F-4D97-AF65-F5344CB8AC3E}">
        <p14:creationId xmlns:p14="http://schemas.microsoft.com/office/powerpoint/2010/main" val="6688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908" y="332656"/>
            <a:ext cx="10360501" cy="1219200"/>
          </a:xfrm>
        </p:spPr>
        <p:txBody>
          <a:bodyPr>
            <a:normAutofit fontScale="90000"/>
          </a:bodyPr>
          <a:lstStyle/>
          <a:p>
            <a:r>
              <a:rPr lang="ru-RU" b="1" dirty="0" smtClean="0">
                <a:solidFill>
                  <a:schemeClr val="bg2">
                    <a:lumMod val="40000"/>
                    <a:lumOff val="60000"/>
                  </a:schemeClr>
                </a:solidFill>
              </a:rPr>
              <a:t>Медаль </a:t>
            </a:r>
            <a:r>
              <a:rPr lang="ru-RU" b="1" dirty="0">
                <a:solidFill>
                  <a:schemeClr val="bg2">
                    <a:lumMod val="40000"/>
                    <a:lumOff val="60000"/>
                  </a:schemeClr>
                </a:solidFill>
              </a:rPr>
              <a:t>«За доблестный труд в Великой Отечественной войне 1941-1945 гг.»</a:t>
            </a:r>
            <a:r>
              <a:rPr lang="ru-RU" dirty="0">
                <a:solidFill>
                  <a:schemeClr val="bg2">
                    <a:lumMod val="40000"/>
                    <a:lumOff val="60000"/>
                  </a:schemeClr>
                </a:solidFill>
              </a:rPr>
              <a:t/>
            </a:r>
            <a:br>
              <a:rPr lang="ru-RU" dirty="0">
                <a:solidFill>
                  <a:schemeClr val="bg2">
                    <a:lumMod val="40000"/>
                    <a:lumOff val="60000"/>
                  </a:schemeClr>
                </a:solidFill>
              </a:rPr>
            </a:br>
            <a:endParaRPr lang="ru-RU" dirty="0">
              <a:solidFill>
                <a:schemeClr val="bg2">
                  <a:lumMod val="40000"/>
                  <a:lumOff val="60000"/>
                </a:schemeClr>
              </a:solidFill>
            </a:endParaRPr>
          </a:p>
        </p:txBody>
      </p:sp>
      <p:sp>
        <p:nvSpPr>
          <p:cNvPr id="3" name="Объект 2"/>
          <p:cNvSpPr>
            <a:spLocks noGrp="1"/>
          </p:cNvSpPr>
          <p:nvPr>
            <p:ph idx="1"/>
          </p:nvPr>
        </p:nvSpPr>
        <p:spPr>
          <a:xfrm>
            <a:off x="-34220" y="1124745"/>
            <a:ext cx="11745256" cy="3168352"/>
          </a:xfrm>
        </p:spPr>
        <p:txBody>
          <a:bodyPr>
            <a:normAutofit fontScale="62500" lnSpcReduction="20000"/>
          </a:bodyPr>
          <a:lstStyle/>
          <a:p>
            <a:r>
              <a:rPr lang="ru-RU" sz="3400" dirty="0" smtClean="0"/>
              <a:t>Учреждена 6 июня 1945 года.</a:t>
            </a:r>
          </a:p>
          <a:p>
            <a:r>
              <a:rPr lang="ru-RU" sz="3400" dirty="0" smtClean="0"/>
              <a:t>Награждению подлежали:</a:t>
            </a:r>
          </a:p>
          <a:p>
            <a:pPr lvl="0"/>
            <a:r>
              <a:rPr lang="ru-RU" sz="3400" dirty="0" smtClean="0"/>
              <a:t>рабочие, инженерно-технический персонал и служащие промышленности и транспорта; колхозники и специалисты сельского хозяйства; работники науки, техники, искусства и литературы;</a:t>
            </a:r>
          </a:p>
          <a:p>
            <a:r>
              <a:rPr lang="ru-RU" sz="3400" dirty="0" smtClean="0"/>
              <a:t>работники советских, партийных, профсоюзных и других общественных организаций — обеспечивших своим доблестным и самоотверженным трудом победу Советского Союза над Германией в Великой Отечественной войне</a:t>
            </a:r>
          </a:p>
          <a:p>
            <a:pPr marL="0" indent="0">
              <a:buNone/>
            </a:pPr>
            <a:r>
              <a:rPr lang="ru-RU" dirty="0" smtClean="0"/>
              <a:t> </a:t>
            </a:r>
            <a:endParaRPr lang="ru-RU" dirty="0"/>
          </a:p>
        </p:txBody>
      </p:sp>
      <p:sp>
        <p:nvSpPr>
          <p:cNvPr id="4" name="Прямоугольник 3"/>
          <p:cNvSpPr/>
          <p:nvPr/>
        </p:nvSpPr>
        <p:spPr>
          <a:xfrm>
            <a:off x="477788" y="3933056"/>
            <a:ext cx="11440621" cy="619272"/>
          </a:xfrm>
          <a:prstGeom prst="rect">
            <a:avLst/>
          </a:prstGeom>
        </p:spPr>
        <p:txBody>
          <a:bodyPr wrap="square">
            <a:spAutoFit/>
          </a:bodyPr>
          <a:lstStyle/>
          <a:p>
            <a:pPr>
              <a:lnSpc>
                <a:spcPct val="107000"/>
              </a:lnSpc>
              <a:spcAft>
                <a:spcPts val="0"/>
              </a:spcAft>
            </a:pPr>
            <a:r>
              <a:rPr lang="ru-RU" sz="3200" dirty="0">
                <a:solidFill>
                  <a:srgbClr val="3F3B3E"/>
                </a:solidFill>
                <a:latin typeface="Tahoma" panose="020B0604030504040204" pitchFamily="34"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61764" y="4517779"/>
            <a:ext cx="6092825" cy="1310936"/>
          </a:xfrm>
          <a:prstGeom prst="rect">
            <a:avLst/>
          </a:prstGeom>
        </p:spPr>
        <p:txBody>
          <a:bodyPr>
            <a:spAutoFit/>
          </a:bodyPr>
          <a:lstStyle/>
          <a:p>
            <a:pPr>
              <a:lnSpc>
                <a:spcPts val="1860"/>
              </a:lnSpc>
              <a:spcAft>
                <a:spcPts val="750"/>
              </a:spcAft>
            </a:pPr>
            <a:r>
              <a:rPr lang="ru-RU" sz="2100" dirty="0">
                <a:latin typeface="+mj-lt"/>
                <a:ea typeface="Times New Roman" panose="02020603050405020304" pitchFamily="18" charset="0"/>
                <a:cs typeface="Times New Roman" panose="02020603050405020304" pitchFamily="18" charset="0"/>
              </a:rPr>
              <a:t>Медаль “За доблестный труд в Великой Отечественной войне 1941-1945 гг.” носится на левой стороне груди и при наличии других медалей СССР располагается после медали “За освобождение Праги”.</a:t>
            </a:r>
            <a:endParaRPr lang="ru-RU" sz="2100" dirty="0">
              <a:effectLst/>
              <a:latin typeface="+mj-lt"/>
              <a:ea typeface="Calibri" panose="020F0502020204030204" pitchFamily="34" charset="0"/>
              <a:cs typeface="Times New Roman" panose="02020603050405020304" pitchFamily="18" charset="0"/>
            </a:endParaRPr>
          </a:p>
        </p:txBody>
      </p:sp>
      <p:pic>
        <p:nvPicPr>
          <p:cNvPr id="7" name="Рисунок 6" descr="Медаль &quot;За доблестный труд в Великой Отечественной войне 1941-1945 гг.&quot;"/>
          <p:cNvPicPr/>
          <p:nvPr/>
        </p:nvPicPr>
        <p:blipFill>
          <a:blip r:embed="rId3">
            <a:extLst>
              <a:ext uri="{28A0092B-C50C-407E-A947-70E740481C1C}">
                <a14:useLocalDpi xmlns:a14="http://schemas.microsoft.com/office/drawing/2010/main" val="0"/>
              </a:ext>
            </a:extLst>
          </a:blip>
          <a:srcRect/>
          <a:stretch>
            <a:fillRect/>
          </a:stretch>
        </p:blipFill>
        <p:spPr bwMode="auto">
          <a:xfrm>
            <a:off x="7678588" y="3451867"/>
            <a:ext cx="3744416" cy="3266637"/>
          </a:xfrm>
          <a:prstGeom prst="rect">
            <a:avLst/>
          </a:prstGeom>
          <a:noFill/>
          <a:ln>
            <a:noFill/>
          </a:ln>
        </p:spPr>
      </p:pic>
    </p:spTree>
    <p:extLst>
      <p:ext uri="{BB962C8B-B14F-4D97-AF65-F5344CB8AC3E}">
        <p14:creationId xmlns:p14="http://schemas.microsoft.com/office/powerpoint/2010/main" val="156475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5820" y="476672"/>
            <a:ext cx="10360501" cy="1219200"/>
          </a:xfrm>
        </p:spPr>
        <p:txBody>
          <a:bodyPr rtlCol="0"/>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«Победа»</a:t>
            </a:r>
            <a:br>
              <a:rPr lang="ru-RU" b="1" dirty="0">
                <a:solidFill>
                  <a:schemeClr val="bg2">
                    <a:lumMod val="60000"/>
                    <a:lumOff val="40000"/>
                  </a:schemeClr>
                </a:solidFill>
              </a:rPr>
            </a:br>
            <a:endParaRPr lang="ru" dirty="0">
              <a:solidFill>
                <a:schemeClr val="bg2">
                  <a:lumMod val="60000"/>
                  <a:lumOff val="40000"/>
                </a:schemeClr>
              </a:solidFill>
            </a:endParaRPr>
          </a:p>
        </p:txBody>
      </p:sp>
      <p:sp>
        <p:nvSpPr>
          <p:cNvPr id="3" name="Объект 2"/>
          <p:cNvSpPr>
            <a:spLocks noGrp="1"/>
          </p:cNvSpPr>
          <p:nvPr>
            <p:ph idx="1"/>
          </p:nvPr>
        </p:nvSpPr>
        <p:spPr>
          <a:xfrm>
            <a:off x="621804" y="1724775"/>
            <a:ext cx="7412497" cy="4470400"/>
          </a:xfrm>
        </p:spPr>
        <p:txBody>
          <a:bodyPr>
            <a:normAutofit fontScale="85000" lnSpcReduction="20000"/>
          </a:bodyPr>
          <a:lstStyle/>
          <a:p>
            <a:r>
              <a:rPr lang="ru-RU" dirty="0"/>
              <a:t>Учрежден 8 ноября 1943 года.</a:t>
            </a:r>
          </a:p>
          <a:p>
            <a:r>
              <a:rPr lang="ru-RU" dirty="0"/>
              <a:t>Орден “Победа” является высшим военным орденом СССР. Этот полководческий орден был учрежден одновременно с солдатским орденом Славы.</a:t>
            </a:r>
          </a:p>
          <a:p>
            <a:r>
              <a:rPr lang="ru-RU" dirty="0" smtClean="0"/>
              <a:t>Орден </a:t>
            </a:r>
            <a:r>
              <a:rPr lang="ru-RU" dirty="0"/>
              <a:t>“Победа” – единственный из советских орденов, изготовлявшийся не на монетном дворе, а на Московской ювелирно-часовой фабрике. По расчетам этого предприятия, на каждый орден требовалось 300 грамм платины. Для производства орденов «Победа» было отпущено 5400 бриллиантов и 9 килограммов чистой платины. Орден “Победа” носится на левой стороне груди на 12-14 см выше пояса.</a:t>
            </a:r>
          </a:p>
        </p:txBody>
      </p:sp>
      <p:pic>
        <p:nvPicPr>
          <p:cNvPr id="5" name="Рисунок 4" descr="Орден &quot;Победа"/>
          <p:cNvPicPr/>
          <p:nvPr/>
        </p:nvPicPr>
        <p:blipFill>
          <a:blip r:embed="rId2">
            <a:extLst>
              <a:ext uri="{28A0092B-C50C-407E-A947-70E740481C1C}">
                <a14:useLocalDpi xmlns:a14="http://schemas.microsoft.com/office/drawing/2010/main" val="0"/>
              </a:ext>
            </a:extLst>
          </a:blip>
          <a:srcRect/>
          <a:stretch>
            <a:fillRect/>
          </a:stretch>
        </p:blipFill>
        <p:spPr bwMode="auto">
          <a:xfrm>
            <a:off x="8182644" y="2348880"/>
            <a:ext cx="3600400" cy="3528392"/>
          </a:xfrm>
          <a:prstGeom prst="rect">
            <a:avLst/>
          </a:prstGeom>
          <a:noFill/>
          <a:ln>
            <a:noFill/>
          </a:ln>
        </p:spPr>
      </p:pic>
    </p:spTree>
    <p:extLst>
      <p:ext uri="{BB962C8B-B14F-4D97-AF65-F5344CB8AC3E}">
        <p14:creationId xmlns:p14="http://schemas.microsoft.com/office/powerpoint/2010/main" val="164018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20" y="260648"/>
            <a:ext cx="10652858" cy="6408712"/>
          </a:xfrm>
        </p:spPr>
      </p:pic>
    </p:spTree>
    <p:extLst>
      <p:ext uri="{BB962C8B-B14F-4D97-AF65-F5344CB8AC3E}">
        <p14:creationId xmlns:p14="http://schemas.microsoft.com/office/powerpoint/2010/main" val="38245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stretch>
            <a:fillRect/>
          </a:stretch>
        </p:blipFill>
        <p:spPr>
          <a:xfrm>
            <a:off x="914162" y="116632"/>
            <a:ext cx="10580850" cy="6624736"/>
          </a:xfrm>
          <a:prstGeom prst="rect">
            <a:avLst/>
          </a:prstGeom>
        </p:spPr>
      </p:pic>
    </p:spTree>
    <p:extLst>
      <p:ext uri="{BB962C8B-B14F-4D97-AF65-F5344CB8AC3E}">
        <p14:creationId xmlns:p14="http://schemas.microsoft.com/office/powerpoint/2010/main" val="228146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812" y="260648"/>
            <a:ext cx="10580851" cy="648072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089" y="4989016"/>
            <a:ext cx="2664296" cy="1752352"/>
          </a:xfrm>
          <a:prstGeom prst="rect">
            <a:avLst/>
          </a:prstGeom>
        </p:spPr>
      </p:pic>
    </p:spTree>
    <p:extLst>
      <p:ext uri="{BB962C8B-B14F-4D97-AF65-F5344CB8AC3E}">
        <p14:creationId xmlns:p14="http://schemas.microsoft.com/office/powerpoint/2010/main" val="5267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764" y="-1998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Славы</a:t>
            </a:r>
            <a:endParaRPr lang="ru-RU" dirty="0">
              <a:solidFill>
                <a:schemeClr val="bg2">
                  <a:lumMod val="60000"/>
                  <a:lumOff val="40000"/>
                </a:schemeClr>
              </a:solidFill>
            </a:endParaRPr>
          </a:p>
        </p:txBody>
      </p:sp>
      <p:sp>
        <p:nvSpPr>
          <p:cNvPr id="3" name="Объект 2"/>
          <p:cNvSpPr>
            <a:spLocks noGrp="1"/>
          </p:cNvSpPr>
          <p:nvPr>
            <p:ph idx="1"/>
          </p:nvPr>
        </p:nvSpPr>
        <p:spPr>
          <a:xfrm>
            <a:off x="267805" y="1484784"/>
            <a:ext cx="6836433" cy="4793951"/>
          </a:xfrm>
        </p:spPr>
        <p:txBody>
          <a:bodyPr>
            <a:normAutofit fontScale="70000" lnSpcReduction="20000"/>
          </a:bodyPr>
          <a:lstStyle/>
          <a:p>
            <a:r>
              <a:rPr lang="ru-RU" dirty="0"/>
              <a:t>Учрежден 8 ноября 1943 года.</a:t>
            </a:r>
          </a:p>
          <a:p>
            <a:r>
              <a:rPr lang="ru-RU" dirty="0"/>
              <a:t>Состоит из трех степеней: I, II и III степени. Высшей степенью ордена является I степень. Награждение производится последовательно: сначала третьей, затем второй и, наконец, первой степенью.</a:t>
            </a:r>
          </a:p>
          <a:p>
            <a:r>
              <a:rPr lang="ru-RU" dirty="0" smtClean="0"/>
              <a:t>Орден </a:t>
            </a:r>
            <a:r>
              <a:rPr lang="ru-RU" dirty="0"/>
              <a:t>Славы был учрежден в один день с орденом “Победа”. Основной особенностью данного ордена является то, что это единственное боевое отличие, предназначенное для награждения исключительно солдат и сержантов (в авиации также и младших лейтенантов).</a:t>
            </a:r>
          </a:p>
          <a:p>
            <a:r>
              <a:rPr lang="ru-RU" dirty="0"/>
              <a:t>Цвета ленты ордена Славы повторяют расцветку ленты российского имперского ордена Святого Георгия.</a:t>
            </a:r>
          </a:p>
          <a:p>
            <a:r>
              <a:rPr lang="ru-RU" dirty="0"/>
              <a:t>Орден Славы носится на левой стороне груди и при наличии других орденов СССР располагается после ордена “Знак Почета” в порядке старшинства степеней.</a:t>
            </a:r>
          </a:p>
          <a:p>
            <a:endParaRPr lang="ru-RU" dirty="0"/>
          </a:p>
        </p:txBody>
      </p:sp>
      <p:pic>
        <p:nvPicPr>
          <p:cNvPr id="4" name="Рисунок 3" descr="Орден Славы трех степеней (слева направо)"/>
          <p:cNvPicPr/>
          <p:nvPr/>
        </p:nvPicPr>
        <p:blipFill>
          <a:blip r:embed="rId2">
            <a:extLst>
              <a:ext uri="{28A0092B-C50C-407E-A947-70E740481C1C}">
                <a14:useLocalDpi xmlns:a14="http://schemas.microsoft.com/office/drawing/2010/main" val="0"/>
              </a:ext>
            </a:extLst>
          </a:blip>
          <a:srcRect/>
          <a:stretch>
            <a:fillRect/>
          </a:stretch>
        </p:blipFill>
        <p:spPr bwMode="auto">
          <a:xfrm>
            <a:off x="6958508" y="2153567"/>
            <a:ext cx="4843888" cy="3456384"/>
          </a:xfrm>
          <a:prstGeom prst="rect">
            <a:avLst/>
          </a:prstGeom>
          <a:noFill/>
          <a:ln>
            <a:noFill/>
          </a:ln>
        </p:spPr>
      </p:pic>
    </p:spTree>
    <p:extLst>
      <p:ext uri="{BB962C8B-B14F-4D97-AF65-F5344CB8AC3E}">
        <p14:creationId xmlns:p14="http://schemas.microsoft.com/office/powerpoint/2010/main" val="130905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812" y="0"/>
            <a:ext cx="10360501" cy="1225128"/>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Отечественной войны</a:t>
            </a:r>
            <a:endParaRPr lang="ru-RU" dirty="0">
              <a:solidFill>
                <a:schemeClr val="bg2">
                  <a:lumMod val="60000"/>
                  <a:lumOff val="40000"/>
                </a:schemeClr>
              </a:solidFill>
            </a:endParaRPr>
          </a:p>
        </p:txBody>
      </p:sp>
      <p:sp>
        <p:nvSpPr>
          <p:cNvPr id="3" name="Объект 2"/>
          <p:cNvSpPr>
            <a:spLocks noGrp="1"/>
          </p:cNvSpPr>
          <p:nvPr>
            <p:ph idx="1"/>
          </p:nvPr>
        </p:nvSpPr>
        <p:spPr>
          <a:xfrm>
            <a:off x="-242292" y="1700808"/>
            <a:ext cx="7272808" cy="4880884"/>
          </a:xfrm>
        </p:spPr>
        <p:txBody>
          <a:bodyPr>
            <a:normAutofit fontScale="25000" lnSpcReduction="20000"/>
          </a:bodyPr>
          <a:lstStyle/>
          <a:p>
            <a:r>
              <a:rPr lang="ru-RU" sz="7400" dirty="0"/>
              <a:t>Учрежден 20 мая 1942 года.</a:t>
            </a:r>
          </a:p>
          <a:p>
            <a:r>
              <a:rPr lang="ru-RU" sz="7400" dirty="0"/>
              <a:t>Состоит из двух степеней: I и II степени. Высшей степенью ордена является I степень.</a:t>
            </a:r>
          </a:p>
          <a:p>
            <a:r>
              <a:rPr lang="ru-RU" sz="7400" dirty="0"/>
              <a:t>Орден Отечественной войны — первая награда, появившаяся в годы Великой Отечественной войны. Также это первый советский орден, имевший разделение на степени. В течение 35 лет орден Отечественной войны оставался единственным советским орденом, передававшимся семье как память после смерти награжденного (остальные ордена необходимо было возвращать государству). Лишь в 1977 году порядок оставления в семье распространили на остальные ордена и медали.</a:t>
            </a:r>
            <a:br>
              <a:rPr lang="ru-RU" sz="7400" dirty="0"/>
            </a:br>
            <a:r>
              <a:rPr lang="ru-RU" sz="7400" dirty="0"/>
              <a:t/>
            </a:r>
            <a:br>
              <a:rPr lang="ru-RU" sz="7400" dirty="0"/>
            </a:br>
            <a:r>
              <a:rPr lang="ru-RU" sz="7400" dirty="0"/>
              <a:t>Орден Отечественной войны I степени носится награжденным на правой стороне груди и располагается после ордена Александра Невского.</a:t>
            </a:r>
          </a:p>
          <a:p>
            <a:pPr marL="0" indent="0">
              <a:buNone/>
            </a:pPr>
            <a:r>
              <a:rPr lang="ru-RU" sz="7400" dirty="0"/>
              <a:t> </a:t>
            </a:r>
          </a:p>
          <a:p>
            <a:pPr marL="0" indent="0">
              <a:buNone/>
            </a:pPr>
            <a:r>
              <a:rPr lang="ru-RU" sz="7400" dirty="0"/>
              <a:t> </a:t>
            </a:r>
          </a:p>
          <a:p>
            <a:endParaRPr lang="ru-RU" dirty="0"/>
          </a:p>
        </p:txBody>
      </p:sp>
      <p:pic>
        <p:nvPicPr>
          <p:cNvPr id="4" name="Рисунок 3" descr="Орден Отечественной войны"/>
          <p:cNvPicPr/>
          <p:nvPr/>
        </p:nvPicPr>
        <p:blipFill>
          <a:blip r:embed="rId2">
            <a:extLst>
              <a:ext uri="{28A0092B-C50C-407E-A947-70E740481C1C}">
                <a14:useLocalDpi xmlns:a14="http://schemas.microsoft.com/office/drawing/2010/main" val="0"/>
              </a:ext>
            </a:extLst>
          </a:blip>
          <a:srcRect/>
          <a:stretch>
            <a:fillRect/>
          </a:stretch>
        </p:blipFill>
        <p:spPr bwMode="auto">
          <a:xfrm>
            <a:off x="6814492" y="1988840"/>
            <a:ext cx="5256584" cy="3744416"/>
          </a:xfrm>
          <a:prstGeom prst="rect">
            <a:avLst/>
          </a:prstGeom>
          <a:noFill/>
          <a:ln>
            <a:noFill/>
          </a:ln>
        </p:spPr>
      </p:pic>
    </p:spTree>
    <p:extLst>
      <p:ext uri="{BB962C8B-B14F-4D97-AF65-F5344CB8AC3E}">
        <p14:creationId xmlns:p14="http://schemas.microsoft.com/office/powerpoint/2010/main" val="427483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161" y="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Красной Звезды</a:t>
            </a:r>
            <a:r>
              <a:rPr lang="ru-RU" dirty="0">
                <a:solidFill>
                  <a:schemeClr val="bg2">
                    <a:lumMod val="60000"/>
                    <a:lumOff val="40000"/>
                  </a:schemeClr>
                </a:solidFill>
              </a:rPr>
              <a:t/>
            </a:r>
            <a:br>
              <a:rPr lang="ru-RU" dirty="0">
                <a:solidFill>
                  <a:schemeClr val="bg2">
                    <a:lumMod val="60000"/>
                    <a:lumOff val="40000"/>
                  </a:schemeClr>
                </a:solidFill>
              </a:rPr>
            </a:br>
            <a:endParaRPr lang="ru-RU" dirty="0">
              <a:solidFill>
                <a:schemeClr val="bg2">
                  <a:lumMod val="60000"/>
                  <a:lumOff val="40000"/>
                </a:schemeClr>
              </a:solidFill>
            </a:endParaRPr>
          </a:p>
        </p:txBody>
      </p:sp>
      <p:sp>
        <p:nvSpPr>
          <p:cNvPr id="3" name="Объект 2"/>
          <p:cNvSpPr>
            <a:spLocks noGrp="1"/>
          </p:cNvSpPr>
          <p:nvPr>
            <p:ph idx="1"/>
          </p:nvPr>
        </p:nvSpPr>
        <p:spPr>
          <a:xfrm>
            <a:off x="117748" y="1412776"/>
            <a:ext cx="7212566" cy="4680520"/>
          </a:xfrm>
        </p:spPr>
        <p:txBody>
          <a:bodyPr/>
          <a:lstStyle/>
          <a:p>
            <a:r>
              <a:rPr lang="ru-RU" dirty="0"/>
              <a:t>Учрежден 6 апреля 1930 года, это один из первых советских орденов и второй из боевых по времени учреждения. Предназначен для награждения за большие заслуги в деле обороны Союза CСР как в военное, так и в мирное время, в обеспечении государственной безопасности.</a:t>
            </a:r>
          </a:p>
          <a:p>
            <a:endParaRPr lang="ru-RU" dirty="0"/>
          </a:p>
        </p:txBody>
      </p:sp>
      <p:sp>
        <p:nvSpPr>
          <p:cNvPr id="7" name="Прямоугольник 6"/>
          <p:cNvSpPr/>
          <p:nvPr/>
        </p:nvSpPr>
        <p:spPr>
          <a:xfrm>
            <a:off x="405780" y="4365104"/>
            <a:ext cx="6092825" cy="1429750"/>
          </a:xfrm>
          <a:prstGeom prst="rect">
            <a:avLst/>
          </a:prstGeom>
        </p:spPr>
        <p:txBody>
          <a:bodyPr>
            <a:spAutoFit/>
          </a:bodyPr>
          <a:lstStyle/>
          <a:p>
            <a:pPr>
              <a:lnSpc>
                <a:spcPts val="1860"/>
              </a:lnSpc>
              <a:spcAft>
                <a:spcPts val="750"/>
              </a:spcAft>
            </a:pPr>
            <a:endParaRPr lang="ru-RU" sz="1800" dirty="0">
              <a:solidFill>
                <a:schemeClr val="tx2">
                  <a:lumMod val="20000"/>
                  <a:lumOff val="8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ts val="1860"/>
              </a:lnSpc>
              <a:spcAft>
                <a:spcPts val="750"/>
              </a:spcAft>
            </a:pPr>
            <a:r>
              <a:rPr lang="ru-RU" sz="2800" dirty="0">
                <a:solidFill>
                  <a:schemeClr val="tx2">
                    <a:lumMod val="20000"/>
                    <a:lumOff val="80000"/>
                  </a:schemeClr>
                </a:solidFill>
                <a:latin typeface="+mj-lt"/>
                <a:ea typeface="Times New Roman" panose="02020603050405020304" pitchFamily="18" charset="0"/>
                <a:cs typeface="Times New Roman" panose="02020603050405020304" pitchFamily="18" charset="0"/>
              </a:rPr>
              <a:t>Носится на правой стороне груди и при наличии других орденов располагается после ордена Отечественной войны II степени.</a:t>
            </a:r>
            <a:endParaRPr lang="ru-RU" sz="2800" dirty="0">
              <a:solidFill>
                <a:schemeClr val="tx2">
                  <a:lumMod val="20000"/>
                  <a:lumOff val="80000"/>
                </a:schemeClr>
              </a:solidFill>
              <a:effectLst/>
              <a:latin typeface="+mj-lt"/>
              <a:ea typeface="Calibri" panose="020F0502020204030204" pitchFamily="34" charset="0"/>
              <a:cs typeface="Times New Roman" panose="02020603050405020304" pitchFamily="18" charset="0"/>
            </a:endParaRPr>
          </a:p>
        </p:txBody>
      </p:sp>
      <p:pic>
        <p:nvPicPr>
          <p:cNvPr id="8" name="Рисунок 7" descr="Орден Красной Звезды"/>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0314" y="1628800"/>
            <a:ext cx="4596745" cy="4166054"/>
          </a:xfrm>
          <a:prstGeom prst="rect">
            <a:avLst/>
          </a:prstGeom>
          <a:noFill/>
          <a:ln>
            <a:noFill/>
          </a:ln>
        </p:spPr>
      </p:pic>
    </p:spTree>
    <p:extLst>
      <p:ext uri="{BB962C8B-B14F-4D97-AF65-F5344CB8AC3E}">
        <p14:creationId xmlns:p14="http://schemas.microsoft.com/office/powerpoint/2010/main" val="167210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154" y="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Богдана Хмельницкого</a:t>
            </a:r>
            <a:endParaRPr lang="ru-RU" dirty="0">
              <a:solidFill>
                <a:schemeClr val="bg2">
                  <a:lumMod val="60000"/>
                  <a:lumOff val="40000"/>
                </a:schemeClr>
              </a:solidFill>
            </a:endParaRPr>
          </a:p>
        </p:txBody>
      </p:sp>
      <p:sp>
        <p:nvSpPr>
          <p:cNvPr id="3" name="Объект 2"/>
          <p:cNvSpPr>
            <a:spLocks noGrp="1"/>
          </p:cNvSpPr>
          <p:nvPr>
            <p:ph idx="1"/>
          </p:nvPr>
        </p:nvSpPr>
        <p:spPr>
          <a:xfrm>
            <a:off x="117748" y="1348228"/>
            <a:ext cx="11881320" cy="2520280"/>
          </a:xfrm>
        </p:spPr>
        <p:txBody>
          <a:bodyPr>
            <a:normAutofit fontScale="92500" lnSpcReduction="20000"/>
          </a:bodyPr>
          <a:lstStyle/>
          <a:p>
            <a:r>
              <a:rPr lang="ru-RU" dirty="0" smtClean="0"/>
              <a:t>Учрежден 10 октября 1943 года.</a:t>
            </a:r>
          </a:p>
          <a:p>
            <a:r>
              <a:rPr lang="ru-RU" dirty="0" smtClean="0"/>
              <a:t>Состоит из трех степеней: I, II, и III степени. Высшей степенью ордена является I степень. Награждению подлежат командиры и бойцы Красной Армии и Военно-Морского Флота, руководители партизанских отрядов и партизаны, проявившие особую решительность и умение в операциях по разгрому врага, высокий патриотизм, мужество и самоотверженность в борьбе за освобождение советской земли от немецких захватчиков.</a:t>
            </a:r>
          </a:p>
          <a:p>
            <a:endParaRPr lang="ru-RU" dirty="0"/>
          </a:p>
        </p:txBody>
      </p:sp>
      <p:sp>
        <p:nvSpPr>
          <p:cNvPr id="4" name="Прямоугольник 3"/>
          <p:cNvSpPr/>
          <p:nvPr/>
        </p:nvSpPr>
        <p:spPr>
          <a:xfrm>
            <a:off x="381501" y="4056092"/>
            <a:ext cx="5640903" cy="2783006"/>
          </a:xfrm>
          <a:prstGeom prst="rect">
            <a:avLst/>
          </a:prstGeom>
        </p:spPr>
        <p:txBody>
          <a:bodyPr wrap="square">
            <a:spAutoFit/>
          </a:bodyPr>
          <a:lstStyle/>
          <a:p>
            <a:pPr>
              <a:lnSpc>
                <a:spcPts val="1860"/>
              </a:lnSpc>
              <a:spcAft>
                <a:spcPts val="750"/>
              </a:spcAft>
            </a:pPr>
            <a:r>
              <a:rPr lang="ru-RU" sz="2600" dirty="0" smtClean="0">
                <a:solidFill>
                  <a:schemeClr val="tx2">
                    <a:lumMod val="20000"/>
                    <a:lumOff val="80000"/>
                  </a:schemeClr>
                </a:solidFill>
                <a:latin typeface="+mj-lt"/>
                <a:ea typeface="Times New Roman" panose="02020603050405020304" pitchFamily="18" charset="0"/>
                <a:cs typeface="Times New Roman" panose="02020603050405020304" pitchFamily="18" charset="0"/>
              </a:rPr>
              <a:t>Орден Богдана Хмельницкого носится на правой стороне груди. При наличии других орденов СССР орден Богдана Хмельницкого I и II степени располагается после ордена Нахимова соответствующей степени, орден Богдана Хмельницкого III степени — после ордена Кутузова III степени</a:t>
            </a:r>
            <a:endParaRPr lang="ru-RU" sz="2600" dirty="0" smtClean="0">
              <a:solidFill>
                <a:schemeClr val="tx2">
                  <a:lumMod val="20000"/>
                  <a:lumOff val="80000"/>
                </a:schemeClr>
              </a:solidFill>
              <a:latin typeface="+mj-lt"/>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F3B3E"/>
                </a:solidFill>
                <a:latin typeface="+mj-lt"/>
                <a:ea typeface="Times New Roman" panose="02020603050405020304" pitchFamily="18" charset="0"/>
                <a:cs typeface="Times New Roman" panose="02020603050405020304" pitchFamily="18" charset="0"/>
              </a:rPr>
              <a:t> </a:t>
            </a:r>
            <a:endParaRPr lang="ru-RU" dirty="0">
              <a:effectLst/>
              <a:latin typeface="+mj-lt"/>
              <a:ea typeface="Calibri" panose="020F0502020204030204" pitchFamily="34" charset="0"/>
              <a:cs typeface="Times New Roman" panose="02020603050405020304" pitchFamily="18" charset="0"/>
            </a:endParaRPr>
          </a:p>
        </p:txBody>
      </p:sp>
      <p:pic>
        <p:nvPicPr>
          <p:cNvPr id="5" name="Рисунок 4" descr="Орден Богдана Хмельницкого"/>
          <p:cNvPicPr/>
          <p:nvPr/>
        </p:nvPicPr>
        <p:blipFill>
          <a:blip r:embed="rId2">
            <a:extLst>
              <a:ext uri="{28A0092B-C50C-407E-A947-70E740481C1C}">
                <a14:useLocalDpi xmlns:a14="http://schemas.microsoft.com/office/drawing/2010/main" val="0"/>
              </a:ext>
            </a:extLst>
          </a:blip>
          <a:srcRect/>
          <a:stretch>
            <a:fillRect/>
          </a:stretch>
        </p:blipFill>
        <p:spPr bwMode="auto">
          <a:xfrm>
            <a:off x="6022405" y="3810287"/>
            <a:ext cx="5904656" cy="2520280"/>
          </a:xfrm>
          <a:prstGeom prst="rect">
            <a:avLst/>
          </a:prstGeom>
          <a:noFill/>
          <a:ln>
            <a:noFill/>
          </a:ln>
        </p:spPr>
      </p:pic>
    </p:spTree>
    <p:extLst>
      <p:ext uri="{BB962C8B-B14F-4D97-AF65-F5344CB8AC3E}">
        <p14:creationId xmlns:p14="http://schemas.microsoft.com/office/powerpoint/2010/main" val="195360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171400"/>
            <a:ext cx="10360501" cy="1219200"/>
          </a:xfrm>
        </p:spPr>
        <p:txBody>
          <a:bodyPr/>
          <a:lstStyle/>
          <a:p>
            <a:r>
              <a:rPr lang="ru-RU" b="1" dirty="0" smtClean="0"/>
              <a:t>                               </a:t>
            </a:r>
            <a:r>
              <a:rPr lang="ru-RU" b="1" dirty="0" smtClean="0">
                <a:solidFill>
                  <a:schemeClr val="bg2">
                    <a:lumMod val="60000"/>
                    <a:lumOff val="40000"/>
                  </a:schemeClr>
                </a:solidFill>
              </a:rPr>
              <a:t>Орден </a:t>
            </a:r>
            <a:r>
              <a:rPr lang="ru-RU" b="1" dirty="0">
                <a:solidFill>
                  <a:schemeClr val="bg2">
                    <a:lumMod val="60000"/>
                    <a:lumOff val="40000"/>
                  </a:schemeClr>
                </a:solidFill>
              </a:rPr>
              <a:t>Кутузова</a:t>
            </a:r>
            <a:endParaRPr lang="ru-RU" dirty="0">
              <a:solidFill>
                <a:schemeClr val="bg2">
                  <a:lumMod val="60000"/>
                  <a:lumOff val="40000"/>
                </a:schemeClr>
              </a:solidFill>
            </a:endParaRPr>
          </a:p>
        </p:txBody>
      </p:sp>
      <p:sp>
        <p:nvSpPr>
          <p:cNvPr id="3" name="Объект 2"/>
          <p:cNvSpPr>
            <a:spLocks noGrp="1"/>
          </p:cNvSpPr>
          <p:nvPr>
            <p:ph idx="1"/>
          </p:nvPr>
        </p:nvSpPr>
        <p:spPr>
          <a:xfrm>
            <a:off x="0" y="908720"/>
            <a:ext cx="10360501" cy="3024336"/>
          </a:xfrm>
        </p:spPr>
        <p:txBody>
          <a:bodyPr>
            <a:normAutofit fontScale="85000" lnSpcReduction="20000"/>
          </a:bodyPr>
          <a:lstStyle/>
          <a:p>
            <a:r>
              <a:rPr lang="ru-RU" dirty="0"/>
              <a:t>Первая и вторая степень учреждены 29 июля 1942 года.</a:t>
            </a:r>
          </a:p>
          <a:p>
            <a:r>
              <a:rPr lang="ru-RU" dirty="0"/>
              <a:t>Состоит из трех степеней: I, II, и III степени. Высшей степенью ордена является I степень.</a:t>
            </a:r>
          </a:p>
          <a:p>
            <a:r>
              <a:rPr lang="ru-RU" dirty="0"/>
              <a:t>Награждению подлежали командиры Красной Армии за хорошо разработанный и проведенный план операции — фронтовой, армейской или отдельного соединения, в результате чего противнику нанесено тяжелое поражение, а наши войска сохранили свою боеспособность.</a:t>
            </a:r>
            <a:br>
              <a:rPr lang="ru-RU" dirty="0"/>
            </a:br>
            <a:endParaRPr lang="ru-RU" dirty="0"/>
          </a:p>
          <a:p>
            <a:endParaRPr lang="ru-RU" dirty="0"/>
          </a:p>
        </p:txBody>
      </p:sp>
      <p:sp>
        <p:nvSpPr>
          <p:cNvPr id="4" name="Прямоугольник 3"/>
          <p:cNvSpPr/>
          <p:nvPr/>
        </p:nvSpPr>
        <p:spPr>
          <a:xfrm>
            <a:off x="333772" y="3411600"/>
            <a:ext cx="6092825" cy="3362459"/>
          </a:xfrm>
          <a:prstGeom prst="rect">
            <a:avLst/>
          </a:prstGeom>
        </p:spPr>
        <p:txBody>
          <a:bodyPr>
            <a:spAutoFit/>
          </a:bodyPr>
          <a:lstStyle/>
          <a:p>
            <a:pPr>
              <a:lnSpc>
                <a:spcPts val="1860"/>
              </a:lnSpc>
              <a:spcAft>
                <a:spcPts val="750"/>
              </a:spcAft>
            </a:pPr>
            <a:r>
              <a:rPr lang="ru-RU" dirty="0">
                <a:solidFill>
                  <a:schemeClr val="tx1">
                    <a:lumMod val="95000"/>
                  </a:schemeClr>
                </a:solidFill>
                <a:latin typeface="+mj-lt"/>
                <a:ea typeface="Times New Roman" panose="02020603050405020304" pitchFamily="18" charset="0"/>
                <a:cs typeface="Times New Roman" panose="02020603050405020304" pitchFamily="18" charset="0"/>
              </a:rPr>
              <a:t>Орден Кутузова носится на правой стороне груди. Орден Кутузова I степени располагается после ордена Ушакова I степени, орден Кутузова II степени располагается после ордена Ушакова II степени, а орден Кутузова III степени после ордена Суворова III степени.</a:t>
            </a:r>
            <a:endParaRPr lang="ru-RU" sz="1800" dirty="0">
              <a:solidFill>
                <a:schemeClr val="tx1">
                  <a:lumMod val="95000"/>
                </a:schemeClr>
              </a:solidFill>
              <a:latin typeface="+mj-lt"/>
              <a:ea typeface="Calibri" panose="020F0502020204030204" pitchFamily="34" charset="0"/>
              <a:cs typeface="Times New Roman" panose="02020603050405020304" pitchFamily="18" charset="0"/>
            </a:endParaRPr>
          </a:p>
          <a:p>
            <a:pPr>
              <a:lnSpc>
                <a:spcPts val="1860"/>
              </a:lnSpc>
              <a:spcAft>
                <a:spcPts val="750"/>
              </a:spcAft>
            </a:pPr>
            <a:r>
              <a:rPr lang="ru-RU" dirty="0">
                <a:solidFill>
                  <a:schemeClr val="tx1">
                    <a:lumMod val="95000"/>
                  </a:schemeClr>
                </a:solidFill>
                <a:latin typeface="+mj-lt"/>
                <a:ea typeface="Times New Roman" panose="02020603050405020304" pitchFamily="18" charset="0"/>
                <a:cs typeface="Times New Roman" panose="02020603050405020304" pitchFamily="18" charset="0"/>
              </a:rPr>
              <a:t>Это — единственный советский орден, разные степени которого учреждались в разное время и один из немногих советских орденов перешедших в наградную систему Российской Федерации.</a:t>
            </a:r>
            <a:endParaRPr lang="ru-RU" sz="1800" dirty="0">
              <a:solidFill>
                <a:schemeClr val="tx1">
                  <a:lumMod val="95000"/>
                </a:schemeClr>
              </a:solidFill>
              <a:effectLst/>
              <a:latin typeface="+mj-lt"/>
              <a:ea typeface="Calibri" panose="020F0502020204030204" pitchFamily="34" charset="0"/>
              <a:cs typeface="Times New Roman" panose="02020603050405020304" pitchFamily="18" charset="0"/>
            </a:endParaRPr>
          </a:p>
        </p:txBody>
      </p:sp>
      <p:pic>
        <p:nvPicPr>
          <p:cNvPr id="5" name="Рисунок 4" descr="Орден Кутузова"/>
          <p:cNvPicPr/>
          <p:nvPr/>
        </p:nvPicPr>
        <p:blipFill>
          <a:blip r:embed="rId2">
            <a:extLst>
              <a:ext uri="{28A0092B-C50C-407E-A947-70E740481C1C}">
                <a14:useLocalDpi xmlns:a14="http://schemas.microsoft.com/office/drawing/2010/main" val="0"/>
              </a:ext>
            </a:extLst>
          </a:blip>
          <a:srcRect/>
          <a:stretch>
            <a:fillRect/>
          </a:stretch>
        </p:blipFill>
        <p:spPr bwMode="auto">
          <a:xfrm>
            <a:off x="6094412" y="3598306"/>
            <a:ext cx="5947420" cy="2933700"/>
          </a:xfrm>
          <a:prstGeom prst="rect">
            <a:avLst/>
          </a:prstGeom>
          <a:noFill/>
          <a:ln>
            <a:noFill/>
          </a:ln>
        </p:spPr>
      </p:pic>
    </p:spTree>
    <p:extLst>
      <p:ext uri="{BB962C8B-B14F-4D97-AF65-F5344CB8AC3E}">
        <p14:creationId xmlns:p14="http://schemas.microsoft.com/office/powerpoint/2010/main" val="940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Красные радиальные линии 16 х 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9532495_TF02804895_TF02804895" id="{CE5B2FFB-7FBA-4CCD-B93D-2102CA6E94FE}" vid="{34E5EACA-63D2-4DF5-A8DB-9877B3EA614D}"/>
    </a:ext>
  </a:extLst>
</a:theme>
</file>

<file path=ppt/theme/theme2.xml><?xml version="1.0" encoding="utf-8"?>
<a:theme xmlns:a="http://schemas.openxmlformats.org/drawingml/2006/main" name="Тема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Тема Offic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3.xml><?xml version="1.0" encoding="utf-8"?>
<ds:datastoreItem xmlns:ds="http://schemas.openxmlformats.org/officeDocument/2006/customXml" ds:itemID="{45076977-ECB7-44C2-A70D-853BB6B4124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Презентация с красными радиальными линиями (широкоэкранный формат)</Template>
  <TotalTime>415</TotalTime>
  <Words>2809</Words>
  <Application>Microsoft Office PowerPoint</Application>
  <PresentationFormat>Произвольный</PresentationFormat>
  <Paragraphs>183</Paragraphs>
  <Slides>42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42</vt:i4>
      </vt:variant>
    </vt:vector>
  </HeadingPairs>
  <TitlesOfParts>
    <vt:vector size="48" baseType="lpstr">
      <vt:lpstr>Arial</vt:lpstr>
      <vt:lpstr>Calibri</vt:lpstr>
      <vt:lpstr>Cambria</vt:lpstr>
      <vt:lpstr>Tahoma</vt:lpstr>
      <vt:lpstr>Times New Roman</vt:lpstr>
      <vt:lpstr>Красные радиальные линии 16 х 9</vt:lpstr>
      <vt:lpstr>Награды великой отечественной войны</vt:lpstr>
      <vt:lpstr>Презентация PowerPoint</vt:lpstr>
      <vt:lpstr>Презентация PowerPoint</vt:lpstr>
      <vt:lpstr>                               Орден «Победа» </vt:lpstr>
      <vt:lpstr>                                   Орден Славы</vt:lpstr>
      <vt:lpstr>                Орден Отечественной войны</vt:lpstr>
      <vt:lpstr>                      Орден Красной Звезды </vt:lpstr>
      <vt:lpstr>                Орден Богдана Хмельницкого</vt:lpstr>
      <vt:lpstr>                               Орден Кутузова</vt:lpstr>
      <vt:lpstr>                                Орден Нахимова</vt:lpstr>
      <vt:lpstr>                  Орден Александра Невского</vt:lpstr>
      <vt:lpstr>                              Орден Суворова</vt:lpstr>
      <vt:lpstr>                                Орден Ушакова </vt:lpstr>
      <vt:lpstr>                                  Орден Ленина </vt:lpstr>
      <vt:lpstr>Презентация PowerPoint</vt:lpstr>
      <vt:lpstr>Медаль «Золотая Звезда» </vt:lpstr>
      <vt:lpstr>                          Медаль «За отвагу»</vt:lpstr>
      <vt:lpstr>               Медаль «За боевые заслуги» </vt:lpstr>
      <vt:lpstr>                              Медаль Ушакова</vt:lpstr>
      <vt:lpstr>                              Медаль Нахимова</vt:lpstr>
      <vt:lpstr>     Медаль «Партизану Отечественной                                                 войны»</vt:lpstr>
      <vt:lpstr>          Медаль «За оборону Ленинграда»</vt:lpstr>
      <vt:lpstr>                Медаль «За оборону Москвы»</vt:lpstr>
      <vt:lpstr>                Медаль «За оборону Одессы»</vt:lpstr>
      <vt:lpstr>        Медаль «За оборону Севастополя» </vt:lpstr>
      <vt:lpstr>       Медаль «За оборону Сталинграда»</vt:lpstr>
      <vt:lpstr>                Медаль «За оборону Киева» </vt:lpstr>
      <vt:lpstr>             Медаль «За оборону Кавказа» </vt:lpstr>
      <vt:lpstr>            Медаль «За оборону Советского                                        Заполярья»</vt:lpstr>
      <vt:lpstr>       Медаль «За победу над Германией в Великой  Отечественной войне 1941-1945 гг»</vt:lpstr>
      <vt:lpstr>            Медаль «За взятие Будапешта»</vt:lpstr>
      <vt:lpstr>            Медаль «За взятие Кенигсберга»</vt:lpstr>
      <vt:lpstr>        Медаль «За победу над Японией»</vt:lpstr>
      <vt:lpstr>                     Медаль «За взятие Вены»</vt:lpstr>
      <vt:lpstr>                Медаль «За взятие Берлина»</vt:lpstr>
      <vt:lpstr>      Медаль «За освобождение Белграда» </vt:lpstr>
      <vt:lpstr>        Медаль «За освобождение Праги»</vt:lpstr>
      <vt:lpstr>    Медаль «За освобождение Варшавы»</vt:lpstr>
      <vt:lpstr>Медаль «За доблестный труд в Великой Отечественной войне 1941-1945 гг.»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Награды великой отечественной войны</dc:title>
  <dc:creator>Катрин</dc:creator>
  <cp:lastModifiedBy>Катрин</cp:lastModifiedBy>
  <cp:revision>60</cp:revision>
  <dcterms:created xsi:type="dcterms:W3CDTF">2020-04-29T13:00:21Z</dcterms:created>
  <dcterms:modified xsi:type="dcterms:W3CDTF">2020-05-13T21:37:02Z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