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4" r:id="rId1"/>
  </p:sldMasterIdLst>
  <p:notesMasterIdLst>
    <p:notesMasterId r:id="rId40"/>
  </p:notesMasterIdLst>
  <p:sldIdLst>
    <p:sldId id="256" r:id="rId2"/>
    <p:sldId id="257" r:id="rId3"/>
    <p:sldId id="296" r:id="rId4"/>
    <p:sldId id="258" r:id="rId5"/>
    <p:sldId id="297" r:id="rId6"/>
    <p:sldId id="298" r:id="rId7"/>
    <p:sldId id="299" r:id="rId8"/>
    <p:sldId id="260" r:id="rId9"/>
    <p:sldId id="261" r:id="rId10"/>
    <p:sldId id="262" r:id="rId11"/>
    <p:sldId id="264" r:id="rId12"/>
    <p:sldId id="294" r:id="rId13"/>
    <p:sldId id="263" r:id="rId14"/>
    <p:sldId id="266" r:id="rId15"/>
    <p:sldId id="267" r:id="rId16"/>
    <p:sldId id="293" r:id="rId17"/>
    <p:sldId id="270" r:id="rId18"/>
    <p:sldId id="271" r:id="rId19"/>
    <p:sldId id="268" r:id="rId20"/>
    <p:sldId id="273" r:id="rId21"/>
    <p:sldId id="303" r:id="rId22"/>
    <p:sldId id="302" r:id="rId23"/>
    <p:sldId id="301" r:id="rId24"/>
    <p:sldId id="278" r:id="rId25"/>
    <p:sldId id="305" r:id="rId26"/>
    <p:sldId id="274" r:id="rId27"/>
    <p:sldId id="277" r:id="rId28"/>
    <p:sldId id="304" r:id="rId29"/>
    <p:sldId id="275" r:id="rId30"/>
    <p:sldId id="281" r:id="rId31"/>
    <p:sldId id="279" r:id="rId32"/>
    <p:sldId id="280" r:id="rId33"/>
    <p:sldId id="286" r:id="rId34"/>
    <p:sldId id="285" r:id="rId35"/>
    <p:sldId id="284" r:id="rId36"/>
    <p:sldId id="283" r:id="rId37"/>
    <p:sldId id="282" r:id="rId38"/>
    <p:sldId id="287"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36A90-F5C4-4FFB-83A8-634A4266F9F8}" type="datetimeFigureOut">
              <a:rPr lang="ru-RU" smtClean="0"/>
              <a:pPr/>
              <a:t>29.11.2018</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E7AE1-2158-4DA8-BEF3-83117D28059A}" type="slidenum">
              <a:rPr lang="ru-RU" smtClean="0"/>
              <a:pPr/>
              <a:t>‹#›</a:t>
            </a:fld>
            <a:endParaRPr lang="ru-RU"/>
          </a:p>
        </p:txBody>
      </p:sp>
    </p:spTree>
    <p:extLst>
      <p:ext uri="{BB962C8B-B14F-4D97-AF65-F5344CB8AC3E}">
        <p14:creationId xmlns:p14="http://schemas.microsoft.com/office/powerpoint/2010/main" val="1203292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1366021683"/>
      </p:ext>
    </p:extLst>
  </p:cSld>
  <p:clrMapOvr>
    <a:masterClrMapping/>
  </p:clrMapOvr>
  <p:transition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2671457465"/>
      </p:ext>
    </p:extLst>
  </p:cSld>
  <p:clrMapOvr>
    <a:masterClrMapping/>
  </p:clrMapOvr>
  <p:transition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725A7B-41AC-4B27-85C6-4FEE1D5C8D8C}"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0345741"/>
      </p:ext>
    </p:extLst>
  </p:cSld>
  <p:clrMapOvr>
    <a:masterClrMapping/>
  </p:clrMapOvr>
  <p:transition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3501072766"/>
      </p:ext>
    </p:extLst>
  </p:cSld>
  <p:clrMapOvr>
    <a:masterClrMapping/>
  </p:clrMapOvr>
  <p:transition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725A7B-41AC-4B27-85C6-4FEE1D5C8D8C}"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0530742"/>
      </p:ext>
    </p:extLst>
  </p:cSld>
  <p:clrMapOvr>
    <a:masterClrMapping/>
  </p:clrMapOvr>
  <p:transition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1374037794"/>
      </p:ext>
    </p:extLst>
  </p:cSld>
  <p:clrMapOvr>
    <a:masterClrMapping/>
  </p:clrMapOvr>
  <p:transition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1420667761"/>
      </p:ext>
    </p:extLst>
  </p:cSld>
  <p:clrMapOvr>
    <a:masterClrMapping/>
  </p:clrMapOvr>
  <p:transition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212887839"/>
      </p:ext>
    </p:extLst>
  </p:cSld>
  <p:clrMapOvr>
    <a:masterClrMapping/>
  </p:clrMapOvr>
  <p:transitio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2302601590"/>
      </p:ext>
    </p:extLst>
  </p:cSld>
  <p:clrMapOvr>
    <a:masterClrMapping/>
  </p:clrMapOvr>
  <p:transition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3625842802"/>
      </p:ext>
    </p:extLst>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1577051050"/>
      </p:ext>
    </p:extLst>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2864770743"/>
      </p:ext>
    </p:extLst>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2343376402"/>
      </p:ext>
    </p:extLst>
  </p:cSld>
  <p:clrMapOvr>
    <a:masterClrMapping/>
  </p:clrMapOvr>
  <p:transition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2508430311"/>
      </p:ext>
    </p:extLst>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2763957413"/>
      </p:ext>
    </p:extLst>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E4F0EF8-459B-4261-BF87-0541467FB0C9}" type="datetimeFigureOut">
              <a:rPr lang="ru-RU" smtClean="0"/>
              <a:pPr/>
              <a:t>29.11.2018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E725A7B-41AC-4B27-85C6-4FEE1D5C8D8C}" type="slidenum">
              <a:rPr lang="ru-RU" smtClean="0"/>
              <a:pPr/>
              <a:t>‹#›</a:t>
            </a:fld>
            <a:endParaRPr lang="ru-RU"/>
          </a:p>
        </p:txBody>
      </p:sp>
    </p:spTree>
    <p:extLst>
      <p:ext uri="{BB962C8B-B14F-4D97-AF65-F5344CB8AC3E}">
        <p14:creationId xmlns:p14="http://schemas.microsoft.com/office/powerpoint/2010/main" val="2038814482"/>
      </p:ext>
    </p:extLst>
  </p:cSld>
  <p:clrMapOvr>
    <a:masterClrMapping/>
  </p:clrMapOvr>
  <p:transition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4F0EF8-459B-4261-BF87-0541467FB0C9}" type="datetimeFigureOut">
              <a:rPr lang="ru-RU" smtClean="0"/>
              <a:pPr/>
              <a:t>29.11.2018</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725A7B-41AC-4B27-85C6-4FEE1D5C8D8C}" type="slidenum">
              <a:rPr lang="ru-RU" smtClean="0"/>
              <a:pPr/>
              <a:t>‹#›</a:t>
            </a:fld>
            <a:endParaRPr lang="ru-RU"/>
          </a:p>
        </p:txBody>
      </p:sp>
    </p:spTree>
    <p:extLst>
      <p:ext uri="{BB962C8B-B14F-4D97-AF65-F5344CB8AC3E}">
        <p14:creationId xmlns:p14="http://schemas.microsoft.com/office/powerpoint/2010/main" val="89427322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ransition advClick="0">
    <p:fad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9968" y="386862"/>
            <a:ext cx="10761785" cy="5158153"/>
          </a:xfrm>
        </p:spPr>
        <p:txBody>
          <a:bodyPr/>
          <a:lstStyle/>
          <a:p>
            <a:pPr algn="ctr"/>
            <a:r>
              <a:rPr lang="ru-RU" sz="4800" b="1" dirty="0" smtClean="0">
                <a:solidFill>
                  <a:schemeClr val="accent6">
                    <a:lumMod val="50000"/>
                  </a:schemeClr>
                </a:solidFill>
              </a:rPr>
              <a:t>Использование логопедических приемов по преодолению и коррекции </a:t>
            </a:r>
            <a:r>
              <a:rPr lang="ru-RU" sz="4800" b="1" dirty="0" err="1" smtClean="0">
                <a:solidFill>
                  <a:schemeClr val="accent6">
                    <a:lumMod val="50000"/>
                  </a:schemeClr>
                </a:solidFill>
              </a:rPr>
              <a:t>дисграфии</a:t>
            </a:r>
            <a:r>
              <a:rPr lang="ru-RU" sz="4800" b="1" dirty="0" smtClean="0">
                <a:solidFill>
                  <a:schemeClr val="accent6">
                    <a:lumMod val="50000"/>
                  </a:schemeClr>
                </a:solidFill>
              </a:rPr>
              <a:t> и </a:t>
            </a:r>
            <a:r>
              <a:rPr lang="ru-RU" sz="4800" b="1" dirty="0" err="1" smtClean="0">
                <a:solidFill>
                  <a:schemeClr val="accent6">
                    <a:lumMod val="50000"/>
                  </a:schemeClr>
                </a:solidFill>
              </a:rPr>
              <a:t>дислексии</a:t>
            </a:r>
            <a:r>
              <a:rPr lang="ru-RU" sz="4800" b="1" dirty="0" smtClean="0">
                <a:solidFill>
                  <a:schemeClr val="accent6">
                    <a:lumMod val="50000"/>
                  </a:schemeClr>
                </a:solidFill>
              </a:rPr>
              <a:t> школьников на уроках русского языка</a:t>
            </a:r>
            <a:r>
              <a:rPr lang="en-US" sz="6000" dirty="0" smtClean="0">
                <a:solidFill>
                  <a:schemeClr val="accent1">
                    <a:lumMod val="50000"/>
                  </a:schemeClr>
                </a:solidFill>
              </a:rPr>
              <a:t/>
            </a:r>
            <a:br>
              <a:rPr lang="en-US" sz="6000" dirty="0" smtClean="0">
                <a:solidFill>
                  <a:schemeClr val="accent1">
                    <a:lumMod val="50000"/>
                  </a:schemeClr>
                </a:solidFill>
              </a:rPr>
            </a:br>
            <a:r>
              <a:rPr lang="ru-RU" sz="1800" b="1" dirty="0" smtClean="0">
                <a:solidFill>
                  <a:schemeClr val="accent5">
                    <a:lumMod val="50000"/>
                  </a:schemeClr>
                </a:solidFill>
              </a:rPr>
              <a:t>Подготовила: Пушкина М.Л.-учитель начальных классов</a:t>
            </a:r>
            <a:br>
              <a:rPr lang="ru-RU" sz="1800" b="1" dirty="0" smtClean="0">
                <a:solidFill>
                  <a:schemeClr val="accent5">
                    <a:lumMod val="50000"/>
                  </a:schemeClr>
                </a:solidFill>
              </a:rPr>
            </a:br>
            <a:r>
              <a:rPr lang="ru-RU" sz="1800" b="1" dirty="0" smtClean="0">
                <a:solidFill>
                  <a:schemeClr val="accent5">
                    <a:lumMod val="50000"/>
                  </a:schemeClr>
                </a:solidFill>
              </a:rPr>
              <a:t> МБОУ «</a:t>
            </a:r>
            <a:r>
              <a:rPr lang="ru-RU" sz="1800" b="1" dirty="0" err="1" smtClean="0">
                <a:solidFill>
                  <a:schemeClr val="accent5">
                    <a:lumMod val="50000"/>
                  </a:schemeClr>
                </a:solidFill>
              </a:rPr>
              <a:t>Строевская</a:t>
            </a:r>
            <a:r>
              <a:rPr lang="ru-RU" sz="1800" b="1" dirty="0" smtClean="0">
                <a:solidFill>
                  <a:schemeClr val="accent5">
                    <a:lumMod val="50000"/>
                  </a:schemeClr>
                </a:solidFill>
              </a:rPr>
              <a:t> СОШ»</a:t>
            </a:r>
            <a:endParaRPr lang="ru-RU" sz="1800" b="1" i="1" u="sng" dirty="0">
              <a:solidFill>
                <a:schemeClr val="accent5">
                  <a:lumMod val="50000"/>
                </a:schemeClr>
              </a:solidFill>
            </a:endParaRPr>
          </a:p>
        </p:txBody>
      </p:sp>
      <p:pic>
        <p:nvPicPr>
          <p:cNvPr id="3" name="Picture 6" descr="I:\фото из презентации\Рисунок1.jpg"/>
          <p:cNvPicPr>
            <a:picLocks noChangeAspect="1" noChangeArrowheads="1"/>
          </p:cNvPicPr>
          <p:nvPr/>
        </p:nvPicPr>
        <p:blipFill>
          <a:blip r:embed="rId2"/>
          <a:srcRect/>
          <a:stretch>
            <a:fillRect/>
          </a:stretch>
        </p:blipFill>
        <p:spPr bwMode="auto">
          <a:xfrm>
            <a:off x="9749117" y="4249270"/>
            <a:ext cx="2272553" cy="2178424"/>
          </a:xfrm>
          <a:prstGeom prst="rect">
            <a:avLst/>
          </a:prstGeom>
          <a:noFill/>
          <a:ln w="9525">
            <a:noFill/>
            <a:miter lim="800000"/>
            <a:headEnd/>
            <a:tailEnd/>
          </a:ln>
        </p:spPr>
      </p:pic>
    </p:spTree>
    <p:extLst>
      <p:ext uri="{BB962C8B-B14F-4D97-AF65-F5344CB8AC3E}">
        <p14:creationId xmlns:p14="http://schemas.microsoft.com/office/powerpoint/2010/main" val="2232176200"/>
      </p:ext>
    </p:extLst>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3" y="731521"/>
            <a:ext cx="9569326" cy="5319655"/>
          </a:xfrm>
        </p:spPr>
        <p:txBody>
          <a:bodyPr>
            <a:noAutofit/>
          </a:bodyPr>
          <a:lstStyle/>
          <a:p>
            <a:pPr algn="ctr">
              <a:buNone/>
            </a:pPr>
            <a:r>
              <a:rPr lang="ru-RU" sz="3600" dirty="0" smtClean="0">
                <a:solidFill>
                  <a:schemeClr val="tx1"/>
                </a:solidFill>
                <a:latin typeface="Times New Roman" pitchFamily="18" charset="0"/>
                <a:cs typeface="Times New Roman" pitchFamily="18" charset="0"/>
              </a:rPr>
              <a:t>Игры делают уроки привлекательными, интересными для ребёнка, что существенно повышает эффективность обучения. </a:t>
            </a:r>
          </a:p>
          <a:p>
            <a:pPr algn="ctr">
              <a:buNone/>
            </a:pPr>
            <a:r>
              <a:rPr lang="ru-RU" sz="3600" dirty="0" smtClean="0">
                <a:solidFill>
                  <a:schemeClr val="tx1"/>
                </a:solidFill>
                <a:latin typeface="Times New Roman" pitchFamily="18" charset="0"/>
                <a:cs typeface="Times New Roman" pitchFamily="18" charset="0"/>
              </a:rPr>
              <a:t>У детей развивается речь, воображение, пространственные и временные представления, мелкая моторика, восприятие, внимание, память, логическое мышление</a:t>
            </a:r>
            <a:r>
              <a:rPr lang="ru-RU" sz="4400" dirty="0" smtClean="0">
                <a:latin typeface="Times New Roman" pitchFamily="18" charset="0"/>
                <a:cs typeface="Times New Roman" pitchFamily="18" charset="0"/>
              </a:rPr>
              <a:t>. </a:t>
            </a:r>
            <a:endParaRPr lang="ru-RU" sz="4400" dirty="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6755" y="927464"/>
            <a:ext cx="10695021" cy="5707798"/>
          </a:xfrm>
        </p:spPr>
        <p:txBody>
          <a:bodyPr>
            <a:noAutofit/>
          </a:bodyPr>
          <a:lstStyle/>
          <a:p>
            <a:pPr>
              <a:buNone/>
            </a:pP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b="1" dirty="0" smtClean="0"/>
              <a:t> </a:t>
            </a:r>
            <a:r>
              <a:rPr lang="ru-RU" sz="2800" b="1" dirty="0" smtClean="0">
                <a:solidFill>
                  <a:schemeClr val="tx1"/>
                </a:solidFill>
                <a:latin typeface="Times New Roman" pitchFamily="18" charset="0"/>
                <a:cs typeface="Times New Roman" pitchFamily="18" charset="0"/>
              </a:rPr>
              <a:t>Задание :  </a:t>
            </a:r>
            <a:r>
              <a:rPr lang="ru-RU" sz="2800" i="1" dirty="0" smtClean="0">
                <a:solidFill>
                  <a:schemeClr val="tx1"/>
                </a:solidFill>
                <a:latin typeface="Times New Roman" pitchFamily="18" charset="0"/>
                <a:cs typeface="Times New Roman" pitchFamily="18" charset="0"/>
              </a:rPr>
              <a:t>"</a:t>
            </a:r>
            <a:r>
              <a:rPr lang="ru-RU" sz="2800" b="1" i="1" dirty="0" smtClean="0">
                <a:solidFill>
                  <a:schemeClr val="tx1"/>
                </a:solidFill>
                <a:latin typeface="Times New Roman" pitchFamily="18" charset="0"/>
                <a:cs typeface="Times New Roman" pitchFamily="18" charset="0"/>
              </a:rPr>
              <a:t>Змейка" (зрительно-двигательная координация)</a:t>
            </a:r>
            <a:endParaRPr lang="ru-RU" sz="2800" b="1" dirty="0" smtClean="0">
              <a:solidFill>
                <a:schemeClr val="tx1"/>
              </a:solidFill>
              <a:latin typeface="Times New Roman" pitchFamily="18" charset="0"/>
              <a:cs typeface="Times New Roman" pitchFamily="18" charset="0"/>
            </a:endParaRPr>
          </a:p>
          <a:p>
            <a:pPr>
              <a:buNone/>
            </a:pPr>
            <a:r>
              <a:rPr lang="ru-RU" sz="2800" dirty="0" smtClean="0">
                <a:solidFill>
                  <a:schemeClr val="tx1"/>
                </a:solidFill>
                <a:latin typeface="Times New Roman" pitchFamily="18" charset="0"/>
                <a:cs typeface="Times New Roman" pitchFamily="18" charset="0"/>
              </a:rPr>
              <a:t>На стандартном листе бумаги представлен рисунок извилистой дорожки шириной 5 мм. Ученику предлагается как можно быстрее провести карандашом линию по этой дорожке, не касаясь ее стенок и не пересекая их.</a:t>
            </a:r>
          </a:p>
          <a:p>
            <a:pPr>
              <a:buNone/>
            </a:pPr>
            <a:r>
              <a:rPr lang="ru-RU" sz="2800" dirty="0" smtClean="0">
                <a:solidFill>
                  <a:schemeClr val="tx1"/>
                </a:solidFill>
                <a:latin typeface="Times New Roman" pitchFamily="18" charset="0"/>
                <a:cs typeface="Times New Roman" pitchFamily="18" charset="0"/>
              </a:rPr>
              <a:t>Качество выполненной работы оценивается по числу касаний и времени выполнения задания. Лучший результат оценивается 0 баллов, за каждое касание начисляется 1 балл.</a:t>
            </a:r>
          </a:p>
          <a:p>
            <a:pPr>
              <a:buNone/>
            </a:pPr>
            <a:endParaRPr lang="ru-RU" sz="2400" dirty="0" smtClean="0"/>
          </a:p>
          <a:p>
            <a:pPr>
              <a:buNone/>
            </a:pPr>
            <a:endParaRPr lang="ru-RU" sz="2400" dirty="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5846" y="468922"/>
            <a:ext cx="10433539" cy="5884985"/>
          </a:xfrm>
        </p:spPr>
        <p:txBody>
          <a:bodyPr>
            <a:noAutofit/>
          </a:bodyPr>
          <a:lstStyle/>
          <a:p>
            <a:pPr>
              <a:buNone/>
            </a:pPr>
            <a:r>
              <a:rPr lang="ru-RU" sz="2400" b="1" dirty="0" smtClean="0">
                <a:solidFill>
                  <a:schemeClr val="tx1"/>
                </a:solidFill>
              </a:rPr>
              <a:t>Задание : </a:t>
            </a:r>
            <a:r>
              <a:rPr lang="ru-RU" sz="2400" b="1" i="1" dirty="0" smtClean="0">
                <a:solidFill>
                  <a:schemeClr val="tx1"/>
                </a:solidFill>
              </a:rPr>
              <a:t>«Будь внимательным» (произвольное внимание)</a:t>
            </a:r>
            <a:endParaRPr lang="ru-RU" sz="2400" b="1" dirty="0" smtClean="0">
              <a:solidFill>
                <a:schemeClr val="tx1"/>
              </a:solidFill>
            </a:endParaRPr>
          </a:p>
          <a:p>
            <a:pPr>
              <a:buNone/>
            </a:pPr>
            <a:r>
              <a:rPr lang="ru-RU" sz="2400" dirty="0" smtClean="0">
                <a:solidFill>
                  <a:schemeClr val="tx1"/>
                </a:solidFill>
              </a:rPr>
              <a:t> Школьнику предлагается без ошибок переписать следующие строчки:</a:t>
            </a:r>
          </a:p>
          <a:p>
            <a:r>
              <a:rPr lang="ru-RU" sz="2400" dirty="0" smtClean="0">
                <a:solidFill>
                  <a:schemeClr val="tx1"/>
                </a:solidFill>
              </a:rPr>
              <a:t>1.	АММАДАМА РЕБЕРГЕ АССАМАСА ГЕСКЛАЛЛА ЕССАНЕССАС ДАТАЛАТТА</a:t>
            </a:r>
          </a:p>
          <a:p>
            <a:r>
              <a:rPr lang="ru-RU" sz="2400" dirty="0" smtClean="0">
                <a:solidFill>
                  <a:schemeClr val="tx1"/>
                </a:solidFill>
              </a:rPr>
              <a:t>2.	ЕНАЛССТАДЕ ЕНАДСЛАТ ЕТАЛЬТАРРС УСОКГАТА ЛИММОДОРА КЛАТИМОР</a:t>
            </a:r>
          </a:p>
          <a:p>
            <a:r>
              <a:rPr lang="ru-RU" sz="2400" dirty="0" smtClean="0">
                <a:solidFill>
                  <a:schemeClr val="tx1"/>
                </a:solidFill>
              </a:rPr>
              <a:t> РЕТАБЕРТА НОРАСОТАННА ДЕБАРУГА КАЛЛИХАРРА ФИЛИТАДЕРРА</a:t>
            </a:r>
          </a:p>
          <a:p>
            <a:r>
              <a:rPr lang="ru-RU" sz="2400" dirty="0" smtClean="0">
                <a:solidFill>
                  <a:schemeClr val="tx1"/>
                </a:solidFill>
              </a:rPr>
              <a:t> ГРУММОПД</a:t>
            </a:r>
          </a:p>
          <a:p>
            <a:r>
              <a:rPr lang="ru-RU" sz="2400" dirty="0" smtClean="0">
                <a:solidFill>
                  <a:schemeClr val="tx1"/>
                </a:solidFill>
              </a:rPr>
              <a:t>5.	ВАТЕРПРООФЕТТА  СЕРАФИННЕТАСТОЛЕ   ЕММАСЕДАТОНОВ</a:t>
            </a:r>
          </a:p>
          <a:p>
            <a:r>
              <a:rPr lang="ru-RU" sz="2400" dirty="0" smtClean="0">
                <a:solidFill>
                  <a:schemeClr val="tx1"/>
                </a:solidFill>
              </a:rPr>
              <a:t>6.	ГРАСЕМБЛАДОВУНТ</a:t>
            </a:r>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658905"/>
            <a:ext cx="9434854" cy="5382457"/>
          </a:xfrm>
        </p:spPr>
        <p:txBody>
          <a:bodyPr>
            <a:normAutofit fontScale="77500" lnSpcReduction="20000"/>
          </a:bodyPr>
          <a:lstStyle/>
          <a:p>
            <a:pPr>
              <a:buNone/>
            </a:pPr>
            <a:r>
              <a:rPr lang="ru-RU" sz="4000" b="1" dirty="0" smtClean="0">
                <a:solidFill>
                  <a:schemeClr val="tx1"/>
                </a:solidFill>
              </a:rPr>
              <a:t>Задание :  </a:t>
            </a:r>
            <a:r>
              <a:rPr lang="ru-RU" sz="4000" b="1" i="1" dirty="0" smtClean="0">
                <a:solidFill>
                  <a:schemeClr val="tx1"/>
                </a:solidFill>
              </a:rPr>
              <a:t>Выбор родственных слов (способность к обобщению)</a:t>
            </a:r>
          </a:p>
          <a:p>
            <a:pPr>
              <a:buNone/>
            </a:pPr>
            <a:r>
              <a:rPr lang="ru-RU" sz="4000" dirty="0" smtClean="0">
                <a:solidFill>
                  <a:schemeClr val="tx1"/>
                </a:solidFill>
              </a:rPr>
              <a:t>Назвать слова, близкие друг к другу по существу:</a:t>
            </a:r>
          </a:p>
          <a:p>
            <a:pPr lvl="0"/>
            <a:r>
              <a:rPr lang="ru-RU" sz="4000" dirty="0" smtClean="0">
                <a:solidFill>
                  <a:schemeClr val="tx1"/>
                </a:solidFill>
              </a:rPr>
              <a:t>заморский, ношу, носить, нос, морилка, морской, носилки, переносица, уморить, приморский, разносчик, носовой, моряк, морс;</a:t>
            </a:r>
          </a:p>
          <a:p>
            <a:pPr lvl="0"/>
            <a:r>
              <a:rPr lang="ru-RU" sz="4000" dirty="0" smtClean="0">
                <a:solidFill>
                  <a:schemeClr val="tx1"/>
                </a:solidFill>
              </a:rPr>
              <a:t>соль, солонка, посолить, солнечный, солонина, слоеный, соленый, стол;</a:t>
            </a:r>
          </a:p>
          <a:p>
            <a:r>
              <a:rPr lang="ru-RU" sz="4000" dirty="0" smtClean="0">
                <a:solidFill>
                  <a:schemeClr val="tx1"/>
                </a:solidFill>
              </a:rPr>
              <a:t> вода, вожу, вожатый, безводный, водник, водить, вождь, проводник, надводный, водяной, водитель, завод, подводный, водянистый, водичка, вод</a:t>
            </a:r>
            <a:r>
              <a:rPr lang="ru-RU" sz="4000" dirty="0" smtClean="0"/>
              <a:t>олаз.</a:t>
            </a:r>
          </a:p>
          <a:p>
            <a:pPr algn="ctr">
              <a:lnSpc>
                <a:spcPct val="200000"/>
              </a:lnSpc>
              <a:buNone/>
            </a:pPr>
            <a:endParaRPr lang="ru-RU" sz="4000" dirty="0"/>
          </a:p>
        </p:txBody>
      </p:sp>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9872" y="410308"/>
            <a:ext cx="11025051" cy="5873261"/>
          </a:xfrm>
        </p:spPr>
        <p:txBody>
          <a:bodyPr>
            <a:normAutofit fontScale="92500" lnSpcReduction="10000"/>
          </a:bodyPr>
          <a:lstStyle/>
          <a:p>
            <a:pPr>
              <a:buNone/>
            </a:pPr>
            <a:r>
              <a:rPr lang="ru-RU" sz="2400" b="1" dirty="0" smtClean="0">
                <a:solidFill>
                  <a:schemeClr val="tx1"/>
                </a:solidFill>
                <a:latin typeface="Times New Roman" pitchFamily="18" charset="0"/>
                <a:cs typeface="Times New Roman" pitchFamily="18" charset="0"/>
              </a:rPr>
              <a:t>Задание :  </a:t>
            </a:r>
            <a:r>
              <a:rPr lang="ru-RU" sz="2400" b="1" i="1" dirty="0" smtClean="0">
                <a:solidFill>
                  <a:schemeClr val="tx1"/>
                </a:solidFill>
                <a:latin typeface="Times New Roman" pitchFamily="18" charset="0"/>
                <a:cs typeface="Times New Roman" pitchFamily="18" charset="0"/>
              </a:rPr>
              <a:t>"Конфликтные картинки " (фонематический анализ) </a:t>
            </a:r>
          </a:p>
          <a:p>
            <a:pPr>
              <a:buNone/>
            </a:pPr>
            <a:r>
              <a:rPr lang="ru-RU" sz="2400" b="1" i="1" dirty="0" smtClean="0">
                <a:solidFill>
                  <a:schemeClr val="tx1"/>
                </a:solidFill>
                <a:latin typeface="Times New Roman" pitchFamily="18" charset="0"/>
                <a:cs typeface="Times New Roman" pitchFamily="18" charset="0"/>
              </a:rPr>
              <a:t>Начальная школа.</a:t>
            </a:r>
          </a:p>
          <a:p>
            <a:pPr>
              <a:buNone/>
            </a:pPr>
            <a:r>
              <a:rPr lang="ru-RU" sz="2400" b="1" i="1"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Ученику предлагаются пары "конфликтных картинок". Одно слово, обозначающее предмет, пишется на отдельной карточке, и </a:t>
            </a:r>
            <a:r>
              <a:rPr lang="ru-RU" sz="2400" dirty="0" smtClean="0">
                <a:solidFill>
                  <a:schemeClr val="tx1"/>
                </a:solidFill>
                <a:latin typeface="Times New Roman" pitchFamily="18" charset="0"/>
                <a:cs typeface="Times New Roman" pitchFamily="18" charset="0"/>
              </a:rPr>
              <a:t>ученик, </a:t>
            </a:r>
            <a:r>
              <a:rPr lang="ru-RU" sz="2400" dirty="0" smtClean="0">
                <a:solidFill>
                  <a:schemeClr val="tx1"/>
                </a:solidFill>
                <a:latin typeface="Times New Roman" pitchFamily="18" charset="0"/>
                <a:cs typeface="Times New Roman" pitchFamily="18" charset="0"/>
              </a:rPr>
              <a:t>прочитав, указывает соответствующую картинку.</a:t>
            </a:r>
          </a:p>
          <a:p>
            <a:pPr>
              <a:buNone/>
            </a:pPr>
            <a:r>
              <a:rPr lang="ru-RU" sz="2400" i="1" dirty="0" smtClean="0">
                <a:solidFill>
                  <a:schemeClr val="tx1"/>
                </a:solidFill>
                <a:latin typeface="Times New Roman" pitchFamily="18" charset="0"/>
                <a:cs typeface="Times New Roman" pitchFamily="18" charset="0"/>
              </a:rPr>
              <a:t>     </a:t>
            </a:r>
            <a:r>
              <a:rPr lang="ru-RU" sz="2400" i="1" u="sng" dirty="0" smtClean="0">
                <a:solidFill>
                  <a:schemeClr val="tx1"/>
                </a:solidFill>
                <a:latin typeface="Times New Roman" pitchFamily="18" charset="0"/>
                <a:cs typeface="Times New Roman" pitchFamily="18" charset="0"/>
              </a:rPr>
              <a:t>Слова</a:t>
            </a:r>
            <a:r>
              <a:rPr lang="ru-RU" sz="2400" i="1" dirty="0" smtClean="0">
                <a:solidFill>
                  <a:schemeClr val="tx1"/>
                </a:solidFill>
                <a:latin typeface="Times New Roman" pitchFamily="18" charset="0"/>
                <a:cs typeface="Times New Roman" pitchFamily="18" charset="0"/>
              </a:rPr>
              <a:t>	                             </a:t>
            </a:r>
            <a:r>
              <a:rPr lang="ru-RU" sz="2400" i="1" u="sng" dirty="0" smtClean="0">
                <a:solidFill>
                  <a:schemeClr val="tx1"/>
                </a:solidFill>
                <a:latin typeface="Times New Roman" pitchFamily="18" charset="0"/>
                <a:cs typeface="Times New Roman" pitchFamily="18" charset="0"/>
              </a:rPr>
              <a:t>Картинки</a:t>
            </a:r>
            <a:endParaRPr lang="ru-RU" sz="2400" u="sng" dirty="0" smtClean="0">
              <a:solidFill>
                <a:schemeClr val="tx1"/>
              </a:solidFill>
              <a:latin typeface="Times New Roman" pitchFamily="18" charset="0"/>
              <a:cs typeface="Times New Roman" pitchFamily="18" charset="0"/>
            </a:endParaRPr>
          </a:p>
          <a:p>
            <a:pPr>
              <a:buNone/>
            </a:pPr>
            <a:r>
              <a:rPr lang="ru-RU" sz="2400" dirty="0" smtClean="0">
                <a:solidFill>
                  <a:schemeClr val="tx1"/>
                </a:solidFill>
                <a:latin typeface="Times New Roman" pitchFamily="18" charset="0"/>
                <a:cs typeface="Times New Roman" pitchFamily="18" charset="0"/>
              </a:rPr>
              <a:t>    Молоток	                              молоко</a:t>
            </a:r>
          </a:p>
          <a:p>
            <a:pPr>
              <a:buNone/>
            </a:pPr>
            <a:r>
              <a:rPr lang="ru-RU" sz="2400" dirty="0" smtClean="0">
                <a:solidFill>
                  <a:schemeClr val="tx1"/>
                </a:solidFill>
                <a:latin typeface="Times New Roman" pitchFamily="18" charset="0"/>
                <a:cs typeface="Times New Roman" pitchFamily="18" charset="0"/>
              </a:rPr>
              <a:t>                                                 молоток</a:t>
            </a:r>
          </a:p>
          <a:p>
            <a:pPr>
              <a:buNone/>
            </a:pPr>
            <a:r>
              <a:rPr lang="ru-RU" sz="2400" dirty="0" smtClean="0">
                <a:solidFill>
                  <a:schemeClr val="tx1"/>
                </a:solidFill>
                <a:latin typeface="Times New Roman" pitchFamily="18" charset="0"/>
                <a:cs typeface="Times New Roman" pitchFamily="18" charset="0"/>
              </a:rPr>
              <a:t>                                                   море</a:t>
            </a:r>
          </a:p>
          <a:p>
            <a:pPr>
              <a:buNone/>
            </a:pP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Ворона	                              ворона</a:t>
            </a:r>
          </a:p>
          <a:p>
            <a:pPr>
              <a:buNone/>
            </a:pPr>
            <a:r>
              <a:rPr lang="ru-RU" sz="2400" dirty="0" smtClean="0">
                <a:solidFill>
                  <a:schemeClr val="tx1"/>
                </a:solidFill>
                <a:latin typeface="Times New Roman" pitchFamily="18" charset="0"/>
                <a:cs typeface="Times New Roman" pitchFamily="18" charset="0"/>
              </a:rPr>
              <a:t>                                                  ворота </a:t>
            </a:r>
          </a:p>
          <a:p>
            <a:pPr>
              <a:buNone/>
            </a:pPr>
            <a:r>
              <a:rPr lang="ru-RU" sz="2400" dirty="0" smtClean="0">
                <a:solidFill>
                  <a:schemeClr val="tx1"/>
                </a:solidFill>
                <a:latin typeface="Times New Roman" pitchFamily="18" charset="0"/>
                <a:cs typeface="Times New Roman" pitchFamily="18" charset="0"/>
              </a:rPr>
              <a:t>     Жук                                      журавль</a:t>
            </a:r>
          </a:p>
          <a:p>
            <a:pPr>
              <a:buNone/>
            </a:pPr>
            <a:r>
              <a:rPr lang="ru-RU" sz="2400" dirty="0" smtClean="0">
                <a:solidFill>
                  <a:schemeClr val="tx1"/>
                </a:solidFill>
                <a:latin typeface="Times New Roman" pitchFamily="18" charset="0"/>
                <a:cs typeface="Times New Roman" pitchFamily="18" charset="0"/>
              </a:rPr>
              <a:t>                                                    жук</a:t>
            </a:r>
            <a:endParaRPr lang="ru-RU" sz="2400" dirty="0">
              <a:solidFill>
                <a:schemeClr val="tx1"/>
              </a:solidFill>
              <a:latin typeface="Times New Roman" pitchFamily="18" charset="0"/>
              <a:cs typeface="Times New Roman"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2000"/>
                                        <p:tgtEl>
                                          <p:spTgt spid="3">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2000"/>
                                        <p:tgtEl>
                                          <p:spTgt spid="3">
                                            <p:txEl>
                                              <p:pRg st="9" end="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41295"/>
            <a:ext cx="10147548" cy="5100068"/>
          </a:xfrm>
        </p:spPr>
        <p:txBody>
          <a:bodyPr>
            <a:normAutofit fontScale="70000" lnSpcReduction="20000"/>
          </a:bodyPr>
          <a:lstStyle/>
          <a:p>
            <a:pPr algn="ctr">
              <a:lnSpc>
                <a:spcPct val="150000"/>
              </a:lnSpc>
              <a:buNone/>
            </a:pPr>
            <a:r>
              <a:rPr lang="ru-RU" sz="4400" b="1" dirty="0" smtClean="0">
                <a:solidFill>
                  <a:schemeClr val="tx1"/>
                </a:solidFill>
                <a:latin typeface="Times New Roman" pitchFamily="18" charset="0"/>
                <a:cs typeface="Times New Roman" pitchFamily="18" charset="0"/>
              </a:rPr>
              <a:t>Упражнение "Пишем вслух". </a:t>
            </a:r>
            <a:r>
              <a:rPr lang="ru-RU" sz="4400" dirty="0" smtClean="0">
                <a:solidFill>
                  <a:schemeClr val="tx1"/>
                </a:solidFill>
                <a:latin typeface="Times New Roman" pitchFamily="18" charset="0"/>
                <a:cs typeface="Times New Roman" pitchFamily="18" charset="0"/>
              </a:rPr>
              <a:t/>
            </a:r>
            <a:br>
              <a:rPr lang="ru-RU" sz="4400" dirty="0" smtClean="0">
                <a:solidFill>
                  <a:schemeClr val="tx1"/>
                </a:solidFill>
                <a:latin typeface="Times New Roman" pitchFamily="18" charset="0"/>
                <a:cs typeface="Times New Roman" pitchFamily="18" charset="0"/>
              </a:rPr>
            </a:br>
            <a:r>
              <a:rPr lang="ru-RU" sz="4400" dirty="0" smtClean="0">
                <a:solidFill>
                  <a:schemeClr val="tx1"/>
                </a:solidFill>
                <a:latin typeface="Times New Roman" pitchFamily="18" charset="0"/>
                <a:cs typeface="Times New Roman" pitchFamily="18" charset="0"/>
              </a:rPr>
              <a:t>Чрезвычайно важный и ничем незаменимый прием.</a:t>
            </a:r>
            <a:br>
              <a:rPr lang="ru-RU" sz="4400" dirty="0" smtClean="0">
                <a:solidFill>
                  <a:schemeClr val="tx1"/>
                </a:solidFill>
                <a:latin typeface="Times New Roman" pitchFamily="18" charset="0"/>
                <a:cs typeface="Times New Roman" pitchFamily="18" charset="0"/>
              </a:rPr>
            </a:br>
            <a:r>
              <a:rPr lang="ru-RU" sz="4400" dirty="0" smtClean="0">
                <a:solidFill>
                  <a:schemeClr val="tx1"/>
                </a:solidFill>
                <a:latin typeface="Times New Roman" pitchFamily="18" charset="0"/>
                <a:cs typeface="Times New Roman" pitchFamily="18" charset="0"/>
              </a:rPr>
              <a:t>То есть, "</a:t>
            </a:r>
            <a:r>
              <a:rPr lang="ru-RU" sz="4400" dirty="0" err="1" smtClean="0">
                <a:solidFill>
                  <a:schemeClr val="tx1"/>
                </a:solidFill>
                <a:latin typeface="Times New Roman" pitchFamily="18" charset="0"/>
                <a:cs typeface="Times New Roman" pitchFamily="18" charset="0"/>
              </a:rPr>
              <a:t>Ещ</a:t>
            </a:r>
            <a:r>
              <a:rPr lang="ru-RU" sz="4400" dirty="0" smtClean="0">
                <a:solidFill>
                  <a:schemeClr val="tx1"/>
                </a:solidFill>
                <a:latin typeface="Times New Roman" pitchFamily="18" charset="0"/>
                <a:cs typeface="Times New Roman" pitchFamily="18" charset="0"/>
              </a:rPr>
              <a:t>-Ё О-дин ч-</a:t>
            </a:r>
            <a:r>
              <a:rPr lang="ru-RU" sz="4400" dirty="0" err="1" smtClean="0">
                <a:solidFill>
                  <a:schemeClr val="tx1"/>
                </a:solidFill>
                <a:latin typeface="Times New Roman" pitchFamily="18" charset="0"/>
                <a:cs typeface="Times New Roman" pitchFamily="18" charset="0"/>
              </a:rPr>
              <a:t>рЕз</a:t>
            </a:r>
            <a:r>
              <a:rPr lang="ru-RU" sz="4400" dirty="0" smtClean="0">
                <a:solidFill>
                  <a:schemeClr val="tx1"/>
                </a:solidFill>
                <a:latin typeface="Times New Roman" pitchFamily="18" charset="0"/>
                <a:cs typeface="Times New Roman" pitchFamily="18" charset="0"/>
              </a:rPr>
              <a:t>-вы-</a:t>
            </a:r>
            <a:r>
              <a:rPr lang="ru-RU" sz="4400" dirty="0" err="1" smtClean="0">
                <a:solidFill>
                  <a:schemeClr val="tx1"/>
                </a:solidFill>
                <a:latin typeface="Times New Roman" pitchFamily="18" charset="0"/>
                <a:cs typeface="Times New Roman" pitchFamily="18" charset="0"/>
              </a:rPr>
              <a:t>ча</a:t>
            </a:r>
            <a:r>
              <a:rPr lang="ru-RU" sz="4400" dirty="0" smtClean="0">
                <a:solidFill>
                  <a:schemeClr val="tx1"/>
                </a:solidFill>
                <a:latin typeface="Times New Roman" pitchFamily="18" charset="0"/>
                <a:cs typeface="Times New Roman" pitchFamily="18" charset="0"/>
              </a:rPr>
              <a:t>-Й-</a:t>
            </a:r>
            <a:r>
              <a:rPr lang="ru-RU" sz="4400" dirty="0" err="1" smtClean="0">
                <a:solidFill>
                  <a:schemeClr val="tx1"/>
                </a:solidFill>
                <a:latin typeface="Times New Roman" pitchFamily="18" charset="0"/>
                <a:cs typeface="Times New Roman" pitchFamily="18" charset="0"/>
              </a:rPr>
              <a:t>нО</a:t>
            </a:r>
            <a:r>
              <a:rPr lang="ru-RU" sz="4400" dirty="0" smtClean="0">
                <a:solidFill>
                  <a:schemeClr val="tx1"/>
                </a:solidFill>
                <a:latin typeface="Times New Roman" pitchFamily="18" charset="0"/>
                <a:cs typeface="Times New Roman" pitchFamily="18" charset="0"/>
              </a:rPr>
              <a:t> </a:t>
            </a:r>
            <a:r>
              <a:rPr lang="ru-RU" sz="4400" dirty="0" err="1" smtClean="0">
                <a:solidFill>
                  <a:schemeClr val="tx1"/>
                </a:solidFill>
                <a:latin typeface="Times New Roman" pitchFamily="18" charset="0"/>
                <a:cs typeface="Times New Roman" pitchFamily="18" charset="0"/>
              </a:rPr>
              <a:t>важ</a:t>
            </a:r>
            <a:r>
              <a:rPr lang="ru-RU" sz="4400" dirty="0" smtClean="0">
                <a:solidFill>
                  <a:schemeClr val="tx1"/>
                </a:solidFill>
                <a:latin typeface="Times New Roman" pitchFamily="18" charset="0"/>
                <a:cs typeface="Times New Roman" pitchFamily="18" charset="0"/>
              </a:rPr>
              <a:t>-</a:t>
            </a:r>
            <a:r>
              <a:rPr lang="ru-RU" sz="4400" dirty="0" err="1" smtClean="0">
                <a:solidFill>
                  <a:schemeClr val="tx1"/>
                </a:solidFill>
                <a:latin typeface="Times New Roman" pitchFamily="18" charset="0"/>
                <a:cs typeface="Times New Roman" pitchFamily="18" charset="0"/>
              </a:rPr>
              <a:t>ны</a:t>
            </a:r>
            <a:r>
              <a:rPr lang="ru-RU" sz="4400" dirty="0" smtClean="0">
                <a:solidFill>
                  <a:schemeClr val="tx1"/>
                </a:solidFill>
                <a:latin typeface="Times New Roman" pitchFamily="18" charset="0"/>
                <a:cs typeface="Times New Roman" pitchFamily="18" charset="0"/>
              </a:rPr>
              <a:t>-Й </a:t>
            </a:r>
            <a:r>
              <a:rPr lang="ru-RU" sz="4400" dirty="0" err="1" smtClean="0">
                <a:solidFill>
                  <a:schemeClr val="tx1"/>
                </a:solidFill>
                <a:latin typeface="Times New Roman" pitchFamily="18" charset="0"/>
                <a:cs typeface="Times New Roman" pitchFamily="18" charset="0"/>
              </a:rPr>
              <a:t>прИ-Ём</a:t>
            </a:r>
            <a:r>
              <a:rPr lang="ru-RU" sz="4400" dirty="0" smtClean="0">
                <a:solidFill>
                  <a:schemeClr val="tx1"/>
                </a:solidFill>
                <a:latin typeface="Times New Roman" pitchFamily="18" charset="0"/>
                <a:cs typeface="Times New Roman" pitchFamily="18" charset="0"/>
              </a:rPr>
              <a:t>" (ведь на самом деле мы произносим что-то вроде "ИЩО АДИН ЧРИЗВЫЧАИНА </a:t>
            </a:r>
            <a:r>
              <a:rPr lang="ru-RU" sz="4400" dirty="0" smtClean="0">
                <a:solidFill>
                  <a:schemeClr val="tx1"/>
                </a:solidFill>
                <a:latin typeface="Times New Roman" pitchFamily="18" charset="0"/>
                <a:cs typeface="Times New Roman" pitchFamily="18" charset="0"/>
              </a:rPr>
              <a:t>ВАЖНЫЙ </a:t>
            </a:r>
            <a:r>
              <a:rPr lang="ru-RU" sz="4400" dirty="0" smtClean="0">
                <a:solidFill>
                  <a:schemeClr val="tx1"/>
                </a:solidFill>
                <a:latin typeface="Times New Roman" pitchFamily="18" charset="0"/>
                <a:cs typeface="Times New Roman" pitchFamily="18" charset="0"/>
              </a:rPr>
              <a:t>ПРЕЙОМ"). Пример проще: "НА </a:t>
            </a:r>
            <a:r>
              <a:rPr lang="ru-RU" sz="4400" dirty="0" err="1" smtClean="0">
                <a:solidFill>
                  <a:schemeClr val="tx1"/>
                </a:solidFill>
                <a:latin typeface="Times New Roman" pitchFamily="18" charset="0"/>
                <a:cs typeface="Times New Roman" pitchFamily="18" charset="0"/>
              </a:rPr>
              <a:t>стОле</a:t>
            </a:r>
            <a:r>
              <a:rPr lang="ru-RU" sz="4400" dirty="0" smtClean="0">
                <a:solidFill>
                  <a:schemeClr val="tx1"/>
                </a:solidFill>
                <a:latin typeface="Times New Roman" pitchFamily="18" charset="0"/>
                <a:cs typeface="Times New Roman" pitchFamily="18" charset="0"/>
              </a:rPr>
              <a:t> </a:t>
            </a:r>
            <a:r>
              <a:rPr lang="ru-RU" sz="4400" dirty="0" err="1" smtClean="0">
                <a:solidFill>
                  <a:schemeClr val="tx1"/>
                </a:solidFill>
                <a:latin typeface="Times New Roman" pitchFamily="18" charset="0"/>
                <a:cs typeface="Times New Roman" pitchFamily="18" charset="0"/>
              </a:rPr>
              <a:t>стОЯл</a:t>
            </a:r>
            <a:r>
              <a:rPr lang="ru-RU" sz="4400" dirty="0" smtClean="0">
                <a:solidFill>
                  <a:schemeClr val="tx1"/>
                </a:solidFill>
                <a:latin typeface="Times New Roman" pitchFamily="18" charset="0"/>
                <a:cs typeface="Times New Roman" pitchFamily="18" charset="0"/>
              </a:rPr>
              <a:t> </a:t>
            </a:r>
            <a:r>
              <a:rPr lang="ru-RU" sz="4400" dirty="0" err="1" smtClean="0">
                <a:solidFill>
                  <a:schemeClr val="tx1"/>
                </a:solidFill>
                <a:latin typeface="Times New Roman" pitchFamily="18" charset="0"/>
                <a:cs typeface="Times New Roman" pitchFamily="18" charset="0"/>
              </a:rPr>
              <a:t>куВшин</a:t>
            </a:r>
            <a:r>
              <a:rPr lang="ru-RU" sz="4400" dirty="0" smtClean="0">
                <a:solidFill>
                  <a:schemeClr val="tx1"/>
                </a:solidFill>
                <a:latin typeface="Times New Roman" pitchFamily="18" charset="0"/>
                <a:cs typeface="Times New Roman" pitchFamily="18" charset="0"/>
              </a:rPr>
              <a:t> С </a:t>
            </a:r>
            <a:r>
              <a:rPr lang="ru-RU" sz="4400" dirty="0" err="1" smtClean="0">
                <a:solidFill>
                  <a:schemeClr val="tx1"/>
                </a:solidFill>
                <a:latin typeface="Times New Roman" pitchFamily="18" charset="0"/>
                <a:cs typeface="Times New Roman" pitchFamily="18" charset="0"/>
              </a:rPr>
              <a:t>мОлОком</a:t>
            </a:r>
            <a:r>
              <a:rPr lang="ru-RU" sz="4400" dirty="0" smtClean="0">
                <a:solidFill>
                  <a:schemeClr val="tx1"/>
                </a:solidFill>
                <a:latin typeface="Times New Roman" pitchFamily="18" charset="0"/>
                <a:cs typeface="Times New Roman" pitchFamily="18" charset="0"/>
              </a:rPr>
              <a:t>" (на </a:t>
            </a:r>
            <a:r>
              <a:rPr lang="ru-RU" sz="4400" dirty="0" err="1" smtClean="0">
                <a:solidFill>
                  <a:schemeClr val="tx1"/>
                </a:solidFill>
                <a:latin typeface="Times New Roman" pitchFamily="18" charset="0"/>
                <a:cs typeface="Times New Roman" pitchFamily="18" charset="0"/>
              </a:rPr>
              <a:t>стале</a:t>
            </a:r>
            <a:r>
              <a:rPr lang="ru-RU" sz="4400" dirty="0" smtClean="0">
                <a:solidFill>
                  <a:schemeClr val="tx1"/>
                </a:solidFill>
                <a:latin typeface="Times New Roman" pitchFamily="18" charset="0"/>
                <a:cs typeface="Times New Roman" pitchFamily="18" charset="0"/>
              </a:rPr>
              <a:t> стаял </a:t>
            </a:r>
            <a:r>
              <a:rPr lang="ru-RU" sz="4400" dirty="0" err="1" smtClean="0">
                <a:solidFill>
                  <a:schemeClr val="tx1"/>
                </a:solidFill>
                <a:latin typeface="Times New Roman" pitchFamily="18" charset="0"/>
                <a:cs typeface="Times New Roman" pitchFamily="18" charset="0"/>
              </a:rPr>
              <a:t>куфшин</a:t>
            </a:r>
            <a:r>
              <a:rPr lang="ru-RU" sz="4400" dirty="0" smtClean="0">
                <a:solidFill>
                  <a:schemeClr val="tx1"/>
                </a:solidFill>
                <a:latin typeface="Times New Roman" pitchFamily="18" charset="0"/>
                <a:cs typeface="Times New Roman" pitchFamily="18" charset="0"/>
              </a:rPr>
              <a:t> с </a:t>
            </a:r>
            <a:r>
              <a:rPr lang="ru-RU" sz="4400" dirty="0" err="1" smtClean="0">
                <a:solidFill>
                  <a:schemeClr val="tx1"/>
                </a:solidFill>
                <a:latin typeface="Times New Roman" pitchFamily="18" charset="0"/>
                <a:cs typeface="Times New Roman" pitchFamily="18" charset="0"/>
              </a:rPr>
              <a:t>малаком</a:t>
            </a:r>
            <a:r>
              <a:rPr lang="ru-RU" sz="4400" dirty="0" smtClean="0">
                <a:solidFill>
                  <a:schemeClr val="tx1"/>
                </a:solidFill>
                <a:latin typeface="Times New Roman" pitchFamily="18" charset="0"/>
                <a:cs typeface="Times New Roman" pitchFamily="18" charset="0"/>
              </a:rPr>
              <a:t>).</a:t>
            </a:r>
            <a:r>
              <a:rPr lang="ru-RU" sz="4400" dirty="0" smtClean="0">
                <a:solidFill>
                  <a:schemeClr val="tx1"/>
                </a:solidFill>
              </a:rPr>
              <a:t/>
            </a:r>
            <a:br>
              <a:rPr lang="ru-RU" sz="4400" dirty="0" smtClean="0">
                <a:solidFill>
                  <a:schemeClr val="tx1"/>
                </a:solidFill>
              </a:rPr>
            </a:br>
            <a:endParaRPr lang="ru-RU" sz="4400" dirty="0">
              <a:solidFill>
                <a:schemeClr val="tx1"/>
              </a:solidFill>
            </a:endParaRPr>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4124" y="328246"/>
            <a:ext cx="10621108" cy="6295292"/>
          </a:xfrm>
        </p:spPr>
        <p:txBody>
          <a:bodyPr>
            <a:normAutofit/>
          </a:bodyPr>
          <a:lstStyle/>
          <a:p>
            <a:pPr>
              <a:buNone/>
            </a:pPr>
            <a:r>
              <a:rPr lang="ru-RU" sz="2400" b="1" dirty="0" smtClean="0">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Задание "Вглядись и разберись" </a:t>
            </a:r>
          </a:p>
          <a:p>
            <a:pPr>
              <a:buNone/>
            </a:pP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Материал для работы - сборники диктантов (с уже поставленными запятыми, и проверьте, чтобы не было опечаток).</a:t>
            </a:r>
            <a:br>
              <a:rPr lang="ru-RU" sz="2400" dirty="0" smtClean="0">
                <a:solidFill>
                  <a:schemeClr val="tx1"/>
                </a:solidFill>
                <a:latin typeface="Times New Roman" pitchFamily="18" charset="0"/>
                <a:cs typeface="Times New Roman" pitchFamily="18" charset="0"/>
              </a:rPr>
            </a:br>
            <a:r>
              <a:rPr lang="ru-RU" sz="2400" u="sng" dirty="0" smtClean="0">
                <a:solidFill>
                  <a:schemeClr val="tx1"/>
                </a:solidFill>
                <a:latin typeface="Times New Roman" pitchFamily="18" charset="0"/>
                <a:cs typeface="Times New Roman" pitchFamily="18" charset="0"/>
              </a:rPr>
              <a:t>Задание:</a:t>
            </a:r>
            <a:r>
              <a:rPr lang="ru-RU" sz="2400" dirty="0" smtClean="0">
                <a:solidFill>
                  <a:schemeClr val="tx1"/>
                </a:solidFill>
                <a:latin typeface="Times New Roman" pitchFamily="18" charset="0"/>
                <a:cs typeface="Times New Roman" pitchFamily="18" charset="0"/>
              </a:rPr>
              <a:t> внимательно вчитываясь, "фотографируя" текст, объяснить постановку каждого знака препинания вслух.</a:t>
            </a:r>
          </a:p>
          <a:p>
            <a:pPr>
              <a:buNone/>
            </a:pPr>
            <a:r>
              <a:rPr lang="ru-RU" sz="2400" dirty="0" smtClean="0">
                <a:solidFill>
                  <a:schemeClr val="tx1"/>
                </a:solidFill>
                <a:latin typeface="Times New Roman" pitchFamily="18" charset="0"/>
                <a:cs typeface="Times New Roman" pitchFamily="18" charset="0"/>
              </a:rPr>
              <a:t> Лучше (для среднего и старшего возраста), если объяснение будет звучать так: "Запятая между прилагательным "ясным" и союзом "и", во-первых, закрывает деепричастный оборот "...", а во-вторых, разделяет две части сложносочиненного предложения (грамматические основы: первая "...", вторая "..."), соединенные союзом "и"". </a:t>
            </a:r>
            <a:br>
              <a:rPr lang="ru-RU" sz="2400" dirty="0" smtClean="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6859" y="685800"/>
            <a:ext cx="11308976" cy="5333841"/>
          </a:xfrm>
        </p:spPr>
        <p:txBody>
          <a:bodyPr>
            <a:noAutofit/>
          </a:bodyPr>
          <a:lstStyle/>
          <a:p>
            <a:pPr lvl="0">
              <a:buNone/>
            </a:pPr>
            <a:r>
              <a:rPr lang="ru-RU" b="1" dirty="0" smtClean="0">
                <a:solidFill>
                  <a:schemeClr val="tx1"/>
                </a:solidFill>
                <a:latin typeface="Times New Roman" pitchFamily="18" charset="0"/>
                <a:cs typeface="Times New Roman" pitchFamily="18" charset="0"/>
              </a:rPr>
              <a:t> -Спишите предложения. Вставьте подходящие по смыслу приставки. Выделите приставки.</a:t>
            </a:r>
          </a:p>
          <a:p>
            <a:pPr>
              <a:buNone/>
            </a:pPr>
            <a:r>
              <a:rPr lang="ru-RU" dirty="0" smtClean="0">
                <a:solidFill>
                  <a:schemeClr val="tx1"/>
                </a:solidFill>
                <a:latin typeface="Times New Roman" pitchFamily="18" charset="0"/>
                <a:cs typeface="Times New Roman" pitchFamily="18" charset="0"/>
              </a:rPr>
              <a:t>Зайчик -бежал из леса и -бежал к огороду. Он -бежал вокруг огорода, -бежал к грядке с капустой, -грыз, -бежал из огорода и -бежал обратно в лес.</a:t>
            </a:r>
          </a:p>
          <a:p>
            <a:pPr>
              <a:buNone/>
            </a:pPr>
            <a:r>
              <a:rPr lang="ru-RU" dirty="0" smtClean="0">
                <a:solidFill>
                  <a:schemeClr val="tx1"/>
                </a:solidFill>
                <a:latin typeface="Times New Roman" pitchFamily="18" charset="0"/>
                <a:cs typeface="Times New Roman" pitchFamily="18" charset="0"/>
              </a:rPr>
              <a:t>Автомобиль -ехал из гаража, -ехал по улице, -ехал до моста, -ехал через мост и вскоре  -ехал до деревни.</a:t>
            </a:r>
          </a:p>
          <a:p>
            <a:pPr lvl="0">
              <a:buNone/>
            </a:pPr>
            <a:r>
              <a:rPr lang="ru-RU" b="1" dirty="0" smtClean="0">
                <a:solidFill>
                  <a:schemeClr val="tx1"/>
                </a:solidFill>
                <a:latin typeface="Times New Roman" pitchFamily="18" charset="0"/>
                <a:cs typeface="Times New Roman" pitchFamily="18" charset="0"/>
              </a:rPr>
              <a:t>-Прочитайте предложения. Найдите допущенные ошибки. Исправьте их. Докажите правильность своего исправления. Запишите предложения правильно</a:t>
            </a:r>
            <a:r>
              <a:rPr lang="ru-RU" b="1" dirty="0" smtClean="0">
                <a:solidFill>
                  <a:schemeClr val="tx1"/>
                </a:solidFill>
                <a:latin typeface="Times New Roman" pitchFamily="18" charset="0"/>
                <a:cs typeface="Times New Roman" pitchFamily="18" charset="0"/>
              </a:rPr>
              <a:t>. Актуально для детей, не страдающих </a:t>
            </a:r>
            <a:r>
              <a:rPr lang="ru-RU" b="1" dirty="0" err="1" smtClean="0">
                <a:solidFill>
                  <a:schemeClr val="tx1"/>
                </a:solidFill>
                <a:latin typeface="Times New Roman" pitchFamily="18" charset="0"/>
                <a:cs typeface="Times New Roman" pitchFamily="18" charset="0"/>
              </a:rPr>
              <a:t>дисграфией</a:t>
            </a:r>
            <a:r>
              <a:rPr lang="ru-RU" b="1" dirty="0" smtClean="0">
                <a:solidFill>
                  <a:schemeClr val="tx1"/>
                </a:solidFill>
                <a:latin typeface="Times New Roman" pitchFamily="18" charset="0"/>
                <a:cs typeface="Times New Roman" pitchFamily="18" charset="0"/>
              </a:rPr>
              <a:t>.</a:t>
            </a:r>
            <a:endParaRPr lang="ru-RU" b="1" dirty="0" smtClean="0">
              <a:solidFill>
                <a:schemeClr val="tx1"/>
              </a:solidFill>
              <a:latin typeface="Times New Roman" pitchFamily="18" charset="0"/>
              <a:cs typeface="Times New Roman" pitchFamily="18" charset="0"/>
            </a:endParaRPr>
          </a:p>
          <a:p>
            <a:pPr>
              <a:buNone/>
            </a:pPr>
            <a:r>
              <a:rPr lang="ru-RU" dirty="0" smtClean="0">
                <a:solidFill>
                  <a:schemeClr val="tx1"/>
                </a:solidFill>
                <a:latin typeface="Times New Roman" pitchFamily="18" charset="0"/>
                <a:cs typeface="Times New Roman" pitchFamily="18" charset="0"/>
              </a:rPr>
              <a:t>Высоко </a:t>
            </a:r>
            <a:r>
              <a:rPr lang="ru-RU" dirty="0" err="1" smtClean="0">
                <a:solidFill>
                  <a:schemeClr val="tx1"/>
                </a:solidFill>
                <a:latin typeface="Times New Roman" pitchFamily="18" charset="0"/>
                <a:cs typeface="Times New Roman" pitchFamily="18" charset="0"/>
              </a:rPr>
              <a:t>вгоры</a:t>
            </a:r>
            <a:r>
              <a:rPr lang="ru-RU" dirty="0" smtClean="0">
                <a:solidFill>
                  <a:schemeClr val="tx1"/>
                </a:solidFill>
                <a:latin typeface="Times New Roman" pitchFamily="18" charset="0"/>
                <a:cs typeface="Times New Roman" pitchFamily="18" charset="0"/>
              </a:rPr>
              <a:t> в полз уж. Папа внёс в комнату корзину </a:t>
            </a:r>
            <a:r>
              <a:rPr lang="ru-RU" dirty="0" err="1" smtClean="0">
                <a:solidFill>
                  <a:schemeClr val="tx1"/>
                </a:solidFill>
                <a:latin typeface="Times New Roman" pitchFamily="18" charset="0"/>
                <a:cs typeface="Times New Roman" pitchFamily="18" charset="0"/>
              </a:rPr>
              <a:t>сяблоками</a:t>
            </a:r>
            <a:r>
              <a:rPr lang="ru-RU" dirty="0" smtClean="0">
                <a:solidFill>
                  <a:schemeClr val="tx1"/>
                </a:solidFill>
                <a:latin typeface="Times New Roman" pitchFamily="18" charset="0"/>
                <a:cs typeface="Times New Roman" pitchFamily="18" charset="0"/>
              </a:rPr>
              <a:t>. Уж выполз  </a:t>
            </a:r>
            <a:r>
              <a:rPr lang="ru-RU" dirty="0" err="1" smtClean="0">
                <a:solidFill>
                  <a:schemeClr val="tx1"/>
                </a:solidFill>
                <a:latin typeface="Times New Roman" pitchFamily="18" charset="0"/>
                <a:cs typeface="Times New Roman" pitchFamily="18" charset="0"/>
              </a:rPr>
              <a:t>изклетки</a:t>
            </a:r>
            <a:r>
              <a:rPr lang="ru-RU" dirty="0" smtClean="0">
                <a:solidFill>
                  <a:schemeClr val="tx1"/>
                </a:solidFill>
                <a:latin typeface="Times New Roman" pitchFamily="18" charset="0"/>
                <a:cs typeface="Times New Roman" pitchFamily="18" charset="0"/>
              </a:rPr>
              <a:t> и по полз по полу. Ласточка за </a:t>
            </a:r>
            <a:r>
              <a:rPr lang="ru-RU" dirty="0" err="1" smtClean="0">
                <a:solidFill>
                  <a:schemeClr val="tx1"/>
                </a:solidFill>
                <a:latin typeface="Times New Roman" pitchFamily="18" charset="0"/>
                <a:cs typeface="Times New Roman" pitchFamily="18" charset="0"/>
              </a:rPr>
              <a:t>цепилась</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за</a:t>
            </a:r>
            <a:r>
              <a:rPr lang="ru-RU" dirty="0" smtClean="0">
                <a:solidFill>
                  <a:schemeClr val="tx1"/>
                </a:solidFill>
                <a:latin typeface="Times New Roman" pitchFamily="18" charset="0"/>
                <a:cs typeface="Times New Roman" pitchFamily="18" charset="0"/>
              </a:rPr>
              <a:t> край ветки. Коля бежал </a:t>
            </a:r>
            <a:r>
              <a:rPr lang="ru-RU" dirty="0" err="1" smtClean="0">
                <a:solidFill>
                  <a:schemeClr val="tx1"/>
                </a:solidFill>
                <a:latin typeface="Times New Roman" pitchFamily="18" charset="0"/>
                <a:cs typeface="Times New Roman" pitchFamily="18" charset="0"/>
              </a:rPr>
              <a:t>засобакой</a:t>
            </a:r>
            <a:r>
              <a:rPr lang="ru-RU" dirty="0" smtClean="0">
                <a:solidFill>
                  <a:schemeClr val="tx1"/>
                </a:solidFill>
                <a:latin typeface="Times New Roman" pitchFamily="18" charset="0"/>
                <a:cs typeface="Times New Roman" pitchFamily="18" charset="0"/>
              </a:rPr>
              <a:t>, собака бежала за кошкой. Ребята шли </a:t>
            </a:r>
            <a:r>
              <a:rPr lang="ru-RU" dirty="0" err="1" smtClean="0">
                <a:solidFill>
                  <a:schemeClr val="tx1"/>
                </a:solidFill>
                <a:latin typeface="Times New Roman" pitchFamily="18" charset="0"/>
                <a:cs typeface="Times New Roman" pitchFamily="18" charset="0"/>
              </a:rPr>
              <a:t>поузенькой</a:t>
            </a:r>
            <a:r>
              <a:rPr lang="ru-RU" dirty="0" smtClean="0">
                <a:solidFill>
                  <a:schemeClr val="tx1"/>
                </a:solidFill>
                <a:latin typeface="Times New Roman" pitchFamily="18" charset="0"/>
                <a:cs typeface="Times New Roman" pitchFamily="18" charset="0"/>
              </a:rPr>
              <a:t> тропинке. Осень  на ступила, высохли цветы. Ёлочка на рядная в комнате стоит.</a:t>
            </a:r>
          </a:p>
          <a:p>
            <a:pPr>
              <a:buNone/>
            </a:pPr>
            <a:r>
              <a:rPr lang="ru-RU" b="1" dirty="0" smtClean="0">
                <a:solidFill>
                  <a:schemeClr val="tx1"/>
                </a:solidFill>
                <a:latin typeface="Times New Roman" pitchFamily="18" charset="0"/>
                <a:cs typeface="Times New Roman" pitchFamily="18" charset="0"/>
              </a:rPr>
              <a:t>- Спишите, выберите в скобках нужный предлог.</a:t>
            </a:r>
          </a:p>
          <a:p>
            <a:pPr>
              <a:buNone/>
            </a:pPr>
            <a:r>
              <a:rPr lang="ru-RU" dirty="0" smtClean="0">
                <a:solidFill>
                  <a:schemeClr val="tx1"/>
                </a:solidFill>
                <a:latin typeface="Times New Roman" pitchFamily="18" charset="0"/>
                <a:cs typeface="Times New Roman" pitchFamily="18" charset="0"/>
              </a:rPr>
              <a:t>	Дым идёт (из, с) трубы. Дети катались (из, с) горы. Пастух пас стадо (у, в) реки.  Дети купались (у, в) реке. Белка слетела (с, на) крыши сарая. Кошка уселась (с, на) крыльце.</a:t>
            </a:r>
          </a:p>
          <a:p>
            <a:pPr>
              <a:buNone/>
            </a:pPr>
            <a:r>
              <a:rPr lang="ru-RU" b="1" dirty="0" smtClean="0">
                <a:solidFill>
                  <a:schemeClr val="tx1"/>
                </a:solidFill>
                <a:latin typeface="Times New Roman" pitchFamily="18" charset="0"/>
                <a:cs typeface="Times New Roman" pitchFamily="18" charset="0"/>
              </a:rPr>
              <a:t>-</a:t>
            </a:r>
            <a:r>
              <a:rPr lang="ru-RU"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Прочитайте предложения. Вставьте между предлогом и названием предмета слова, обозначающие признаки.</a:t>
            </a:r>
          </a:p>
          <a:p>
            <a:pPr>
              <a:buNone/>
            </a:pPr>
            <a:r>
              <a:rPr lang="ru-RU" dirty="0" smtClean="0">
                <a:solidFill>
                  <a:schemeClr val="tx1"/>
                </a:solidFill>
                <a:latin typeface="Times New Roman" pitchFamily="18" charset="0"/>
                <a:cs typeface="Times New Roman" pitchFamily="18" charset="0"/>
              </a:rPr>
              <a:t>	Под   …   окошком ветер.  Над  …  окошком месяц. Перед  … домом чистое поле. Около … леса избушка.  В … избушке – мышка-норушка.</a:t>
            </a:r>
          </a:p>
          <a:p>
            <a:pPr>
              <a:buNone/>
            </a:pPr>
            <a:r>
              <a:rPr lang="ru-RU" i="1" dirty="0" smtClean="0">
                <a:solidFill>
                  <a:schemeClr val="tx1"/>
                </a:solidFill>
                <a:latin typeface="Times New Roman" pitchFamily="18" charset="0"/>
                <a:cs typeface="Times New Roman" pitchFamily="18" charset="0"/>
              </a:rPr>
              <a:t>	Слова для справок</a:t>
            </a:r>
            <a:r>
              <a:rPr lang="ru-RU" dirty="0" smtClean="0">
                <a:solidFill>
                  <a:schemeClr val="tx1"/>
                </a:solidFill>
                <a:latin typeface="Times New Roman" pitchFamily="18" charset="0"/>
                <a:cs typeface="Times New Roman" pitchFamily="18" charset="0"/>
              </a:rPr>
              <a:t>: резным, новым, густого, светлым,  маленькой.</a:t>
            </a:r>
          </a:p>
          <a:p>
            <a:pPr>
              <a:buNone/>
            </a:pPr>
            <a:endParaRPr lang="ru-RU" dirty="0">
              <a:solidFill>
                <a:schemeClr val="tx1"/>
              </a:solidFill>
              <a:latin typeface="Times New Roman" pitchFamily="18" charset="0"/>
              <a:cs typeface="Times New Roman" pitchFamily="18" charset="0"/>
            </a:endParaRPr>
          </a:p>
        </p:txBody>
      </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403412" y="679939"/>
            <a:ext cx="10206317" cy="5361424"/>
          </a:xfrm>
        </p:spPr>
        <p:txBody>
          <a:bodyPr>
            <a:normAutofit fontScale="85000" lnSpcReduction="20000"/>
          </a:bodyPr>
          <a:lstStyle/>
          <a:p>
            <a:pPr>
              <a:buNone/>
            </a:pPr>
            <a:r>
              <a:rPr lang="ru-RU" sz="2800" b="1" dirty="0" smtClean="0">
                <a:latin typeface="Times New Roman" pitchFamily="18" charset="0"/>
                <a:cs typeface="Times New Roman" pitchFamily="18" charset="0"/>
              </a:rPr>
              <a:t>                                         </a:t>
            </a:r>
            <a:r>
              <a:rPr lang="ru-RU" sz="3800" b="1" u="sng" dirty="0" smtClean="0">
                <a:solidFill>
                  <a:schemeClr val="tx1"/>
                </a:solidFill>
                <a:latin typeface="Times New Roman" pitchFamily="18" charset="0"/>
                <a:cs typeface="Times New Roman" pitchFamily="18" charset="0"/>
              </a:rPr>
              <a:t>Чего нельзя делать?</a:t>
            </a:r>
          </a:p>
          <a:p>
            <a:pPr>
              <a:buNone/>
            </a:pPr>
            <a:r>
              <a:rPr lang="ru-RU" sz="3000" dirty="0" smtClean="0">
                <a:solidFill>
                  <a:schemeClr val="tx1"/>
                </a:solidFill>
                <a:latin typeface="Times New Roman" pitchFamily="18" charset="0"/>
                <a:cs typeface="Times New Roman" pitchFamily="18" charset="0"/>
              </a:rPr>
              <a:t/>
            </a:r>
            <a:br>
              <a:rPr lang="ru-RU" sz="3000" dirty="0" smtClean="0">
                <a:solidFill>
                  <a:schemeClr val="tx1"/>
                </a:solidFill>
                <a:latin typeface="Times New Roman" pitchFamily="18" charset="0"/>
                <a:cs typeface="Times New Roman" pitchFamily="18" charset="0"/>
              </a:rPr>
            </a:br>
            <a:r>
              <a:rPr lang="ru-RU" sz="3000" dirty="0" smtClean="0">
                <a:solidFill>
                  <a:schemeClr val="tx1"/>
                </a:solidFill>
                <a:latin typeface="Times New Roman" pitchFamily="18" charset="0"/>
                <a:cs typeface="Times New Roman" pitchFamily="18" charset="0"/>
              </a:rPr>
              <a:t>Дети с </a:t>
            </a:r>
            <a:r>
              <a:rPr lang="ru-RU" sz="3000" dirty="0" err="1" smtClean="0">
                <a:solidFill>
                  <a:schemeClr val="tx1"/>
                </a:solidFill>
                <a:latin typeface="Times New Roman" pitchFamily="18" charset="0"/>
                <a:cs typeface="Times New Roman" pitchFamily="18" charset="0"/>
              </a:rPr>
              <a:t>дисграфией</a:t>
            </a:r>
            <a:r>
              <a:rPr lang="ru-RU" sz="3000" dirty="0" smtClean="0">
                <a:solidFill>
                  <a:schemeClr val="tx1"/>
                </a:solidFill>
                <a:latin typeface="Times New Roman" pitchFamily="18" charset="0"/>
                <a:cs typeface="Times New Roman" pitchFamily="18" charset="0"/>
              </a:rPr>
              <a:t>, как правило, имеют хорошую зрительную память. Поэтому ни в коем случае нельзя предлагать им упражнения, где требуется исправить ошибки, изначально допущенные. Выполнение подобных упражнений может пагубно сказаться (из-за той же зрительной памяти) и на учащихся, имеющих навык грамотного письма. </a:t>
            </a:r>
            <a:br>
              <a:rPr lang="ru-RU" sz="3000" dirty="0" smtClean="0">
                <a:solidFill>
                  <a:schemeClr val="tx1"/>
                </a:solidFill>
                <a:latin typeface="Times New Roman" pitchFamily="18" charset="0"/>
                <a:cs typeface="Times New Roman" pitchFamily="18" charset="0"/>
              </a:rPr>
            </a:br>
            <a:r>
              <a:rPr lang="ru-RU" sz="3000" dirty="0" smtClean="0">
                <a:solidFill>
                  <a:schemeClr val="tx1"/>
                </a:solidFill>
                <a:latin typeface="Times New Roman" pitchFamily="18" charset="0"/>
                <a:cs typeface="Times New Roman" pitchFamily="18" charset="0"/>
              </a:rPr>
              <a:t>НЕ ПРЕДЛАГАЙТЕ ДЕТЯМ ИСПРАВЛЯТЬ ОШИБКИ, НАУЧИТЕ ИХ НЕ ДЕЛАТЬ ОШИБОК. Суть исправления </a:t>
            </a:r>
            <a:r>
              <a:rPr lang="ru-RU" sz="3000" dirty="0" err="1" smtClean="0">
                <a:solidFill>
                  <a:schemeClr val="tx1"/>
                </a:solidFill>
                <a:latin typeface="Times New Roman" pitchFamily="18" charset="0"/>
                <a:cs typeface="Times New Roman" pitchFamily="18" charset="0"/>
              </a:rPr>
              <a:t>дисграфии</a:t>
            </a:r>
            <a:r>
              <a:rPr lang="ru-RU" sz="3000" dirty="0" smtClean="0">
                <a:solidFill>
                  <a:schemeClr val="tx1"/>
                </a:solidFill>
                <a:latin typeface="Times New Roman" pitchFamily="18" charset="0"/>
                <a:cs typeface="Times New Roman" pitchFamily="18" charset="0"/>
              </a:rPr>
              <a:t> в том, чтобы искоренить саму мысль о том, что при письме можно эти самые ошибки допускать. Текст с ошибками лишний раз показывает ребенку, что ошибки возможны, даже, пожалуй, полезны в чем-то. Давайте забудем об этом... </a:t>
            </a:r>
            <a:br>
              <a:rPr lang="ru-RU" sz="3000" dirty="0" smtClean="0">
                <a:solidFill>
                  <a:schemeClr val="tx1"/>
                </a:solidFill>
                <a:latin typeface="Times New Roman" pitchFamily="18" charset="0"/>
                <a:cs typeface="Times New Roman" pitchFamily="18" charset="0"/>
              </a:rPr>
            </a:br>
            <a:endParaRPr lang="ru-RU" sz="3000" dirty="0" smtClean="0">
              <a:solidFill>
                <a:schemeClr val="tx1"/>
              </a:solidFill>
              <a:latin typeface="Times New Roman" pitchFamily="18" charset="0"/>
              <a:cs typeface="Times New Roman" pitchFamily="18" charset="0"/>
            </a:endParaRPr>
          </a:p>
          <a:p>
            <a:pPr algn="ctr">
              <a:buNone/>
            </a:pPr>
            <a:endParaRPr lang="ru-RU" sz="3000" b="1" dirty="0">
              <a:solidFill>
                <a:schemeClr val="tx1"/>
              </a:solidFill>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5650524" y="539262"/>
            <a:ext cx="4759568" cy="5502101"/>
          </a:xfrm>
        </p:spPr>
        <p:txBody>
          <a:bodyPr>
            <a:normAutofit/>
          </a:bodyPr>
          <a:lstStyle/>
          <a:p>
            <a:pPr algn="ctr">
              <a:buNone/>
            </a:pPr>
            <a:r>
              <a:rPr lang="ru-RU" sz="2800" dirty="0" smtClean="0"/>
              <a:t>   </a:t>
            </a:r>
            <a:endParaRPr lang="ru-RU" sz="2800" b="1"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03412" y="766763"/>
            <a:ext cx="4101353" cy="52752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728447" y="806824"/>
            <a:ext cx="4585448" cy="5298143"/>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chemeClr val="tx1"/>
                </a:solidFill>
              </a:rPr>
              <a:t>Письменная речь-</a:t>
            </a:r>
            <a:r>
              <a:rPr lang="en-US" sz="4800" b="1" u="sng" dirty="0" smtClean="0">
                <a:solidFill>
                  <a:schemeClr val="tx1"/>
                </a:solidFill>
              </a:rPr>
              <a:t>   </a:t>
            </a:r>
            <a:endParaRPr lang="ru-RU" sz="4800" b="1" u="sng" dirty="0">
              <a:solidFill>
                <a:schemeClr val="tx1"/>
              </a:solidFill>
            </a:endParaRPr>
          </a:p>
        </p:txBody>
      </p:sp>
      <p:sp>
        <p:nvSpPr>
          <p:cNvPr id="3" name="Объект 2"/>
          <p:cNvSpPr>
            <a:spLocks noGrp="1"/>
          </p:cNvSpPr>
          <p:nvPr>
            <p:ph idx="1"/>
          </p:nvPr>
        </p:nvSpPr>
        <p:spPr>
          <a:xfrm>
            <a:off x="550985" y="1629509"/>
            <a:ext cx="10241933" cy="4411854"/>
          </a:xfrm>
        </p:spPr>
        <p:txBody>
          <a:bodyPr>
            <a:normAutofit fontScale="47500" lnSpcReduction="20000"/>
          </a:bodyPr>
          <a:lstStyle/>
          <a:p>
            <a:pPr algn="ctr">
              <a:lnSpc>
                <a:spcPct val="250000"/>
              </a:lnSpc>
              <a:buNone/>
            </a:pPr>
            <a:r>
              <a:rPr lang="ru-RU" sz="5900" dirty="0" smtClean="0">
                <a:solidFill>
                  <a:schemeClr val="tx1"/>
                </a:solidFill>
              </a:rPr>
              <a:t>особый вид деятельности, в котором сочетаются письмо и чтение как </a:t>
            </a:r>
            <a:r>
              <a:rPr lang="ru-RU" sz="5900" dirty="0" err="1" smtClean="0">
                <a:solidFill>
                  <a:schemeClr val="tx1"/>
                </a:solidFill>
              </a:rPr>
              <a:t>операциональные</a:t>
            </a:r>
            <a:r>
              <a:rPr lang="ru-RU" sz="5900" dirty="0" smtClean="0">
                <a:solidFill>
                  <a:schemeClr val="tx1"/>
                </a:solidFill>
              </a:rPr>
              <a:t> компоненты, при этом письмо является продуктивным (говорение), а чтение –рецептивным (</a:t>
            </a:r>
            <a:r>
              <a:rPr lang="ru-RU" sz="5900" smtClean="0">
                <a:solidFill>
                  <a:schemeClr val="tx1"/>
                </a:solidFill>
              </a:rPr>
              <a:t>слушание)  </a:t>
            </a:r>
            <a:r>
              <a:rPr lang="ru-RU" sz="5900" dirty="0" smtClean="0">
                <a:solidFill>
                  <a:schemeClr val="tx1"/>
                </a:solidFill>
              </a:rPr>
              <a:t>видом деятельности.</a:t>
            </a:r>
            <a:r>
              <a:rPr lang="en-US" sz="5900" dirty="0" smtClean="0">
                <a:solidFill>
                  <a:schemeClr val="tx1"/>
                </a:solidFill>
              </a:rPr>
              <a:t>		</a:t>
            </a:r>
            <a:r>
              <a:rPr lang="en-US" sz="4800" dirty="0" smtClean="0"/>
              <a:t>		</a:t>
            </a:r>
            <a:endParaRPr lang="ru-RU" sz="4800" u="sng" spc="300" dirty="0"/>
          </a:p>
        </p:txBody>
      </p:sp>
    </p:spTree>
    <p:extLst>
      <p:ext uri="{BB962C8B-B14F-4D97-AF65-F5344CB8AC3E}">
        <p14:creationId xmlns:p14="http://schemas.microsoft.com/office/powerpoint/2010/main" val="415433582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5462955" y="750277"/>
            <a:ext cx="4466492" cy="5291085"/>
          </a:xfrm>
        </p:spPr>
        <p:txBody>
          <a:bodyPr>
            <a:noAutofit/>
          </a:bodyPr>
          <a:lstStyle/>
          <a:p>
            <a:pPr algn="ctr">
              <a:buNone/>
            </a:pPr>
            <a:r>
              <a:rPr lang="ru-RU" sz="2800" dirty="0" smtClean="0"/>
              <a:t> </a:t>
            </a:r>
            <a:endParaRPr lang="ru-RU" sz="2800" b="1"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450522" y="1304366"/>
            <a:ext cx="3350077" cy="473766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6347011" y="1358153"/>
            <a:ext cx="3213847" cy="4666130"/>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2" y="609599"/>
            <a:ext cx="10416491" cy="5831541"/>
          </a:xfrm>
        </p:spPr>
        <p:txBody>
          <a:bodyPr>
            <a:noAutofit/>
          </a:bodyPr>
          <a:lstStyle/>
          <a:p>
            <a:r>
              <a:rPr lang="ru-RU" sz="2800" b="1" dirty="0" smtClean="0">
                <a:solidFill>
                  <a:schemeClr val="tx1"/>
                </a:solidFill>
                <a:latin typeface="Times New Roman" pitchFamily="18" charset="0"/>
                <a:cs typeface="Times New Roman" pitchFamily="18" charset="0"/>
              </a:rPr>
              <a:t>ДИСЛЕКСИЯ</a:t>
            </a:r>
            <a:r>
              <a:rPr lang="ru-RU" sz="2800" dirty="0" smtClean="0">
                <a:solidFill>
                  <a:schemeClr val="tx1"/>
                </a:solidFill>
                <a:latin typeface="Times New Roman" pitchFamily="18" charset="0"/>
                <a:cs typeface="Times New Roman" pitchFamily="18" charset="0"/>
              </a:rPr>
              <a:t> - это специфическое нарушение процесса обучения чтению при сохранении общей способности к обучению. Проявляется </a:t>
            </a:r>
            <a:r>
              <a:rPr lang="ru-RU" sz="2800" dirty="0" err="1" smtClean="0">
                <a:solidFill>
                  <a:schemeClr val="tx1"/>
                </a:solidFill>
                <a:latin typeface="Times New Roman" pitchFamily="18" charset="0"/>
                <a:cs typeface="Times New Roman" pitchFamily="18" charset="0"/>
              </a:rPr>
              <a:t>дислексия</a:t>
            </a:r>
            <a:r>
              <a:rPr lang="ru-RU" sz="2800" dirty="0" smtClean="0">
                <a:solidFill>
                  <a:schemeClr val="tx1"/>
                </a:solidFill>
                <a:latin typeface="Times New Roman" pitchFamily="18" charset="0"/>
                <a:cs typeface="Times New Roman" pitchFamily="18" charset="0"/>
              </a:rPr>
              <a:t> в стойкой неспособности ребенка овладеть </a:t>
            </a:r>
            <a:r>
              <a:rPr lang="ru-RU" sz="2800" dirty="0" err="1" smtClean="0">
                <a:solidFill>
                  <a:schemeClr val="tx1"/>
                </a:solidFill>
                <a:latin typeface="Times New Roman" pitchFamily="18" charset="0"/>
                <a:cs typeface="Times New Roman" pitchFamily="18" charset="0"/>
              </a:rPr>
              <a:t>слогослиянием</a:t>
            </a:r>
            <a:r>
              <a:rPr lang="ru-RU" sz="2800" dirty="0" smtClean="0">
                <a:solidFill>
                  <a:schemeClr val="tx1"/>
                </a:solidFill>
                <a:latin typeface="Times New Roman" pitchFamily="18" charset="0"/>
                <a:cs typeface="Times New Roman" pitchFamily="18" charset="0"/>
              </a:rPr>
              <a:t>, чтением словами и, как следствие, непониманием прочитанного. Дети, страдающие </a:t>
            </a:r>
            <a:r>
              <a:rPr lang="ru-RU" sz="2800" dirty="0" err="1" smtClean="0">
                <a:solidFill>
                  <a:schemeClr val="tx1"/>
                </a:solidFill>
                <a:latin typeface="Times New Roman" pitchFamily="18" charset="0"/>
                <a:cs typeface="Times New Roman" pitchFamily="18" charset="0"/>
              </a:rPr>
              <a:t>дислексией</a:t>
            </a:r>
            <a:r>
              <a:rPr lang="ru-RU" sz="2800" dirty="0" smtClean="0">
                <a:solidFill>
                  <a:schemeClr val="tx1"/>
                </a:solidFill>
                <a:latin typeface="Times New Roman" pitchFamily="18" charset="0"/>
                <a:cs typeface="Times New Roman" pitchFamily="18" charset="0"/>
              </a:rPr>
              <a:t>, при чтении искажают слова, «глотая» целые слоги, меняя буквы местами, пропуская звуки или, наоборот, добавляя ненужные.</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ru-RU" sz="2800" u="sng" dirty="0" smtClean="0">
                <a:latin typeface="Times New Roman" pitchFamily="18" charset="0"/>
                <a:cs typeface="Times New Roman" pitchFamily="18" charset="0"/>
              </a:rPr>
              <a:t> </a:t>
            </a:r>
            <a:r>
              <a:rPr lang="ru-RU" sz="2800" b="1" u="sng" dirty="0" err="1" smtClean="0">
                <a:solidFill>
                  <a:schemeClr val="tx1"/>
                </a:solidFill>
                <a:latin typeface="Times New Roman" pitchFamily="18" charset="0"/>
                <a:cs typeface="Times New Roman" pitchFamily="18" charset="0"/>
              </a:rPr>
              <a:t>Дислексия</a:t>
            </a:r>
            <a:r>
              <a:rPr lang="ru-RU" sz="2800" dirty="0" smtClean="0">
                <a:solidFill>
                  <a:schemeClr val="tx1"/>
                </a:solidFill>
                <a:latin typeface="Times New Roman" pitchFamily="18" charset="0"/>
                <a:cs typeface="Times New Roman" pitchFamily="18" charset="0"/>
              </a:rPr>
              <a:t> - это наиболее распространенное расстройство, встречающееся у детей, которое остается на всю жизнь. Степень тяжести заболевания может быть от легкой до тяжелой. Чем раньше начинается коррекция  данного расстройства, тем лучше результаты.</a:t>
            </a:r>
            <a:r>
              <a:rPr lang="ru-RU" sz="2400" dirty="0" smtClean="0">
                <a:solidFill>
                  <a:schemeClr val="tx1"/>
                </a:solidFill>
              </a:rPr>
              <a:t/>
            </a:r>
            <a:br>
              <a:rPr lang="ru-RU" sz="2400" dirty="0" smtClean="0">
                <a:solidFill>
                  <a:schemeClr val="tx1"/>
                </a:solidFill>
              </a:rPr>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0053419" cy="6019800"/>
          </a:xfrm>
        </p:spPr>
        <p:txBody>
          <a:bodyPr>
            <a:normAutofit fontScale="90000"/>
          </a:bodyPr>
          <a:lstStyle/>
          <a:p>
            <a:r>
              <a:rPr lang="ru-RU" sz="3100" b="1" u="sng" dirty="0" smtClean="0">
                <a:solidFill>
                  <a:schemeClr val="tx1"/>
                </a:solidFill>
                <a:latin typeface="Times New Roman" pitchFamily="18" charset="0"/>
                <a:cs typeface="Times New Roman" pitchFamily="18" charset="0"/>
              </a:rPr>
              <a:t>При </a:t>
            </a:r>
            <a:r>
              <a:rPr lang="ru-RU" sz="3100" b="1" u="sng" dirty="0" err="1" smtClean="0">
                <a:solidFill>
                  <a:schemeClr val="tx1"/>
                </a:solidFill>
                <a:latin typeface="Times New Roman" pitchFamily="18" charset="0"/>
                <a:cs typeface="Times New Roman" pitchFamily="18" charset="0"/>
              </a:rPr>
              <a:t>дислексии</a:t>
            </a:r>
            <a:r>
              <a:rPr lang="ru-RU" sz="3100" b="1" u="sng" dirty="0" smtClean="0">
                <a:solidFill>
                  <a:schemeClr val="tx1"/>
                </a:solidFill>
                <a:latin typeface="Times New Roman" pitchFamily="18" charset="0"/>
                <a:cs typeface="Times New Roman" pitchFamily="18" charset="0"/>
              </a:rPr>
              <a:t> наблюдаются следующие группы ошибок:</a:t>
            </a:r>
            <a:r>
              <a:rPr lang="ru-RU" sz="3100" dirty="0" smtClean="0">
                <a:solidFill>
                  <a:schemeClr val="tx1"/>
                </a:solidFill>
                <a:latin typeface="Times New Roman" pitchFamily="18" charset="0"/>
                <a:cs typeface="Times New Roman" pitchFamily="18" charset="0"/>
              </a:rPr>
              <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Замены и смешение графически сходных букв (И – Ш, Б – Д, Х-Ж, П-Н, З-В), фонетически близких звуков( звонких - глухих, твёрдых - мягких)</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Побуквенное чтение, нарушение слияния звуков в слоги и слова.</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Искажения </a:t>
            </a:r>
            <a:r>
              <a:rPr lang="ru-RU" sz="3100" dirty="0" err="1" smtClean="0">
                <a:solidFill>
                  <a:schemeClr val="tx1"/>
                </a:solidFill>
                <a:latin typeface="Times New Roman" pitchFamily="18" charset="0"/>
                <a:cs typeface="Times New Roman" pitchFamily="18" charset="0"/>
              </a:rPr>
              <a:t>звуко-слоговой</a:t>
            </a:r>
            <a:r>
              <a:rPr lang="ru-RU" sz="3100" dirty="0" smtClean="0">
                <a:solidFill>
                  <a:schemeClr val="tx1"/>
                </a:solidFill>
                <a:latin typeface="Times New Roman" pitchFamily="18" charset="0"/>
                <a:cs typeface="Times New Roman" pitchFamily="18" charset="0"/>
              </a:rPr>
              <a:t> структуры слова (пропуск слогов или буквы, перестановки, добавления, усечение слов).</a:t>
            </a:r>
            <a:br>
              <a:rPr lang="ru-RU" sz="3100" dirty="0" smtClean="0">
                <a:solidFill>
                  <a:schemeClr val="tx1"/>
                </a:solidFill>
                <a:latin typeface="Times New Roman" pitchFamily="18" charset="0"/>
                <a:cs typeface="Times New Roman" pitchFamily="18" charset="0"/>
              </a:rPr>
            </a:br>
            <a:r>
              <a:rPr lang="ru-RU" sz="3100" dirty="0" err="1" smtClean="0">
                <a:solidFill>
                  <a:schemeClr val="tx1"/>
                </a:solidFill>
                <a:latin typeface="Times New Roman" pitchFamily="18" charset="0"/>
                <a:cs typeface="Times New Roman" pitchFamily="18" charset="0"/>
              </a:rPr>
              <a:t>Аграмматизы</a:t>
            </a:r>
            <a:r>
              <a:rPr lang="ru-RU" sz="3100" dirty="0" smtClean="0">
                <a:solidFill>
                  <a:schemeClr val="tx1"/>
                </a:solidFill>
                <a:latin typeface="Times New Roman" pitchFamily="18" charset="0"/>
                <a:cs typeface="Times New Roman" pitchFamily="18" charset="0"/>
              </a:rPr>
              <a:t> при чтении (пропуск слов, предложений, абзацев; нарушения падежных окончаниях, нарушения согласования и управления слов).</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Нарушения понимания смысла прочитанного.</a:t>
            </a:r>
            <a:r>
              <a:rPr lang="ru-RU" dirty="0" smtClean="0"/>
              <a:t/>
            </a:r>
            <a:br>
              <a:rPr lang="ru-RU" dirty="0" smtClean="0"/>
            </a:br>
            <a:endParaRPr lang="ru-RU" dirty="0"/>
          </a:p>
        </p:txBody>
      </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6518" y="609599"/>
            <a:ext cx="10999694" cy="5750859"/>
          </a:xfrm>
        </p:spPr>
        <p:txBody>
          <a:bodyPr>
            <a:normAutofit fontScale="90000"/>
          </a:bodyPr>
          <a:lstStyle/>
          <a:p>
            <a:r>
              <a:rPr lang="ru-RU" sz="3100" b="1" dirty="0" smtClean="0">
                <a:solidFill>
                  <a:schemeClr val="tx1"/>
                </a:solidFill>
                <a:latin typeface="Times New Roman" pitchFamily="18" charset="0"/>
                <a:cs typeface="Times New Roman" pitchFamily="18" charset="0"/>
              </a:rPr>
              <a:t>                                    </a:t>
            </a:r>
            <a:r>
              <a:rPr lang="ru-RU" sz="3100" b="1" u="sng" dirty="0" smtClean="0">
                <a:solidFill>
                  <a:schemeClr val="tx1"/>
                </a:solidFill>
                <a:latin typeface="Times New Roman" pitchFamily="18" charset="0"/>
                <a:cs typeface="Times New Roman" pitchFamily="18" charset="0"/>
              </a:rPr>
              <a:t>Причины </a:t>
            </a:r>
            <a:r>
              <a:rPr lang="ru-RU" sz="3100" b="1" u="sng" dirty="0" err="1" smtClean="0">
                <a:solidFill>
                  <a:schemeClr val="tx1"/>
                </a:solidFill>
                <a:latin typeface="Times New Roman" pitchFamily="18" charset="0"/>
                <a:cs typeface="Times New Roman" pitchFamily="18" charset="0"/>
              </a:rPr>
              <a:t>дислексии</a:t>
            </a:r>
            <a:r>
              <a:rPr lang="ru-RU" sz="3100" b="1" dirty="0" smtClean="0">
                <a:solidFill>
                  <a:schemeClr val="tx1"/>
                </a:solidFill>
                <a:latin typeface="Times New Roman" pitchFamily="18" charset="0"/>
                <a:cs typeface="Times New Roman" pitchFamily="18" charset="0"/>
              </a:rPr>
              <a:t>.</a:t>
            </a:r>
            <a:r>
              <a:rPr lang="ru-RU" sz="3100" dirty="0" smtClean="0">
                <a:solidFill>
                  <a:schemeClr val="tx1"/>
                </a:solidFill>
                <a:latin typeface="Times New Roman" pitchFamily="18" charset="0"/>
                <a:cs typeface="Times New Roman" pitchFamily="18" charset="0"/>
              </a:rPr>
              <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a:t>
            </a:r>
            <a:r>
              <a:rPr lang="ru-RU" sz="3100" b="1" dirty="0" smtClean="0">
                <a:solidFill>
                  <a:schemeClr val="tx1"/>
                </a:solidFill>
                <a:latin typeface="Times New Roman" pitchFamily="18" charset="0"/>
                <a:cs typeface="Times New Roman" pitchFamily="18" charset="0"/>
              </a:rPr>
              <a:t>Нейробиологические причины </a:t>
            </a:r>
            <a:r>
              <a:rPr lang="ru-RU" sz="3100" dirty="0" smtClean="0">
                <a:solidFill>
                  <a:schemeClr val="tx1"/>
                </a:solidFill>
                <a:latin typeface="Times New Roman" pitchFamily="18" charset="0"/>
                <a:cs typeface="Times New Roman" pitchFamily="18" charset="0"/>
              </a:rPr>
              <a:t>связаны с недоразвитием или поражением головного мозга в разные периоды развития ребенка (период беременности, родов и послеродовой период). В результате страдают отделы головного мозга, обеспечивающие психологические функции, участвующие в процессе чтения.</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a:t>
            </a:r>
            <a:r>
              <a:rPr lang="ru-RU" sz="3100" b="1" dirty="0" smtClean="0">
                <a:solidFill>
                  <a:schemeClr val="tx1"/>
                </a:solidFill>
                <a:latin typeface="Times New Roman" pitchFamily="18" charset="0"/>
                <a:cs typeface="Times New Roman" pitchFamily="18" charset="0"/>
              </a:rPr>
              <a:t>Наследственность, </a:t>
            </a:r>
            <a:r>
              <a:rPr lang="ru-RU" sz="3100" dirty="0" smtClean="0">
                <a:solidFill>
                  <a:schemeClr val="tx1"/>
                </a:solidFill>
                <a:latin typeface="Times New Roman" pitchFamily="18" charset="0"/>
                <a:cs typeface="Times New Roman" pitchFamily="18" charset="0"/>
              </a:rPr>
              <a:t>как выяснилось. </a:t>
            </a:r>
            <a:r>
              <a:rPr lang="ru-RU" sz="3100" dirty="0" err="1" smtClean="0">
                <a:solidFill>
                  <a:schemeClr val="tx1"/>
                </a:solidFill>
                <a:latin typeface="Times New Roman" pitchFamily="18" charset="0"/>
                <a:cs typeface="Times New Roman" pitchFamily="18" charset="0"/>
              </a:rPr>
              <a:t>Дислексия</a:t>
            </a:r>
            <a:r>
              <a:rPr lang="ru-RU" sz="3100" dirty="0" smtClean="0">
                <a:solidFill>
                  <a:schemeClr val="tx1"/>
                </a:solidFill>
                <a:latin typeface="Times New Roman" pitchFamily="18" charset="0"/>
                <a:cs typeface="Times New Roman" pitchFamily="18" charset="0"/>
              </a:rPr>
              <a:t> является синдромом с наследственной обусловленностью. Показатель наследуемости </a:t>
            </a:r>
            <a:r>
              <a:rPr lang="ru-RU" sz="3100" dirty="0" err="1" smtClean="0">
                <a:solidFill>
                  <a:schemeClr val="tx1"/>
                </a:solidFill>
                <a:latin typeface="Times New Roman" pitchFamily="18" charset="0"/>
                <a:cs typeface="Times New Roman" pitchFamily="18" charset="0"/>
              </a:rPr>
              <a:t>дислексии</a:t>
            </a:r>
            <a:r>
              <a:rPr lang="ru-RU" sz="3100" dirty="0" smtClean="0">
                <a:solidFill>
                  <a:schemeClr val="tx1"/>
                </a:solidFill>
                <a:latin typeface="Times New Roman" pitchFamily="18" charset="0"/>
                <a:cs typeface="Times New Roman" pitchFamily="18" charset="0"/>
              </a:rPr>
              <a:t> составляет 40-70%. В молекулярно-генетических исследованиях удалось обнаружить гены, ответственные за возникновение </a:t>
            </a:r>
            <a:r>
              <a:rPr lang="ru-RU" sz="3100" dirty="0" err="1" smtClean="0">
                <a:solidFill>
                  <a:schemeClr val="tx1"/>
                </a:solidFill>
                <a:latin typeface="Times New Roman" pitchFamily="18" charset="0"/>
                <a:cs typeface="Times New Roman" pitchFamily="18" charset="0"/>
              </a:rPr>
              <a:t>дислексии</a:t>
            </a:r>
            <a:r>
              <a:rPr lang="ru-RU" sz="3100" dirty="0" smtClean="0">
                <a:solidFill>
                  <a:schemeClr val="tx1"/>
                </a:solidFill>
                <a:latin typeface="Times New Roman" pitchFamily="18" charset="0"/>
                <a:cs typeface="Times New Roman" pitchFamily="18" charset="0"/>
              </a:rPr>
              <a:t>.</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a:t>
            </a:r>
            <a:r>
              <a:rPr lang="ru-RU" sz="3100" b="1" dirty="0" smtClean="0">
                <a:solidFill>
                  <a:schemeClr val="tx1"/>
                </a:solidFill>
                <a:latin typeface="Times New Roman" pitchFamily="18" charset="0"/>
                <a:cs typeface="Times New Roman" pitchFamily="18" charset="0"/>
              </a:rPr>
              <a:t>Социально-психологические причины</a:t>
            </a:r>
            <a:r>
              <a:rPr lang="ru-RU" sz="3100" dirty="0" smtClean="0">
                <a:solidFill>
                  <a:schemeClr val="tx1"/>
                </a:solidFill>
                <a:latin typeface="Times New Roman" pitchFamily="18" charset="0"/>
                <a:cs typeface="Times New Roman" pitchFamily="18" charset="0"/>
              </a:rPr>
              <a:t>(недостаточность речевых контактов, педагогическая запущенность).</a:t>
            </a:r>
            <a:r>
              <a:rPr lang="ru-RU" dirty="0" smtClean="0"/>
              <a:t/>
            </a:r>
            <a:br>
              <a:rPr lang="ru-RU" dirty="0" smtClean="0"/>
            </a:br>
            <a:endParaRPr lang="ru-RU" dirty="0"/>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77334" y="609600"/>
            <a:ext cx="8596668" cy="896471"/>
          </a:xfrm>
        </p:spPr>
        <p:txBody>
          <a:bodyPr/>
          <a:lstStyle/>
          <a:p>
            <a:pPr algn="ctr"/>
            <a:r>
              <a:rPr lang="ru-RU" b="1" u="sng" dirty="0" smtClean="0">
                <a:solidFill>
                  <a:schemeClr val="tx1"/>
                </a:solidFill>
              </a:rPr>
              <a:t>АНАГРАММЫ-ПРЕДМЕТЫ</a:t>
            </a:r>
            <a:endParaRPr lang="ru-RU" b="1" u="sng" dirty="0">
              <a:solidFill>
                <a:schemeClr val="tx1"/>
              </a:solidFill>
            </a:endParaRPr>
          </a:p>
        </p:txBody>
      </p:sp>
      <p:sp>
        <p:nvSpPr>
          <p:cNvPr id="4" name="Содержимое 3"/>
          <p:cNvSpPr>
            <a:spLocks noGrp="1"/>
          </p:cNvSpPr>
          <p:nvPr>
            <p:ph sz="half" idx="2"/>
          </p:nvPr>
        </p:nvSpPr>
        <p:spPr/>
        <p:txBody>
          <a:bodyPr>
            <a:normAutofit/>
          </a:bodyPr>
          <a:lstStyle/>
          <a:p>
            <a:pPr algn="ctr">
              <a:lnSpc>
                <a:spcPct val="110000"/>
              </a:lnSpc>
              <a:buNone/>
            </a:pPr>
            <a:r>
              <a:rPr lang="ru-RU" sz="2800" dirty="0" smtClean="0"/>
              <a:t> </a:t>
            </a:r>
            <a:endParaRPr lang="ru-RU" sz="2800" b="1" dirty="0"/>
          </a:p>
        </p:txBody>
      </p:sp>
      <p:pic>
        <p:nvPicPr>
          <p:cNvPr id="5" name="Рисунок 4"/>
          <p:cNvPicPr/>
          <p:nvPr/>
        </p:nvPicPr>
        <p:blipFill>
          <a:blip r:embed="rId2"/>
          <a:srcRect t="10714" r="41256" b="4252"/>
          <a:stretch>
            <a:fillRect/>
          </a:stretch>
        </p:blipFill>
        <p:spPr bwMode="auto">
          <a:xfrm>
            <a:off x="5998647" y="1600199"/>
            <a:ext cx="4153881" cy="4531659"/>
          </a:xfrm>
          <a:prstGeom prst="rect">
            <a:avLst/>
          </a:prstGeom>
          <a:noFill/>
          <a:ln w="9525">
            <a:noFill/>
            <a:miter lim="800000"/>
            <a:headEnd/>
            <a:tailEnd/>
          </a:ln>
        </p:spPr>
      </p:pic>
      <p:pic>
        <p:nvPicPr>
          <p:cNvPr id="9" name="Содержимое 8"/>
          <p:cNvPicPr>
            <a:picLocks noGrp="1"/>
          </p:cNvPicPr>
          <p:nvPr>
            <p:ph sz="half" idx="1"/>
          </p:nvPr>
        </p:nvPicPr>
        <p:blipFill>
          <a:blip r:embed="rId3"/>
          <a:srcRect l="31418" t="7469" r="11996" b="13071"/>
          <a:stretch>
            <a:fillRect/>
          </a:stretch>
        </p:blipFill>
        <p:spPr bwMode="auto">
          <a:xfrm>
            <a:off x="900953" y="1532966"/>
            <a:ext cx="3859305" cy="4509060"/>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tx1"/>
                </a:solidFill>
              </a:rPr>
              <a:t>Деформированные тексты</a:t>
            </a:r>
            <a:endParaRPr lang="ru-RU" dirty="0">
              <a:solidFill>
                <a:schemeClr val="tx1"/>
              </a:solidFill>
            </a:endParaRPr>
          </a:p>
        </p:txBody>
      </p:sp>
      <p:pic>
        <p:nvPicPr>
          <p:cNvPr id="5" name="Содержимое 4"/>
          <p:cNvPicPr>
            <a:picLocks noGrp="1"/>
          </p:cNvPicPr>
          <p:nvPr>
            <p:ph sz="half" idx="2"/>
          </p:nvPr>
        </p:nvPicPr>
        <p:blipFill>
          <a:blip r:embed="rId2"/>
          <a:srcRect/>
          <a:stretch>
            <a:fillRect/>
          </a:stretch>
        </p:blipFill>
        <p:spPr bwMode="auto">
          <a:xfrm>
            <a:off x="986618" y="1412314"/>
            <a:ext cx="3515403" cy="4791075"/>
          </a:xfrm>
          <a:prstGeom prst="rect">
            <a:avLst/>
          </a:prstGeom>
          <a:noFill/>
          <a:ln w="9525">
            <a:noFill/>
            <a:miter lim="800000"/>
            <a:headEnd/>
            <a:tailEnd/>
          </a:ln>
        </p:spPr>
      </p:pic>
      <p:pic>
        <p:nvPicPr>
          <p:cNvPr id="6" name="Рисунок 5"/>
          <p:cNvPicPr/>
          <p:nvPr/>
        </p:nvPicPr>
        <p:blipFill>
          <a:blip r:embed="rId3"/>
          <a:srcRect/>
          <a:stretch>
            <a:fillRect/>
          </a:stretch>
        </p:blipFill>
        <p:spPr bwMode="auto">
          <a:xfrm>
            <a:off x="5365376" y="1411941"/>
            <a:ext cx="4397189" cy="4719918"/>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188259" y="389965"/>
            <a:ext cx="11510681" cy="6279775"/>
          </a:xfrm>
        </p:spPr>
        <p:txBody>
          <a:bodyPr>
            <a:noAutofit/>
          </a:bodyPr>
          <a:lstStyle/>
          <a:p>
            <a:pPr>
              <a:buNone/>
            </a:pPr>
            <a:r>
              <a:rPr lang="ru-RU" sz="1600" b="1" dirty="0" smtClean="0">
                <a:solidFill>
                  <a:schemeClr val="tx1"/>
                </a:solidFill>
              </a:rPr>
              <a:t>                                                             </a:t>
            </a:r>
            <a:r>
              <a:rPr lang="ru-RU" sz="1600" b="1" u="sng" dirty="0" smtClean="0">
                <a:solidFill>
                  <a:schemeClr val="tx1"/>
                </a:solidFill>
              </a:rPr>
              <a:t>Работа над пониманием текста.</a:t>
            </a:r>
          </a:p>
          <a:p>
            <a:pPr>
              <a:buNone/>
            </a:pPr>
            <a:r>
              <a:rPr lang="ru-RU" sz="1600" b="1" i="1" dirty="0" smtClean="0">
                <a:solidFill>
                  <a:schemeClr val="tx1"/>
                </a:solidFill>
              </a:rPr>
              <a:t>Крупный шрифт – для чтения ребенком, мелкий – для взрослого.</a:t>
            </a:r>
            <a:endParaRPr lang="ru-RU" sz="1600" b="1" dirty="0" smtClean="0">
              <a:solidFill>
                <a:schemeClr val="tx1"/>
              </a:solidFill>
            </a:endParaRPr>
          </a:p>
          <a:p>
            <a:r>
              <a:rPr lang="ru-RU" sz="1600" b="1" dirty="0" smtClean="0">
                <a:solidFill>
                  <a:schemeClr val="tx1"/>
                </a:solidFill>
              </a:rPr>
              <a:t>Прочитай название и рассмотри картинку. Прочитай  текст  (с листком бумаги) первый раз не спеша. Затем прочитай второй раз   и подчеркни только главную мысль (одно или два предложения или словосочетания). Лишнюю информацию возьми в скобки.                                            </a:t>
            </a:r>
          </a:p>
          <a:p>
            <a:pPr>
              <a:buNone/>
            </a:pPr>
            <a:r>
              <a:rPr lang="ru-RU" sz="1600" b="1" dirty="0" smtClean="0">
                <a:solidFill>
                  <a:schemeClr val="tx1"/>
                </a:solidFill>
              </a:rPr>
              <a:t>                                                             «Мокрая курица».                                     </a:t>
            </a:r>
          </a:p>
          <a:p>
            <a:r>
              <a:rPr lang="ru-RU" sz="1600" b="1" dirty="0" smtClean="0">
                <a:solidFill>
                  <a:schemeClr val="tx1"/>
                </a:solidFill>
              </a:rPr>
              <a:t>Говорят «мокрая курица», но никто не говорит «мокрая утка». Дело в том, что водоплав</a:t>
            </a:r>
            <a:r>
              <a:rPr lang="ru-RU" sz="1600" b="1" u="sng" dirty="0" smtClean="0">
                <a:solidFill>
                  <a:schemeClr val="tx1"/>
                </a:solidFill>
              </a:rPr>
              <a:t>ающие</a:t>
            </a:r>
            <a:r>
              <a:rPr lang="ru-RU" sz="1600" b="1" dirty="0" smtClean="0">
                <a:solidFill>
                  <a:schemeClr val="tx1"/>
                </a:solidFill>
              </a:rPr>
              <a:t> птицы смазыва</a:t>
            </a:r>
            <a:r>
              <a:rPr lang="ru-RU" sz="1600" b="1" u="sng" dirty="0" smtClean="0">
                <a:solidFill>
                  <a:schemeClr val="tx1"/>
                </a:solidFill>
              </a:rPr>
              <a:t>ют</a:t>
            </a:r>
            <a:r>
              <a:rPr lang="ru-RU" sz="1600" b="1" dirty="0" smtClean="0">
                <a:solidFill>
                  <a:schemeClr val="tx1"/>
                </a:solidFill>
              </a:rPr>
              <a:t> перья жиром. Поэтому их перья не намокают. У курицы такой защиты нет.</a:t>
            </a:r>
          </a:p>
          <a:p>
            <a:pPr>
              <a:buNone/>
            </a:pPr>
            <a:r>
              <a:rPr lang="ru-RU" sz="1600" b="1" dirty="0" smtClean="0">
                <a:solidFill>
                  <a:schemeClr val="tx1"/>
                </a:solidFill>
              </a:rPr>
              <a:t>Задания:</a:t>
            </a:r>
          </a:p>
          <a:p>
            <a:r>
              <a:rPr lang="ru-RU" sz="1600" b="1" dirty="0" smtClean="0">
                <a:solidFill>
                  <a:schemeClr val="tx1"/>
                </a:solidFill>
              </a:rPr>
              <a:t>1.Прочитай каждое слово в тексте дважды.</a:t>
            </a:r>
          </a:p>
          <a:p>
            <a:r>
              <a:rPr lang="ru-RU" sz="1600" b="1" dirty="0" smtClean="0">
                <a:solidFill>
                  <a:schemeClr val="tx1"/>
                </a:solidFill>
              </a:rPr>
              <a:t>2.Закрой листком нижнюю часть строки и прочитай еще раз.</a:t>
            </a:r>
          </a:p>
          <a:p>
            <a:r>
              <a:rPr lang="ru-RU" sz="1600" b="1" dirty="0" smtClean="0">
                <a:solidFill>
                  <a:schemeClr val="tx1"/>
                </a:solidFill>
              </a:rPr>
              <a:t>3.Отметь правильный ответ:</a:t>
            </a:r>
          </a:p>
          <a:p>
            <a:r>
              <a:rPr lang="ru-RU" sz="1600" b="1" dirty="0" smtClean="0">
                <a:solidFill>
                  <a:schemeClr val="tx1"/>
                </a:solidFill>
              </a:rPr>
              <a:t>Можно ли назвать утку водоплавающей?</a:t>
            </a:r>
          </a:p>
          <a:p>
            <a:r>
              <a:rPr lang="ru-RU" sz="1600" b="1" dirty="0" err="1" smtClean="0">
                <a:solidFill>
                  <a:schemeClr val="tx1"/>
                </a:solidFill>
              </a:rPr>
              <a:t>Да_______</a:t>
            </a:r>
            <a:r>
              <a:rPr lang="ru-RU" sz="1600" b="1" dirty="0" smtClean="0">
                <a:solidFill>
                  <a:schemeClr val="tx1"/>
                </a:solidFill>
              </a:rPr>
              <a:t>      </a:t>
            </a:r>
            <a:r>
              <a:rPr lang="ru-RU" sz="1600" b="1" dirty="0" err="1" smtClean="0">
                <a:solidFill>
                  <a:schemeClr val="tx1"/>
                </a:solidFill>
              </a:rPr>
              <a:t>Нет________</a:t>
            </a:r>
            <a:endParaRPr lang="ru-RU" sz="1600" b="1" dirty="0" smtClean="0">
              <a:solidFill>
                <a:schemeClr val="tx1"/>
              </a:solidFill>
            </a:endParaRPr>
          </a:p>
          <a:p>
            <a:r>
              <a:rPr lang="ru-RU" sz="1600" b="1" dirty="0" smtClean="0">
                <a:solidFill>
                  <a:schemeClr val="tx1"/>
                </a:solidFill>
              </a:rPr>
              <a:t>Что отталкивает воду  от перьев утки?</a:t>
            </a:r>
          </a:p>
          <a:p>
            <a:r>
              <a:rPr lang="ru-RU" sz="1600" b="1" dirty="0" err="1" smtClean="0">
                <a:solidFill>
                  <a:schemeClr val="tx1"/>
                </a:solidFill>
              </a:rPr>
              <a:t>Резина________</a:t>
            </a:r>
            <a:r>
              <a:rPr lang="ru-RU" sz="1600" b="1" dirty="0" smtClean="0">
                <a:solidFill>
                  <a:schemeClr val="tx1"/>
                </a:solidFill>
              </a:rPr>
              <a:t>    </a:t>
            </a:r>
            <a:r>
              <a:rPr lang="ru-RU" sz="1600" b="1" dirty="0" err="1" smtClean="0">
                <a:solidFill>
                  <a:schemeClr val="tx1"/>
                </a:solidFill>
              </a:rPr>
              <a:t>жир________</a:t>
            </a:r>
            <a:r>
              <a:rPr lang="ru-RU" sz="1600" b="1" dirty="0" smtClean="0">
                <a:solidFill>
                  <a:schemeClr val="tx1"/>
                </a:solidFill>
              </a:rPr>
              <a:t>    </a:t>
            </a:r>
            <a:r>
              <a:rPr lang="ru-RU" sz="1600" b="1" dirty="0" err="1" smtClean="0">
                <a:solidFill>
                  <a:schemeClr val="tx1"/>
                </a:solidFill>
              </a:rPr>
              <a:t>воздух_____</a:t>
            </a:r>
            <a:endParaRPr lang="ru-RU" sz="1600" b="1" dirty="0" smtClean="0">
              <a:solidFill>
                <a:schemeClr val="tx1"/>
              </a:solidFill>
            </a:endParaRPr>
          </a:p>
          <a:p>
            <a:r>
              <a:rPr lang="ru-RU" sz="1600" b="1" dirty="0" smtClean="0">
                <a:solidFill>
                  <a:schemeClr val="tx1"/>
                </a:solidFill>
              </a:rPr>
              <a:t>Какая птица принадлежит к водоплавающим?</a:t>
            </a:r>
          </a:p>
          <a:p>
            <a:r>
              <a:rPr lang="ru-RU" sz="1600" b="1" dirty="0" err="1" smtClean="0">
                <a:solidFill>
                  <a:schemeClr val="tx1"/>
                </a:solidFill>
              </a:rPr>
              <a:t>Утка______</a:t>
            </a:r>
            <a:r>
              <a:rPr lang="ru-RU" sz="1600" b="1" dirty="0" smtClean="0">
                <a:solidFill>
                  <a:schemeClr val="tx1"/>
                </a:solidFill>
              </a:rPr>
              <a:t>  </a:t>
            </a:r>
            <a:r>
              <a:rPr lang="ru-RU" sz="1600" b="1" dirty="0" err="1" smtClean="0">
                <a:solidFill>
                  <a:schemeClr val="tx1"/>
                </a:solidFill>
              </a:rPr>
              <a:t>курица______</a:t>
            </a:r>
            <a:r>
              <a:rPr lang="ru-RU" sz="1600" b="1" dirty="0" smtClean="0">
                <a:solidFill>
                  <a:schemeClr val="tx1"/>
                </a:solidFill>
              </a:rPr>
              <a:t> </a:t>
            </a:r>
            <a:r>
              <a:rPr lang="ru-RU" sz="1600" b="1" dirty="0" err="1" smtClean="0">
                <a:solidFill>
                  <a:schemeClr val="tx1"/>
                </a:solidFill>
              </a:rPr>
              <a:t>гусь________</a:t>
            </a:r>
            <a:endParaRPr lang="ru-RU" sz="1600" b="1" dirty="0" smtClean="0">
              <a:solidFill>
                <a:schemeClr val="tx1"/>
              </a:solidFill>
            </a:endParaRPr>
          </a:p>
          <a:p>
            <a:pPr algn="ctr">
              <a:buNone/>
            </a:pPr>
            <a:endParaRPr lang="ru-RU" sz="1600" b="1" dirty="0">
              <a:solidFill>
                <a:schemeClr val="tx1"/>
              </a:solidFill>
            </a:endParaRPr>
          </a:p>
        </p:txBody>
      </p:sp>
      <p:pic>
        <p:nvPicPr>
          <p:cNvPr id="6" name="Рисунок 5" descr="C:\Users\user\AppData\Local\Microsoft\Windows\Temporary Internet Files\Content.IE5\T7PWYCWN\MC900371014[1].wmf"/>
          <p:cNvPicPr/>
          <p:nvPr/>
        </p:nvPicPr>
        <p:blipFill>
          <a:blip r:embed="rId2" cstate="print"/>
          <a:srcRect/>
          <a:stretch>
            <a:fillRect/>
          </a:stretch>
        </p:blipFill>
        <p:spPr bwMode="auto">
          <a:xfrm>
            <a:off x="8377518" y="2990988"/>
            <a:ext cx="2003611" cy="2293706"/>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20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20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20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20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20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14" end="14"/>
                                            </p:txEl>
                                          </p:spTgt>
                                        </p:tgtEl>
                                        <p:attrNameLst>
                                          <p:attrName>style.visibility</p:attrName>
                                        </p:attrNameLst>
                                      </p:cBhvr>
                                      <p:to>
                                        <p:strVal val="visible"/>
                                      </p:to>
                                    </p:set>
                                    <p:animEffect transition="in" filter="fade">
                                      <p:cBhvr>
                                        <p:cTn id="77" dur="20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01706" y="0"/>
            <a:ext cx="11793070" cy="6629400"/>
          </a:xfrm>
        </p:spPr>
        <p:txBody>
          <a:bodyPr>
            <a:noAutofit/>
          </a:bodyPr>
          <a:lstStyle/>
          <a:p>
            <a:pPr>
              <a:buNone/>
            </a:pPr>
            <a:r>
              <a:rPr lang="ru-RU" sz="2400"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Черепахи.                   </a:t>
            </a:r>
          </a:p>
          <a:p>
            <a:pPr>
              <a:buNone/>
            </a:pPr>
            <a:r>
              <a:rPr lang="ru-RU" sz="2400" dirty="0" smtClean="0">
                <a:solidFill>
                  <a:schemeClr val="tx1"/>
                </a:solidFill>
                <a:latin typeface="Times New Roman" pitchFamily="18" charset="0"/>
                <a:cs typeface="Times New Roman" pitchFamily="18" charset="0"/>
              </a:rPr>
              <a:t>Черепахи – одни из самых древних животных на земле. Они бывают морскими, речными, сухопутными. Просуществовать  миллионы лет им помог панцирь. Он состоит из костей. Эти кости находятся не внутри, как  у других животных, а снаружи.</a:t>
            </a:r>
          </a:p>
          <a:p>
            <a:pPr>
              <a:buNone/>
            </a:pPr>
            <a:r>
              <a:rPr lang="ru-RU" sz="2400" dirty="0" smtClean="0">
                <a:solidFill>
                  <a:schemeClr val="tx1"/>
                </a:solidFill>
                <a:latin typeface="Times New Roman" pitchFamily="18" charset="0"/>
                <a:cs typeface="Times New Roman" pitchFamily="18" charset="0"/>
              </a:rPr>
              <a:t>   Задания.</a:t>
            </a:r>
          </a:p>
          <a:p>
            <a:r>
              <a:rPr lang="ru-RU" sz="2400" dirty="0" smtClean="0">
                <a:solidFill>
                  <a:schemeClr val="tx1"/>
                </a:solidFill>
                <a:latin typeface="Times New Roman" pitchFamily="18" charset="0"/>
                <a:cs typeface="Times New Roman" pitchFamily="18" charset="0"/>
              </a:rPr>
              <a:t>1.Читай каждое второе слово.</a:t>
            </a:r>
          </a:p>
          <a:p>
            <a:r>
              <a:rPr lang="ru-RU" sz="2400" dirty="0" smtClean="0">
                <a:solidFill>
                  <a:schemeClr val="tx1"/>
                </a:solidFill>
                <a:latin typeface="Times New Roman" pitchFamily="18" charset="0"/>
                <a:cs typeface="Times New Roman" pitchFamily="18" charset="0"/>
              </a:rPr>
              <a:t>2. Найди в тексте слово, которое я назову, как можно быстрее.</a:t>
            </a:r>
          </a:p>
          <a:p>
            <a:r>
              <a:rPr lang="ru-RU" sz="2400" dirty="0" smtClean="0">
                <a:solidFill>
                  <a:schemeClr val="tx1"/>
                </a:solidFill>
                <a:latin typeface="Times New Roman" pitchFamily="18" charset="0"/>
                <a:cs typeface="Times New Roman" pitchFamily="18" charset="0"/>
              </a:rPr>
              <a:t>3. Отметь правильный ответ.</a:t>
            </a:r>
          </a:p>
          <a:p>
            <a:r>
              <a:rPr lang="ru-RU" sz="2400" dirty="0" smtClean="0">
                <a:solidFill>
                  <a:schemeClr val="tx1"/>
                </a:solidFill>
                <a:latin typeface="Times New Roman" pitchFamily="18" charset="0"/>
                <a:cs typeface="Times New Roman" pitchFamily="18" charset="0"/>
              </a:rPr>
              <a:t>Черепахи не живут:</a:t>
            </a:r>
          </a:p>
          <a:p>
            <a:pPr>
              <a:buNone/>
            </a:pPr>
            <a:r>
              <a:rPr lang="ru-RU" sz="2400" dirty="0" smtClean="0">
                <a:solidFill>
                  <a:schemeClr val="tx1"/>
                </a:solidFill>
                <a:latin typeface="Times New Roman" pitchFamily="18" charset="0"/>
                <a:cs typeface="Times New Roman" pitchFamily="18" charset="0"/>
              </a:rPr>
              <a:t>В </a:t>
            </a:r>
            <a:r>
              <a:rPr lang="ru-RU" sz="2400" dirty="0" err="1" smtClean="0">
                <a:solidFill>
                  <a:schemeClr val="tx1"/>
                </a:solidFill>
                <a:latin typeface="Times New Roman" pitchFamily="18" charset="0"/>
                <a:cs typeface="Times New Roman" pitchFamily="18" charset="0"/>
              </a:rPr>
              <a:t>воздухе______</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в</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воде_______</a:t>
            </a:r>
            <a:r>
              <a:rPr lang="ru-RU" sz="2400" dirty="0" smtClean="0">
                <a:solidFill>
                  <a:schemeClr val="tx1"/>
                </a:solidFill>
                <a:latin typeface="Times New Roman" pitchFamily="18" charset="0"/>
                <a:cs typeface="Times New Roman" pitchFamily="18" charset="0"/>
              </a:rPr>
              <a:t> на </a:t>
            </a:r>
            <a:r>
              <a:rPr lang="ru-RU" sz="2400" dirty="0" err="1" smtClean="0">
                <a:solidFill>
                  <a:schemeClr val="tx1"/>
                </a:solidFill>
                <a:latin typeface="Times New Roman" pitchFamily="18" charset="0"/>
                <a:cs typeface="Times New Roman" pitchFamily="18" charset="0"/>
              </a:rPr>
              <a:t>суше_______</a:t>
            </a:r>
            <a:endParaRPr lang="ru-RU" sz="2400" dirty="0" smtClean="0">
              <a:solidFill>
                <a:schemeClr val="tx1"/>
              </a:solidFill>
              <a:latin typeface="Times New Roman" pitchFamily="18" charset="0"/>
              <a:cs typeface="Times New Roman" pitchFamily="18" charset="0"/>
            </a:endParaRPr>
          </a:p>
          <a:p>
            <a:r>
              <a:rPr lang="ru-RU" sz="2400" dirty="0" smtClean="0">
                <a:solidFill>
                  <a:schemeClr val="tx1"/>
                </a:solidFill>
                <a:latin typeface="Times New Roman" pitchFamily="18" charset="0"/>
                <a:cs typeface="Times New Roman" pitchFamily="18" charset="0"/>
              </a:rPr>
              <a:t>Что защищает черепаху?</a:t>
            </a:r>
          </a:p>
          <a:p>
            <a:pPr>
              <a:buNone/>
            </a:pPr>
            <a:r>
              <a:rPr lang="ru-RU" sz="2400" dirty="0" err="1" smtClean="0">
                <a:solidFill>
                  <a:schemeClr val="tx1"/>
                </a:solidFill>
                <a:latin typeface="Times New Roman" pitchFamily="18" charset="0"/>
                <a:cs typeface="Times New Roman" pitchFamily="18" charset="0"/>
              </a:rPr>
              <a:t>Скорость_____ловкость_______панцирь_______</a:t>
            </a:r>
            <a:endParaRPr lang="ru-RU" sz="2400" dirty="0" smtClean="0">
              <a:solidFill>
                <a:schemeClr val="tx1"/>
              </a:solidFill>
              <a:latin typeface="Times New Roman" pitchFamily="18" charset="0"/>
              <a:cs typeface="Times New Roman" pitchFamily="18" charset="0"/>
            </a:endParaRPr>
          </a:p>
          <a:p>
            <a:r>
              <a:rPr lang="ru-RU" sz="2400" dirty="0" smtClean="0">
                <a:solidFill>
                  <a:schemeClr val="tx1"/>
                </a:solidFill>
                <a:latin typeface="Times New Roman" pitchFamily="18" charset="0"/>
                <a:cs typeface="Times New Roman" pitchFamily="18" charset="0"/>
              </a:rPr>
              <a:t>Существуют ли другие животные, покрытые панцирем?</a:t>
            </a:r>
          </a:p>
          <a:p>
            <a:r>
              <a:rPr lang="ru-RU" sz="2400" dirty="0" err="1" smtClean="0">
                <a:solidFill>
                  <a:schemeClr val="tx1"/>
                </a:solidFill>
                <a:latin typeface="Times New Roman" pitchFamily="18" charset="0"/>
                <a:cs typeface="Times New Roman" pitchFamily="18" charset="0"/>
              </a:rPr>
              <a:t>Да______</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Нет______</a:t>
            </a:r>
            <a:endParaRPr lang="ru-RU" sz="2400" b="1" dirty="0">
              <a:solidFill>
                <a:schemeClr val="tx1"/>
              </a:solidFill>
              <a:latin typeface="Times New Roman" pitchFamily="18" charset="0"/>
              <a:cs typeface="Times New Roman" pitchFamily="18" charset="0"/>
            </a:endParaRPr>
          </a:p>
        </p:txBody>
      </p:sp>
      <p:pic>
        <p:nvPicPr>
          <p:cNvPr id="6" name="Рисунок 5" descr="C:\Users\user\AppData\Local\Microsoft\Windows\Temporary Internet Files\Content.IE5\T7PWYCWN\MC900326480[1].wmf"/>
          <p:cNvPicPr/>
          <p:nvPr/>
        </p:nvPicPr>
        <p:blipFill>
          <a:blip r:embed="rId2" cstate="print"/>
          <a:srcRect/>
          <a:stretch>
            <a:fillRect/>
          </a:stretch>
        </p:blipFill>
        <p:spPr bwMode="auto">
          <a:xfrm>
            <a:off x="9101864" y="2773736"/>
            <a:ext cx="2381923" cy="2013417"/>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20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20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2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0255125" cy="5414682"/>
          </a:xfrm>
        </p:spPr>
        <p:txBody>
          <a:bodyPr>
            <a:normAutofit/>
          </a:bodyPr>
          <a:lstStyle/>
          <a:p>
            <a:r>
              <a:rPr lang="ru-RU" b="1" i="1" dirty="0" smtClean="0">
                <a:solidFill>
                  <a:schemeClr val="tx1"/>
                </a:solidFill>
              </a:rPr>
              <a:t>                 </a:t>
            </a:r>
            <a:r>
              <a:rPr lang="ru-RU" b="1" i="1" u="sng" dirty="0" smtClean="0">
                <a:solidFill>
                  <a:schemeClr val="tx1"/>
                </a:solidFill>
              </a:rPr>
              <a:t>Письмо на спине</a:t>
            </a:r>
            <a:r>
              <a:rPr lang="ru-RU" i="1" u="sng" dirty="0" smtClean="0">
                <a:solidFill>
                  <a:schemeClr val="tx1"/>
                </a:solidFill>
              </a:rPr>
              <a:t>.</a:t>
            </a:r>
            <a:br>
              <a:rPr lang="ru-RU" i="1" u="sng"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Ребенок не только будет совершенствоваться в чтении, но и получит неплохой расслабляющий массаж, когда  на его спине будут чертить буквы, слоги и слова.</a:t>
            </a:r>
            <a:r>
              <a:rPr lang="ru-RU" dirty="0" smtClean="0"/>
              <a:t/>
            </a:r>
            <a:br>
              <a:rPr lang="ru-RU" dirty="0" smtClean="0"/>
            </a:br>
            <a:endParaRPr lang="ru-RU" dirty="0"/>
          </a:p>
        </p:txBody>
      </p:sp>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Grp="1" noChangeAspect="1" noChangeArrowheads="1"/>
          </p:cNvPicPr>
          <p:nvPr>
            <p:ph sz="half" idx="2"/>
          </p:nvPr>
        </p:nvPicPr>
        <p:blipFill>
          <a:blip r:embed="rId2"/>
          <a:srcRect/>
          <a:stretch>
            <a:fillRect/>
          </a:stretch>
        </p:blipFill>
        <p:spPr bwMode="auto">
          <a:xfrm>
            <a:off x="443752" y="255494"/>
            <a:ext cx="10905565" cy="6266330"/>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           </a:t>
            </a:r>
            <a:r>
              <a:rPr lang="ru-RU" b="1" dirty="0" smtClean="0">
                <a:solidFill>
                  <a:schemeClr val="tx1"/>
                </a:solidFill>
              </a:rPr>
              <a:t>Причины нарушения  письма.</a:t>
            </a:r>
            <a:endParaRPr lang="ru-RU" b="1" dirty="0">
              <a:solidFill>
                <a:schemeClr val="tx1"/>
              </a:solidFill>
            </a:endParaRPr>
          </a:p>
        </p:txBody>
      </p:sp>
      <p:sp>
        <p:nvSpPr>
          <p:cNvPr id="3" name="Содержимое 2"/>
          <p:cNvSpPr>
            <a:spLocks noGrp="1"/>
          </p:cNvSpPr>
          <p:nvPr>
            <p:ph idx="1"/>
          </p:nvPr>
        </p:nvSpPr>
        <p:spPr>
          <a:xfrm>
            <a:off x="389965" y="1371601"/>
            <a:ext cx="10690411" cy="4669762"/>
          </a:xfrm>
        </p:spPr>
        <p:txBody>
          <a:bodyPr>
            <a:normAutofit fontScale="92500"/>
          </a:bodyPr>
          <a:lstStyle/>
          <a:p>
            <a:pPr>
              <a:lnSpc>
                <a:spcPct val="90000"/>
              </a:lnSpc>
              <a:buFontTx/>
              <a:buChar char="-"/>
              <a:defRPr/>
            </a:pPr>
            <a:r>
              <a:rPr lang="ru-RU" sz="2400" b="1" dirty="0" smtClean="0">
                <a:solidFill>
                  <a:schemeClr val="tx1"/>
                </a:solidFill>
                <a:latin typeface="Times New Roman" pitchFamily="18" charset="0"/>
                <a:cs typeface="Times New Roman" pitchFamily="18" charset="0"/>
              </a:rPr>
              <a:t>Органического характера:</a:t>
            </a:r>
          </a:p>
          <a:p>
            <a:pPr>
              <a:lnSpc>
                <a:spcPct val="90000"/>
              </a:lnSpc>
              <a:buNone/>
              <a:defRPr/>
            </a:pPr>
            <a:r>
              <a:rPr lang="ru-RU" sz="2400" dirty="0" smtClean="0">
                <a:solidFill>
                  <a:schemeClr val="tx1"/>
                </a:solidFill>
                <a:latin typeface="Times New Roman" pitchFamily="18" charset="0"/>
                <a:cs typeface="Times New Roman" pitchFamily="18" charset="0"/>
              </a:rPr>
              <a:t>   наследственная предрасположенность, недоразвитие или поражение головного мозга в </a:t>
            </a:r>
            <a:r>
              <a:rPr lang="ru-RU" sz="2400" dirty="0" err="1" smtClean="0">
                <a:solidFill>
                  <a:schemeClr val="tx1"/>
                </a:solidFill>
                <a:latin typeface="Times New Roman" pitchFamily="18" charset="0"/>
                <a:cs typeface="Times New Roman" pitchFamily="18" charset="0"/>
              </a:rPr>
              <a:t>пренатальном</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натальном</a:t>
            </a:r>
            <a:r>
              <a:rPr lang="ru-RU" sz="2400" dirty="0" smtClean="0">
                <a:solidFill>
                  <a:schemeClr val="tx1"/>
                </a:solidFill>
                <a:latin typeface="Times New Roman" pitchFamily="18" charset="0"/>
                <a:cs typeface="Times New Roman" pitchFamily="18" charset="0"/>
              </a:rPr>
              <a:t>, постнатальном периодах: патология беременности, родовые травмы, асфиксия, менингиты и энцефалиты, инфекции и тяжелые соматические заболевания, вызывающие истощение нервной системы ребенка.</a:t>
            </a:r>
          </a:p>
          <a:p>
            <a:pPr>
              <a:lnSpc>
                <a:spcPct val="90000"/>
              </a:lnSpc>
              <a:buFontTx/>
              <a:buChar char="-"/>
              <a:defRPr/>
            </a:pPr>
            <a:r>
              <a:rPr lang="ru-RU" sz="2400" b="1" dirty="0" smtClean="0">
                <a:solidFill>
                  <a:schemeClr val="tx1"/>
                </a:solidFill>
                <a:latin typeface="Times New Roman" pitchFamily="18" charset="0"/>
                <a:cs typeface="Times New Roman" pitchFamily="18" charset="0"/>
              </a:rPr>
              <a:t>Функционального характера:</a:t>
            </a:r>
          </a:p>
          <a:p>
            <a:pPr>
              <a:lnSpc>
                <a:spcPct val="90000"/>
              </a:lnSpc>
              <a:buNone/>
              <a:defRPr/>
            </a:pPr>
            <a:r>
              <a:rPr lang="ru-RU" sz="2400" dirty="0" smtClean="0">
                <a:solidFill>
                  <a:schemeClr val="tx1"/>
                </a:solidFill>
                <a:latin typeface="Times New Roman" pitchFamily="18" charset="0"/>
                <a:cs typeface="Times New Roman" pitchFamily="18" charset="0"/>
              </a:rPr>
              <a:t>    Функциональные причины могут быть связаны с недостаточным развитием артикуляционного аппарата в следствии долгого пользования ребенком бутылочкой, не  приучения с ранних лет жевать твердую пищу, воздействием внутренних факторов(например, длительные соматические заболевания).</a:t>
            </a:r>
          </a:p>
          <a:p>
            <a:pPr>
              <a:lnSpc>
                <a:spcPct val="90000"/>
              </a:lnSpc>
              <a:buFontTx/>
              <a:buChar char="-"/>
              <a:defRPr/>
            </a:pPr>
            <a:r>
              <a:rPr lang="ru-RU" sz="2400" b="1" dirty="0" smtClean="0">
                <a:solidFill>
                  <a:schemeClr val="tx1"/>
                </a:solidFill>
                <a:latin typeface="Times New Roman" pitchFamily="18" charset="0"/>
                <a:cs typeface="Times New Roman" pitchFamily="18" charset="0"/>
              </a:rPr>
              <a:t>Неречевая симптоматика:</a:t>
            </a:r>
            <a:r>
              <a:rPr lang="ru-RU" sz="2400" dirty="0" smtClean="0">
                <a:solidFill>
                  <a:schemeClr val="tx1"/>
                </a:solidFill>
                <a:latin typeface="Times New Roman" pitchFamily="18" charset="0"/>
                <a:cs typeface="Times New Roman" pitchFamily="18" charset="0"/>
              </a:rPr>
              <a:t> </a:t>
            </a:r>
          </a:p>
          <a:p>
            <a:pPr>
              <a:lnSpc>
                <a:spcPct val="90000"/>
              </a:lnSpc>
              <a:buNone/>
              <a:defRPr/>
            </a:pPr>
            <a:r>
              <a:rPr lang="ru-RU" sz="2400" dirty="0" smtClean="0">
                <a:solidFill>
                  <a:schemeClr val="tx1"/>
                </a:solidFill>
                <a:latin typeface="Times New Roman" pitchFamily="18" charset="0"/>
                <a:cs typeface="Times New Roman" pitchFamily="18" charset="0"/>
              </a:rPr>
              <a:t>    неврологические нарушения, снижение работоспособности, отвлекаемость, </a:t>
            </a:r>
            <a:r>
              <a:rPr lang="ru-RU" sz="2400" dirty="0" err="1" smtClean="0">
                <a:solidFill>
                  <a:schemeClr val="tx1"/>
                </a:solidFill>
                <a:latin typeface="Times New Roman" pitchFamily="18" charset="0"/>
                <a:cs typeface="Times New Roman" pitchFamily="18" charset="0"/>
              </a:rPr>
              <a:t>гиперактивность</a:t>
            </a:r>
            <a:r>
              <a:rPr lang="ru-RU" sz="2400" dirty="0" smtClean="0">
                <a:solidFill>
                  <a:schemeClr val="tx1"/>
                </a:solidFill>
                <a:latin typeface="Times New Roman" pitchFamily="18" charset="0"/>
                <a:cs typeface="Times New Roman" pitchFamily="18" charset="0"/>
              </a:rPr>
              <a:t>, снижение объема памяти, УО, ЗПР, СДВГ и др.</a:t>
            </a:r>
          </a:p>
          <a:p>
            <a:endParaRPr lang="ru-RU" dirty="0">
              <a:solidFill>
                <a:schemeClr val="tx1"/>
              </a:solidFill>
            </a:endParaRPr>
          </a:p>
        </p:txBody>
      </p:sp>
    </p:spTree>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Grp="1" noChangeAspect="1" noChangeArrowheads="1"/>
          </p:cNvPicPr>
          <p:nvPr>
            <p:ph sz="half" idx="2"/>
          </p:nvPr>
        </p:nvPicPr>
        <p:blipFill>
          <a:blip r:embed="rId2"/>
          <a:srcRect/>
          <a:stretch>
            <a:fillRect/>
          </a:stretch>
        </p:blipFill>
        <p:spPr bwMode="auto">
          <a:xfrm>
            <a:off x="1627094" y="242048"/>
            <a:ext cx="7409330" cy="6172200"/>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2" cstate="print"/>
          <a:srcRect/>
          <a:stretch>
            <a:fillRect/>
          </a:stretch>
        </p:blipFill>
        <p:spPr bwMode="auto">
          <a:xfrm>
            <a:off x="900952" y="282388"/>
            <a:ext cx="7083145" cy="6266331"/>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Grp="1" noChangeAspect="1" noChangeArrowheads="1"/>
          </p:cNvPicPr>
          <p:nvPr>
            <p:ph sz="half" idx="2"/>
          </p:nvPr>
        </p:nvPicPr>
        <p:blipFill>
          <a:blip r:embed="rId2" cstate="print"/>
          <a:srcRect/>
          <a:stretch>
            <a:fillRect/>
          </a:stretch>
        </p:blipFill>
        <p:spPr bwMode="auto">
          <a:xfrm>
            <a:off x="470647" y="443753"/>
            <a:ext cx="7540660" cy="6024282"/>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1692" y="609599"/>
            <a:ext cx="10809367" cy="5293659"/>
          </a:xfrm>
        </p:spPr>
        <p:txBody>
          <a:bodyPr>
            <a:normAutofit fontScale="90000"/>
          </a:bodyPr>
          <a:lstStyle/>
          <a:p>
            <a:pPr fontAlgn="base"/>
            <a:r>
              <a:rPr lang="ru-RU" dirty="0" smtClean="0">
                <a:solidFill>
                  <a:schemeClr val="tx1"/>
                </a:solidFill>
              </a:rPr>
              <a:t/>
            </a:r>
            <a:br>
              <a:rPr lang="ru-RU" dirty="0" smtClean="0">
                <a:solidFill>
                  <a:schemeClr val="tx1"/>
                </a:solidFill>
              </a:rPr>
            </a:br>
            <a:r>
              <a:rPr lang="ru-RU" dirty="0" smtClean="0">
                <a:solidFill>
                  <a:schemeClr val="tx1"/>
                </a:solidFill>
              </a:rPr>
              <a:t>                 </a:t>
            </a:r>
            <a:r>
              <a:rPr lang="ru-RU" b="1" dirty="0" smtClean="0">
                <a:solidFill>
                  <a:schemeClr val="tx1"/>
                </a:solidFill>
              </a:rPr>
              <a:t>Задание: Найди лишнее слово.</a:t>
            </a:r>
            <a:br>
              <a:rPr lang="ru-RU" b="1"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Пришла ранняя поздняя осень. Птицы собираются в холодные теплые страны. Журавли кружатся над болотом. Они прощаются встречаются с милой родиной. Залегли в холодных теплых берлогах медведи. Спрятались в мелкие глубокие норы змеи.</a:t>
            </a:r>
            <a:br>
              <a:rPr lang="ru-RU" dirty="0" smtClean="0">
                <a:solidFill>
                  <a:schemeClr val="tx1"/>
                </a:solidFill>
              </a:rPr>
            </a:br>
            <a:endParaRPr lang="ru-RU" dirty="0">
              <a:solidFill>
                <a:schemeClr val="tx1"/>
              </a:solidFill>
            </a:endParaRPr>
          </a:p>
        </p:txBody>
      </p:sp>
    </p:spTree>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0429937" cy="5952565"/>
          </a:xfrm>
        </p:spPr>
        <p:txBody>
          <a:bodyPr>
            <a:normAutofit fontScale="90000"/>
          </a:bodyPr>
          <a:lstStyle/>
          <a:p>
            <a:pPr fontAlgn="base"/>
            <a:r>
              <a:rPr lang="ru-RU" b="1" dirty="0" smtClean="0">
                <a:solidFill>
                  <a:schemeClr val="tx1"/>
                </a:solidFill>
              </a:rPr>
              <a:t>Переставь слова местами.</a:t>
            </a:r>
            <a:br>
              <a:rPr lang="ru-RU" b="1"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Когда растаял земля и просохла снег, в куче мусора в мёртвой листвы началась жизнь. Проснулись маленькие долгоносые жучки. Они выбрались из своей зимней стволу – листвы – и поползли по постели яблони всё выше, выше. Когда долгоносые добрались до яичку, они положили в каждый бутон по маленькому бутонов. Что теперь будет? Я не отвечу, я лучше скажу, чего не будет: не будет яблок. Почему? Сам догадайся.</a:t>
            </a:r>
            <a:r>
              <a:rPr lang="ru-RU" dirty="0" smtClean="0"/>
              <a:t/>
            </a:r>
            <a:br>
              <a:rPr lang="ru-RU" dirty="0" smtClean="0"/>
            </a:br>
            <a:r>
              <a:rPr lang="ru-RU" dirty="0" smtClean="0"/>
              <a:t> </a:t>
            </a:r>
            <a:br>
              <a:rPr lang="ru-RU" dirty="0" smtClean="0"/>
            </a:br>
            <a:endParaRPr lang="ru-RU" b="1" dirty="0">
              <a:solidFill>
                <a:schemeClr val="tx1"/>
              </a:solidFill>
            </a:endParaRPr>
          </a:p>
        </p:txBody>
      </p:sp>
    </p:spTree>
  </p:cSld>
  <p:clrMapOvr>
    <a:masterClrMapping/>
  </p:clrMapOvr>
  <p:transition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3" y="609599"/>
            <a:ext cx="10389595" cy="5468472"/>
          </a:xfrm>
        </p:spPr>
        <p:txBody>
          <a:bodyPr>
            <a:normAutofit fontScale="90000"/>
          </a:bodyPr>
          <a:lstStyle/>
          <a:p>
            <a:pPr lvl="0"/>
            <a:r>
              <a:rPr lang="ru-RU" b="1" dirty="0" smtClean="0">
                <a:solidFill>
                  <a:schemeClr val="tx1"/>
                </a:solidFill>
              </a:rPr>
              <a:t>Тексты некоторых песен Е.Железновой (карточки</a:t>
            </a:r>
            <a:r>
              <a:rPr lang="ru-RU" dirty="0" smtClean="0">
                <a:solidFill>
                  <a:schemeClr val="tx1"/>
                </a:solidFill>
              </a:rPr>
              <a:t>). </a:t>
            </a:r>
            <a:br>
              <a:rPr lang="ru-RU" dirty="0" smtClean="0">
                <a:solidFill>
                  <a:schemeClr val="tx1"/>
                </a:solidFill>
              </a:rPr>
            </a:br>
            <a:r>
              <a:rPr lang="ru-RU" dirty="0" smtClean="0">
                <a:solidFill>
                  <a:schemeClr val="tx1"/>
                </a:solidFill>
              </a:rPr>
              <a:t>Это прием пассивно-активной работы с текстом, применяемый даже с дошкольниками. Включается песня Железновой, а ребенок одновременно ведет указкой по тексту-плакату. Второй раз запускается </a:t>
            </a:r>
            <a:r>
              <a:rPr lang="ru-RU" dirty="0" err="1" smtClean="0">
                <a:solidFill>
                  <a:schemeClr val="tx1"/>
                </a:solidFill>
              </a:rPr>
              <a:t>минусовка</a:t>
            </a:r>
            <a:r>
              <a:rPr lang="ru-RU" dirty="0" smtClean="0">
                <a:solidFill>
                  <a:schemeClr val="tx1"/>
                </a:solidFill>
              </a:rPr>
              <a:t>, ребенок сам читает-поет. Затем  выкладывает  текст песни из карточек. </a:t>
            </a:r>
            <a:br>
              <a:rPr lang="ru-RU" dirty="0" smtClean="0">
                <a:solidFill>
                  <a:schemeClr val="tx1"/>
                </a:solidFill>
              </a:rPr>
            </a:br>
            <a:endParaRPr lang="ru-RU" dirty="0">
              <a:solidFill>
                <a:schemeClr val="tx1"/>
              </a:solidFill>
            </a:endParaRPr>
          </a:p>
        </p:txBody>
      </p:sp>
    </p:spTree>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89966" y="430306"/>
            <a:ext cx="10986246" cy="5862918"/>
          </a:xfrm>
        </p:spPr>
        <p:txBody>
          <a:bodyPr>
            <a:normAutofit fontScale="40000" lnSpcReduction="20000"/>
          </a:bodyPr>
          <a:lstStyle/>
          <a:p>
            <a:pPr>
              <a:buNone/>
            </a:pPr>
            <a:r>
              <a:rPr lang="ru-RU" sz="4400" dirty="0" smtClean="0"/>
              <a:t> </a:t>
            </a:r>
          </a:p>
          <a:p>
            <a:pPr>
              <a:buNone/>
            </a:pPr>
            <a:r>
              <a:rPr lang="ru-RU" sz="6000" b="1" dirty="0" smtClean="0">
                <a:solidFill>
                  <a:schemeClr val="tx1"/>
                </a:solidFill>
              </a:rPr>
              <a:t>Сложные слова.</a:t>
            </a:r>
            <a:endParaRPr lang="ru-RU" sz="6000" dirty="0" smtClean="0">
              <a:solidFill>
                <a:schemeClr val="tx1"/>
              </a:solidFill>
            </a:endParaRPr>
          </a:p>
          <a:p>
            <a:r>
              <a:rPr lang="ru-RU" sz="6000" dirty="0" smtClean="0">
                <a:solidFill>
                  <a:schemeClr val="tx1"/>
                </a:solidFill>
              </a:rPr>
              <a:t>1. Прочитайте стихотворение и укажите: а) родственные слова; </a:t>
            </a:r>
          </a:p>
          <a:p>
            <a:pPr marL="0" indent="0">
              <a:buNone/>
            </a:pPr>
            <a:r>
              <a:rPr lang="ru-RU" sz="6000" dirty="0" smtClean="0">
                <a:solidFill>
                  <a:schemeClr val="tx1"/>
                </a:solidFill>
              </a:rPr>
              <a:t>б) сложное слово, составленное из двух корней:</a:t>
            </a:r>
          </a:p>
          <a:p>
            <a:pPr>
              <a:buNone/>
            </a:pPr>
            <a:r>
              <a:rPr lang="ru-RU" sz="6000" dirty="0" smtClean="0">
                <a:solidFill>
                  <a:schemeClr val="tx1"/>
                </a:solidFill>
              </a:rPr>
              <a:t>Жил да был на свете </a:t>
            </a:r>
            <a:r>
              <a:rPr lang="ru-RU" sz="6000" i="1" dirty="0" smtClean="0">
                <a:solidFill>
                  <a:schemeClr val="tx1"/>
                </a:solidFill>
              </a:rPr>
              <a:t>пар</a:t>
            </a:r>
            <a:r>
              <a:rPr lang="ru-RU" sz="6000" dirty="0" smtClean="0">
                <a:solidFill>
                  <a:schemeClr val="tx1"/>
                </a:solidFill>
              </a:rPr>
              <a:t>.                     Жило-было слово </a:t>
            </a:r>
            <a:r>
              <a:rPr lang="ru-RU" sz="6000" i="1" dirty="0" smtClean="0">
                <a:solidFill>
                  <a:schemeClr val="tx1"/>
                </a:solidFill>
              </a:rPr>
              <a:t>ход</a:t>
            </a:r>
            <a:r>
              <a:rPr lang="ru-RU" sz="6000" dirty="0" smtClean="0">
                <a:solidFill>
                  <a:schemeClr val="tx1"/>
                </a:solidFill>
              </a:rPr>
              <a:t> </a:t>
            </a:r>
          </a:p>
          <a:p>
            <a:pPr>
              <a:buNone/>
            </a:pPr>
            <a:r>
              <a:rPr lang="ru-RU" sz="6000" dirty="0" smtClean="0">
                <a:solidFill>
                  <a:schemeClr val="tx1"/>
                </a:solidFill>
              </a:rPr>
              <a:t>С виду был он сед и стар,                     В слове </a:t>
            </a:r>
            <a:r>
              <a:rPr lang="ru-RU" sz="6000" i="1" dirty="0" smtClean="0">
                <a:solidFill>
                  <a:schemeClr val="tx1"/>
                </a:solidFill>
              </a:rPr>
              <a:t>выход</a:t>
            </a:r>
            <a:r>
              <a:rPr lang="ru-RU" sz="6000" dirty="0" smtClean="0">
                <a:solidFill>
                  <a:schemeClr val="tx1"/>
                </a:solidFill>
              </a:rPr>
              <a:t>, в слове </a:t>
            </a:r>
            <a:r>
              <a:rPr lang="ru-RU" sz="6000" i="1" dirty="0" smtClean="0">
                <a:solidFill>
                  <a:schemeClr val="tx1"/>
                </a:solidFill>
              </a:rPr>
              <a:t>вход</a:t>
            </a:r>
            <a:r>
              <a:rPr lang="ru-RU" sz="6000" dirty="0" smtClean="0">
                <a:solidFill>
                  <a:schemeClr val="tx1"/>
                </a:solidFill>
              </a:rPr>
              <a:t>,</a:t>
            </a:r>
          </a:p>
          <a:p>
            <a:pPr>
              <a:buNone/>
            </a:pPr>
            <a:r>
              <a:rPr lang="ru-RU" sz="6000" dirty="0" smtClean="0">
                <a:solidFill>
                  <a:schemeClr val="tx1"/>
                </a:solidFill>
              </a:rPr>
              <a:t>Но с кипящею водой                             В слове </a:t>
            </a:r>
            <a:r>
              <a:rPr lang="ru-RU" sz="6000" i="1" dirty="0" smtClean="0">
                <a:solidFill>
                  <a:schemeClr val="tx1"/>
                </a:solidFill>
              </a:rPr>
              <a:t>ходики</a:t>
            </a:r>
            <a:r>
              <a:rPr lang="ru-RU" sz="6000" dirty="0" smtClean="0">
                <a:solidFill>
                  <a:schemeClr val="tx1"/>
                </a:solidFill>
              </a:rPr>
              <a:t> стучало </a:t>
            </a:r>
          </a:p>
          <a:p>
            <a:pPr>
              <a:buNone/>
            </a:pPr>
            <a:r>
              <a:rPr lang="ru-RU" sz="6000" dirty="0" smtClean="0">
                <a:solidFill>
                  <a:schemeClr val="tx1"/>
                </a:solidFill>
              </a:rPr>
              <a:t>Он плясал, как молодой.                       И в </a:t>
            </a:r>
            <a:r>
              <a:rPr lang="ru-RU" sz="6000" i="1" dirty="0" smtClean="0">
                <a:solidFill>
                  <a:schemeClr val="tx1"/>
                </a:solidFill>
              </a:rPr>
              <a:t>походе</a:t>
            </a:r>
            <a:r>
              <a:rPr lang="ru-RU" sz="6000" dirty="0" smtClean="0">
                <a:solidFill>
                  <a:schemeClr val="tx1"/>
                </a:solidFill>
              </a:rPr>
              <a:t> вдаль шагало. </a:t>
            </a:r>
          </a:p>
          <a:p>
            <a:pPr>
              <a:buNone/>
            </a:pPr>
            <a:r>
              <a:rPr lang="ru-RU" sz="6000" dirty="0" smtClean="0">
                <a:solidFill>
                  <a:schemeClr val="tx1"/>
                </a:solidFill>
              </a:rPr>
              <a:t>Он из чайников струился,                     Так и жили </a:t>
            </a:r>
            <a:r>
              <a:rPr lang="ru-RU" sz="6000" i="1" dirty="0" smtClean="0">
                <a:solidFill>
                  <a:schemeClr val="tx1"/>
                </a:solidFill>
              </a:rPr>
              <a:t>пар</a:t>
            </a:r>
            <a:r>
              <a:rPr lang="ru-RU" sz="6000" dirty="0" smtClean="0">
                <a:solidFill>
                  <a:schemeClr val="tx1"/>
                </a:solidFill>
              </a:rPr>
              <a:t> и </a:t>
            </a:r>
            <a:r>
              <a:rPr lang="ru-RU" sz="6000" i="1" dirty="0" smtClean="0">
                <a:solidFill>
                  <a:schemeClr val="tx1"/>
                </a:solidFill>
              </a:rPr>
              <a:t>ход</a:t>
            </a:r>
            <a:r>
              <a:rPr lang="ru-RU" sz="6000" dirty="0" smtClean="0">
                <a:solidFill>
                  <a:schemeClr val="tx1"/>
                </a:solidFill>
              </a:rPr>
              <a:t>. </a:t>
            </a:r>
          </a:p>
          <a:p>
            <a:pPr>
              <a:buNone/>
            </a:pPr>
            <a:r>
              <a:rPr lang="ru-RU" sz="6000" dirty="0" smtClean="0">
                <a:solidFill>
                  <a:schemeClr val="tx1"/>
                </a:solidFill>
              </a:rPr>
              <a:t>Над кастрюлями клубился,                   Жили врознь они, но вот </a:t>
            </a:r>
            <a:endParaRPr lang="ru-RU" sz="6000" b="1" dirty="0" smtClean="0">
              <a:solidFill>
                <a:schemeClr val="tx1"/>
              </a:solidFill>
            </a:endParaRPr>
          </a:p>
          <a:p>
            <a:pPr>
              <a:buNone/>
            </a:pPr>
            <a:r>
              <a:rPr lang="ru-RU" sz="6000" dirty="0" smtClean="0">
                <a:solidFill>
                  <a:schemeClr val="tx1"/>
                </a:solidFill>
              </a:rPr>
              <a:t>Никаких полезных дел                          Вместе их соединили - </a:t>
            </a:r>
            <a:endParaRPr lang="ru-RU" sz="6000" b="1" dirty="0" smtClean="0">
              <a:solidFill>
                <a:schemeClr val="tx1"/>
              </a:solidFill>
            </a:endParaRPr>
          </a:p>
          <a:p>
            <a:pPr>
              <a:buNone/>
            </a:pPr>
            <a:r>
              <a:rPr lang="ru-RU" sz="6000" dirty="0" smtClean="0">
                <a:solidFill>
                  <a:schemeClr val="tx1"/>
                </a:solidFill>
              </a:rPr>
              <a:t>Делать вовсе не имел.                          По воде они поплыли.</a:t>
            </a:r>
          </a:p>
          <a:p>
            <a:pPr>
              <a:buNone/>
            </a:pPr>
            <a:r>
              <a:rPr lang="ru-RU" sz="6000" dirty="0" smtClean="0">
                <a:solidFill>
                  <a:schemeClr val="tx1"/>
                </a:solidFill>
              </a:rPr>
              <a:t>                                                             Паром ходит </a:t>
            </a:r>
            <a:r>
              <a:rPr lang="ru-RU" sz="6000" i="1" dirty="0" smtClean="0">
                <a:solidFill>
                  <a:schemeClr val="tx1"/>
                </a:solidFill>
              </a:rPr>
              <a:t>пароход</a:t>
            </a:r>
            <a:r>
              <a:rPr lang="ru-RU" sz="6000" dirty="0" smtClean="0">
                <a:solidFill>
                  <a:schemeClr val="tx1"/>
                </a:solidFill>
              </a:rPr>
              <a:t>,</a:t>
            </a:r>
          </a:p>
          <a:p>
            <a:pPr>
              <a:buNone/>
            </a:pPr>
            <a:r>
              <a:rPr lang="ru-RU" sz="6000" dirty="0" smtClean="0">
                <a:solidFill>
                  <a:schemeClr val="tx1"/>
                </a:solidFill>
              </a:rPr>
              <a:t>                                                              В паре ходят </a:t>
            </a:r>
            <a:r>
              <a:rPr lang="ru-RU" sz="6000" i="1" dirty="0" smtClean="0">
                <a:solidFill>
                  <a:schemeClr val="tx1"/>
                </a:solidFill>
              </a:rPr>
              <a:t>пар</a:t>
            </a:r>
            <a:r>
              <a:rPr lang="ru-RU" sz="6000" dirty="0" smtClean="0">
                <a:solidFill>
                  <a:schemeClr val="tx1"/>
                </a:solidFill>
              </a:rPr>
              <a:t> и </a:t>
            </a:r>
            <a:r>
              <a:rPr lang="ru-RU" sz="6000" i="1" dirty="0" smtClean="0">
                <a:solidFill>
                  <a:schemeClr val="tx1"/>
                </a:solidFill>
              </a:rPr>
              <a:t>ход</a:t>
            </a:r>
            <a:r>
              <a:rPr lang="ru-RU" sz="6000" dirty="0" smtClean="0">
                <a:solidFill>
                  <a:schemeClr val="tx1"/>
                </a:solidFill>
              </a:rPr>
              <a:t>.</a:t>
            </a:r>
          </a:p>
          <a:p>
            <a:pPr algn="ctr">
              <a:buNone/>
            </a:pPr>
            <a:endParaRPr lang="ru-RU" sz="4400" b="1" dirty="0">
              <a:solidFill>
                <a:schemeClr val="tx1"/>
              </a:solidFill>
            </a:endParaRPr>
          </a:p>
        </p:txBody>
      </p:sp>
    </p:spTree>
  </p:cSld>
  <p:clrMapOvr>
    <a:masterClrMapping/>
  </p:clrMapOvr>
  <p:transition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470648" y="2184637"/>
            <a:ext cx="9871087" cy="212365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3600" b="1" i="1" u="none" strike="noStrike" cap="none" normalizeH="0" baseline="0" dirty="0" smtClean="0">
                <a:ln>
                  <a:noFill/>
                </a:ln>
                <a:effectLst/>
                <a:latin typeface="Times New Roman" pitchFamily="18" charset="0"/>
                <a:ea typeface="Times New Roman" pitchFamily="18" charset="0"/>
                <a:cs typeface="Times New Roman" pitchFamily="18" charset="0"/>
              </a:rPr>
              <a:t>Язык  –  самое  выразительное,  чем человек обладает,  поэтому за своей речью – устной или письменной – надо следить постоянно.</a:t>
            </a:r>
            <a:endParaRPr kumimoji="0" lang="ru-RU" sz="3600" b="1"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advClick="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949568"/>
            <a:ext cx="9784478" cy="4483044"/>
          </a:xfrm>
        </p:spPr>
        <p:txBody>
          <a:bodyPr>
            <a:normAutofit/>
          </a:bodyPr>
          <a:lstStyle/>
          <a:p>
            <a:pPr algn="ctr"/>
            <a:r>
              <a:rPr lang="ru-RU" sz="6600" b="1" i="1" dirty="0" smtClean="0">
                <a:solidFill>
                  <a:schemeClr val="accent6">
                    <a:lumMod val="50000"/>
                  </a:schemeClr>
                </a:solidFill>
              </a:rPr>
              <a:t>Спасибо </a:t>
            </a:r>
            <a:br>
              <a:rPr lang="ru-RU" sz="6600" b="1" i="1" dirty="0" smtClean="0">
                <a:solidFill>
                  <a:schemeClr val="accent6">
                    <a:lumMod val="50000"/>
                  </a:schemeClr>
                </a:solidFill>
              </a:rPr>
            </a:br>
            <a:r>
              <a:rPr lang="ru-RU" sz="6600" b="1" i="1" dirty="0" smtClean="0">
                <a:solidFill>
                  <a:schemeClr val="accent6">
                    <a:lumMod val="50000"/>
                  </a:schemeClr>
                </a:solidFill>
              </a:rPr>
              <a:t>за</a:t>
            </a:r>
            <a:br>
              <a:rPr lang="ru-RU" sz="6600" b="1" i="1" dirty="0" smtClean="0">
                <a:solidFill>
                  <a:schemeClr val="accent6">
                    <a:lumMod val="50000"/>
                  </a:schemeClr>
                </a:solidFill>
              </a:rPr>
            </a:br>
            <a:r>
              <a:rPr lang="ru-RU" sz="6600" b="1" i="1" dirty="0" smtClean="0">
                <a:solidFill>
                  <a:schemeClr val="accent6">
                    <a:lumMod val="50000"/>
                  </a:schemeClr>
                </a:solidFill>
              </a:rPr>
              <a:t> внимание!</a:t>
            </a:r>
            <a:endParaRPr lang="ru-RU" sz="6600" b="1" i="1" dirty="0">
              <a:solidFill>
                <a:schemeClr val="accent6">
                  <a:lumMod val="50000"/>
                </a:schemeClr>
              </a:solidFill>
            </a:endParaRP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2729" y="668216"/>
            <a:ext cx="11083825" cy="5556738"/>
          </a:xfrm>
        </p:spPr>
        <p:txBody>
          <a:bodyPr>
            <a:normAutofit/>
          </a:bodyPr>
          <a:lstStyle/>
          <a:p>
            <a:pPr lvl="2">
              <a:lnSpc>
                <a:spcPct val="120000"/>
              </a:lnSpc>
              <a:buNone/>
            </a:pPr>
            <a:r>
              <a:rPr lang="ru-RU" sz="3200" b="1" u="sng" dirty="0" smtClean="0">
                <a:solidFill>
                  <a:schemeClr val="tx1"/>
                </a:solidFill>
              </a:rPr>
              <a:t>ДИСГРАФИЯ </a:t>
            </a:r>
            <a:r>
              <a:rPr lang="ru-RU" sz="3200" dirty="0" smtClean="0">
                <a:solidFill>
                  <a:schemeClr val="tx1"/>
                </a:solidFill>
              </a:rPr>
              <a:t>- частичное расстройство процесса письма, связанное с недостаточной </a:t>
            </a:r>
            <a:r>
              <a:rPr lang="ru-RU" sz="3200" dirty="0" err="1" smtClean="0">
                <a:solidFill>
                  <a:schemeClr val="tx1"/>
                </a:solidFill>
              </a:rPr>
              <a:t>сформированностью</a:t>
            </a:r>
            <a:r>
              <a:rPr lang="ru-RU" sz="3200" dirty="0" smtClean="0">
                <a:solidFill>
                  <a:schemeClr val="tx1"/>
                </a:solidFill>
              </a:rPr>
              <a:t> (или распадом) психических функций, участвующих в реализации и контроле письменной речи. </a:t>
            </a:r>
            <a:r>
              <a:rPr lang="ru-RU" sz="3200" dirty="0" err="1" smtClean="0">
                <a:solidFill>
                  <a:schemeClr val="tx1"/>
                </a:solidFill>
              </a:rPr>
              <a:t>Дисграфия</a:t>
            </a:r>
            <a:r>
              <a:rPr lang="ru-RU" sz="3200" dirty="0" smtClean="0">
                <a:solidFill>
                  <a:schemeClr val="tx1"/>
                </a:solidFill>
              </a:rPr>
              <a:t> проявляется стойкими, типичными и повторяющимися ошибками на письме, которые не исчезают самостоятельно, без целенаправленного обучения.</a:t>
            </a:r>
            <a:endParaRPr lang="ru-RU" sz="3200" i="1" spc="300" dirty="0">
              <a:solidFill>
                <a:schemeClr val="tx1"/>
              </a:solidFill>
            </a:endParaRPr>
          </a:p>
        </p:txBody>
      </p:sp>
    </p:spTree>
    <p:extLst>
      <p:ext uri="{BB962C8B-B14F-4D97-AF65-F5344CB8AC3E}">
        <p14:creationId xmlns:p14="http://schemas.microsoft.com/office/powerpoint/2010/main" val="87521086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smtClean="0">
                <a:solidFill>
                  <a:schemeClr val="tx1"/>
                </a:solidFill>
              </a:rPr>
              <a:t>Работы учеников </a:t>
            </a:r>
            <a:endParaRPr lang="ru-RU" sz="3200" b="1" u="sng" dirty="0">
              <a:solidFill>
                <a:schemeClr val="tx1"/>
              </a:solidFill>
            </a:endParaRPr>
          </a:p>
        </p:txBody>
      </p:sp>
      <p:pic>
        <p:nvPicPr>
          <p:cNvPr id="8" name="Picture 12" descr="I:\фото из презентации\Рисунок8.jpg"/>
          <p:cNvPicPr>
            <a:picLocks noGrp="1" noChangeAspect="1" noChangeArrowheads="1"/>
          </p:cNvPicPr>
          <p:nvPr>
            <p:ph idx="1"/>
          </p:nvPr>
        </p:nvPicPr>
        <p:blipFill>
          <a:blip r:embed="rId2"/>
          <a:srcRect/>
          <a:stretch>
            <a:fillRect/>
          </a:stretch>
        </p:blipFill>
        <p:spPr bwMode="auto">
          <a:xfrm>
            <a:off x="686226" y="1204212"/>
            <a:ext cx="2716107" cy="3149600"/>
          </a:xfrm>
          <a:prstGeom prst="rect">
            <a:avLst/>
          </a:prstGeom>
          <a:noFill/>
          <a:ln w="9525">
            <a:noFill/>
            <a:miter lim="800000"/>
            <a:headEnd/>
            <a:tailEnd/>
          </a:ln>
        </p:spPr>
      </p:pic>
      <p:pic>
        <p:nvPicPr>
          <p:cNvPr id="9" name="Picture 13" descr="I:\фото из презентации\Рисунок9.jpg"/>
          <p:cNvPicPr>
            <a:picLocks noChangeAspect="1" noChangeArrowheads="1"/>
          </p:cNvPicPr>
          <p:nvPr/>
        </p:nvPicPr>
        <p:blipFill>
          <a:blip r:embed="rId3"/>
          <a:srcRect/>
          <a:stretch>
            <a:fillRect/>
          </a:stretch>
        </p:blipFill>
        <p:spPr bwMode="auto">
          <a:xfrm>
            <a:off x="7055597" y="1154300"/>
            <a:ext cx="3673475" cy="3136900"/>
          </a:xfrm>
          <a:prstGeom prst="rect">
            <a:avLst/>
          </a:prstGeom>
          <a:noFill/>
          <a:ln w="9525">
            <a:noFill/>
            <a:miter lim="800000"/>
            <a:headEnd/>
            <a:tailEnd/>
          </a:ln>
        </p:spPr>
      </p:pic>
      <p:pic>
        <p:nvPicPr>
          <p:cNvPr id="10" name="Picture 11" descr="I:\фото из презентации\Рисунок7.jpg"/>
          <p:cNvPicPr>
            <a:picLocks noChangeAspect="1" noChangeArrowheads="1"/>
          </p:cNvPicPr>
          <p:nvPr/>
        </p:nvPicPr>
        <p:blipFill>
          <a:blip r:embed="rId4"/>
          <a:srcRect/>
          <a:stretch>
            <a:fillRect/>
          </a:stretch>
        </p:blipFill>
        <p:spPr bwMode="auto">
          <a:xfrm>
            <a:off x="3557120" y="1139545"/>
            <a:ext cx="3279775" cy="3024187"/>
          </a:xfrm>
          <a:prstGeom prst="rect">
            <a:avLst/>
          </a:prstGeom>
          <a:noFill/>
          <a:ln w="9525">
            <a:noFill/>
            <a:miter lim="800000"/>
            <a:headEnd/>
            <a:tailEnd/>
          </a:ln>
        </p:spPr>
      </p:pic>
      <p:pic>
        <p:nvPicPr>
          <p:cNvPr id="11" name="Picture 10" descr="I:\фото из презентации\Рисунок6.jpg"/>
          <p:cNvPicPr>
            <a:picLocks noChangeAspect="1" noChangeArrowheads="1"/>
          </p:cNvPicPr>
          <p:nvPr/>
        </p:nvPicPr>
        <p:blipFill>
          <a:blip r:embed="rId5"/>
          <a:srcRect/>
          <a:stretch>
            <a:fillRect/>
          </a:stretch>
        </p:blipFill>
        <p:spPr bwMode="auto">
          <a:xfrm>
            <a:off x="3027550" y="4146644"/>
            <a:ext cx="4500562" cy="2468562"/>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rPr>
              <a:t>             Классификация </a:t>
            </a:r>
            <a:r>
              <a:rPr lang="ru-RU" b="1" dirty="0" err="1" smtClean="0">
                <a:solidFill>
                  <a:schemeClr val="tx1"/>
                </a:solidFill>
              </a:rPr>
              <a:t>дисграфии</a:t>
            </a:r>
            <a:r>
              <a:rPr lang="ru-RU" b="1" dirty="0" smtClean="0">
                <a:solidFill>
                  <a:schemeClr val="tx1"/>
                </a:solidFill>
              </a:rPr>
              <a:t>:</a:t>
            </a:r>
            <a:endParaRPr lang="ru-RU" b="1" dirty="0">
              <a:solidFill>
                <a:schemeClr val="tx1"/>
              </a:solidFill>
            </a:endParaRPr>
          </a:p>
        </p:txBody>
      </p:sp>
      <p:sp>
        <p:nvSpPr>
          <p:cNvPr id="3" name="Содержимое 2"/>
          <p:cNvSpPr>
            <a:spLocks noGrp="1"/>
          </p:cNvSpPr>
          <p:nvPr>
            <p:ph idx="1"/>
          </p:nvPr>
        </p:nvSpPr>
        <p:spPr>
          <a:xfrm>
            <a:off x="677333" y="1438835"/>
            <a:ext cx="10026525" cy="4602527"/>
          </a:xfrm>
        </p:spPr>
        <p:txBody>
          <a:bodyPr>
            <a:normAutofit fontScale="92500"/>
          </a:bodyPr>
          <a:lstStyle/>
          <a:p>
            <a:pPr>
              <a:lnSpc>
                <a:spcPct val="80000"/>
              </a:lnSpc>
              <a:buNone/>
              <a:defRPr/>
            </a:pPr>
            <a:r>
              <a:rPr lang="ru-RU" dirty="0" smtClean="0"/>
              <a:t> </a:t>
            </a:r>
            <a:r>
              <a:rPr lang="ru-RU" sz="2400" dirty="0" smtClean="0">
                <a:solidFill>
                  <a:schemeClr val="tx1"/>
                </a:solidFill>
                <a:latin typeface="Times New Roman" pitchFamily="18" charset="0"/>
                <a:cs typeface="Times New Roman" pitchFamily="18" charset="0"/>
              </a:rPr>
              <a:t>В зависимости от </a:t>
            </a:r>
            <a:r>
              <a:rPr lang="ru-RU" sz="2400" dirty="0" err="1" smtClean="0">
                <a:solidFill>
                  <a:schemeClr val="tx1"/>
                </a:solidFill>
                <a:latin typeface="Times New Roman" pitchFamily="18" charset="0"/>
                <a:cs typeface="Times New Roman" pitchFamily="18" charset="0"/>
              </a:rPr>
              <a:t>несформированности</a:t>
            </a:r>
            <a:r>
              <a:rPr lang="ru-RU" sz="2400" dirty="0" smtClean="0">
                <a:solidFill>
                  <a:schemeClr val="tx1"/>
                </a:solidFill>
                <a:latin typeface="Times New Roman" pitchFamily="18" charset="0"/>
                <a:cs typeface="Times New Roman" pitchFamily="18" charset="0"/>
              </a:rPr>
              <a:t> или нарушения той или иной операции письма выделяют </a:t>
            </a:r>
            <a:r>
              <a:rPr lang="ru-RU" sz="2400" b="1" dirty="0" smtClean="0">
                <a:solidFill>
                  <a:schemeClr val="tx1"/>
                </a:solidFill>
                <a:latin typeface="Times New Roman" pitchFamily="18" charset="0"/>
                <a:cs typeface="Times New Roman" pitchFamily="18" charset="0"/>
              </a:rPr>
              <a:t>5 форм </a:t>
            </a:r>
            <a:r>
              <a:rPr lang="ru-RU" sz="2400" b="1" dirty="0" err="1" smtClean="0">
                <a:solidFill>
                  <a:schemeClr val="tx1"/>
                </a:solidFill>
                <a:latin typeface="Times New Roman" pitchFamily="18" charset="0"/>
                <a:cs typeface="Times New Roman" pitchFamily="18" charset="0"/>
              </a:rPr>
              <a:t>дисграфии</a:t>
            </a:r>
            <a:r>
              <a:rPr lang="ru-RU" sz="2400" dirty="0" smtClean="0">
                <a:solidFill>
                  <a:schemeClr val="tx1"/>
                </a:solidFill>
                <a:latin typeface="Times New Roman" pitchFamily="18" charset="0"/>
                <a:cs typeface="Times New Roman" pitchFamily="18" charset="0"/>
              </a:rPr>
              <a:t>:</a:t>
            </a:r>
          </a:p>
          <a:p>
            <a:pPr>
              <a:lnSpc>
                <a:spcPct val="80000"/>
              </a:lnSpc>
              <a:defRPr/>
            </a:pPr>
            <a:r>
              <a:rPr lang="ru-RU" sz="2400" dirty="0" smtClean="0">
                <a:solidFill>
                  <a:schemeClr val="tx1"/>
                </a:solidFill>
                <a:latin typeface="Times New Roman" pitchFamily="18" charset="0"/>
                <a:cs typeface="Times New Roman" pitchFamily="18" charset="0"/>
              </a:rPr>
              <a:t>1. </a:t>
            </a:r>
            <a:r>
              <a:rPr lang="ru-RU" sz="2400" b="1" u="sng" dirty="0" err="1" smtClean="0">
                <a:solidFill>
                  <a:schemeClr val="tx1"/>
                </a:solidFill>
                <a:latin typeface="Times New Roman" pitchFamily="18" charset="0"/>
                <a:cs typeface="Times New Roman" pitchFamily="18" charset="0"/>
              </a:rPr>
              <a:t>артикуляторно-акустическую</a:t>
            </a:r>
            <a:r>
              <a:rPr lang="ru-RU" sz="2400" b="1" u="sng" dirty="0" smtClean="0">
                <a:solidFill>
                  <a:schemeClr val="tx1"/>
                </a:solidFill>
                <a:latin typeface="Times New Roman" pitchFamily="18" charset="0"/>
                <a:cs typeface="Times New Roman" pitchFamily="18" charset="0"/>
              </a:rPr>
              <a:t> </a:t>
            </a:r>
            <a:r>
              <a:rPr lang="ru-RU" sz="2400" b="1" u="sng" dirty="0" err="1" smtClean="0">
                <a:solidFill>
                  <a:schemeClr val="tx1"/>
                </a:solidFill>
                <a:latin typeface="Times New Roman" pitchFamily="18" charset="0"/>
                <a:cs typeface="Times New Roman" pitchFamily="18" charset="0"/>
              </a:rPr>
              <a:t>дисграфию</a:t>
            </a:r>
            <a:r>
              <a:rPr lang="ru-RU" sz="2400" dirty="0" smtClean="0">
                <a:solidFill>
                  <a:schemeClr val="tx1"/>
                </a:solidFill>
                <a:latin typeface="Times New Roman" pitchFamily="18" charset="0"/>
                <a:cs typeface="Times New Roman" pitchFamily="18" charset="0"/>
              </a:rPr>
              <a:t>, связанную с нарушением артикуляции, звукопроизношения и фонематического восприятия(замена согласных букв «</a:t>
            </a:r>
            <a:r>
              <a:rPr lang="ru-RU" sz="2400" dirty="0" err="1" smtClean="0">
                <a:solidFill>
                  <a:schemeClr val="tx1"/>
                </a:solidFill>
                <a:latin typeface="Times New Roman" pitchFamily="18" charset="0"/>
                <a:cs typeface="Times New Roman" pitchFamily="18" charset="0"/>
              </a:rPr>
              <a:t>зуки</a:t>
            </a:r>
            <a:r>
              <a:rPr lang="ru-RU" sz="2400" dirty="0" smtClean="0">
                <a:solidFill>
                  <a:schemeClr val="tx1"/>
                </a:solidFill>
                <a:latin typeface="Times New Roman" pitchFamily="18" charset="0"/>
                <a:cs typeface="Times New Roman" pitchFamily="18" charset="0"/>
              </a:rPr>
              <a:t>» вместо «жуки», «панка» вместо «банка», пропуск согласных букв «</a:t>
            </a:r>
            <a:r>
              <a:rPr lang="ru-RU" sz="2400" dirty="0" err="1" smtClean="0">
                <a:solidFill>
                  <a:schemeClr val="tx1"/>
                </a:solidFill>
                <a:latin typeface="Times New Roman" pitchFamily="18" charset="0"/>
                <a:cs typeface="Times New Roman" pitchFamily="18" charset="0"/>
              </a:rPr>
              <a:t>тава</a:t>
            </a:r>
            <a:r>
              <a:rPr lang="ru-RU" sz="2400" dirty="0" smtClean="0">
                <a:solidFill>
                  <a:schemeClr val="tx1"/>
                </a:solidFill>
                <a:latin typeface="Times New Roman" pitchFamily="18" charset="0"/>
                <a:cs typeface="Times New Roman" pitchFamily="18" charset="0"/>
              </a:rPr>
              <a:t>» вместо «трава», пропуск гласных букв «</a:t>
            </a:r>
            <a:r>
              <a:rPr lang="ru-RU" sz="2400" dirty="0" err="1" smtClean="0">
                <a:solidFill>
                  <a:schemeClr val="tx1"/>
                </a:solidFill>
                <a:latin typeface="Times New Roman" pitchFamily="18" charset="0"/>
                <a:cs typeface="Times New Roman" pitchFamily="18" charset="0"/>
              </a:rPr>
              <a:t>слат</a:t>
            </a:r>
            <a:r>
              <a:rPr lang="ru-RU" sz="2400" dirty="0" smtClean="0">
                <a:solidFill>
                  <a:schemeClr val="tx1"/>
                </a:solidFill>
                <a:latin typeface="Times New Roman" pitchFamily="18" charset="0"/>
                <a:cs typeface="Times New Roman" pitchFamily="18" charset="0"/>
              </a:rPr>
              <a:t>» вместо «салат», </a:t>
            </a:r>
            <a:r>
              <a:rPr lang="ru-RU" sz="2400" dirty="0" err="1" smtClean="0">
                <a:solidFill>
                  <a:schemeClr val="tx1"/>
                </a:solidFill>
                <a:latin typeface="Times New Roman" pitchFamily="18" charset="0"/>
                <a:cs typeface="Times New Roman" pitchFamily="18" charset="0"/>
              </a:rPr>
              <a:t>недоговаривание</a:t>
            </a:r>
            <a:r>
              <a:rPr lang="ru-RU" sz="2400" dirty="0" smtClean="0">
                <a:solidFill>
                  <a:schemeClr val="tx1"/>
                </a:solidFill>
                <a:latin typeface="Times New Roman" pitchFamily="18" charset="0"/>
                <a:cs typeface="Times New Roman" pitchFamily="18" charset="0"/>
              </a:rPr>
              <a:t> или добавление звука)</a:t>
            </a:r>
          </a:p>
          <a:p>
            <a:pPr>
              <a:lnSpc>
                <a:spcPct val="80000"/>
              </a:lnSpc>
              <a:defRPr/>
            </a:pPr>
            <a:r>
              <a:rPr lang="ru-RU" sz="2400" dirty="0" smtClean="0">
                <a:solidFill>
                  <a:schemeClr val="tx1"/>
                </a:solidFill>
                <a:latin typeface="Times New Roman" pitchFamily="18" charset="0"/>
                <a:cs typeface="Times New Roman" pitchFamily="18" charset="0"/>
              </a:rPr>
              <a:t>2. </a:t>
            </a:r>
            <a:r>
              <a:rPr lang="ru-RU" sz="2400" b="1" u="sng" dirty="0" smtClean="0">
                <a:solidFill>
                  <a:schemeClr val="tx1"/>
                </a:solidFill>
                <a:latin typeface="Times New Roman" pitchFamily="18" charset="0"/>
                <a:cs typeface="Times New Roman" pitchFamily="18" charset="0"/>
              </a:rPr>
              <a:t>акустическую </a:t>
            </a:r>
            <a:r>
              <a:rPr lang="ru-RU" sz="2400" b="1" u="sng" dirty="0" err="1" smtClean="0">
                <a:solidFill>
                  <a:schemeClr val="tx1"/>
                </a:solidFill>
                <a:latin typeface="Times New Roman" pitchFamily="18" charset="0"/>
                <a:cs typeface="Times New Roman" pitchFamily="18" charset="0"/>
              </a:rPr>
              <a:t>дисграфию</a:t>
            </a:r>
            <a:r>
              <a:rPr lang="ru-RU" sz="2400" dirty="0" smtClean="0">
                <a:solidFill>
                  <a:schemeClr val="tx1"/>
                </a:solidFill>
                <a:latin typeface="Times New Roman" pitchFamily="18" charset="0"/>
                <a:cs typeface="Times New Roman" pitchFamily="18" charset="0"/>
              </a:rPr>
              <a:t>, связанную с нарушением фонемного распознавания(пропуск гласных букв, слогов, </a:t>
            </a:r>
            <a:r>
              <a:rPr lang="ru-RU" sz="2400" dirty="0" err="1" smtClean="0">
                <a:solidFill>
                  <a:schemeClr val="tx1"/>
                </a:solidFill>
                <a:latin typeface="Times New Roman" pitchFamily="18" charset="0"/>
                <a:cs typeface="Times New Roman" pitchFamily="18" charset="0"/>
              </a:rPr>
              <a:t>недописывание</a:t>
            </a:r>
            <a:r>
              <a:rPr lang="ru-RU" sz="2400" dirty="0" smtClean="0">
                <a:solidFill>
                  <a:schemeClr val="tx1"/>
                </a:solidFill>
                <a:latin typeface="Times New Roman" pitchFamily="18" charset="0"/>
                <a:cs typeface="Times New Roman" pitchFamily="18" charset="0"/>
              </a:rPr>
              <a:t> слов и предложений, ошибки на определение места звука в слове, </a:t>
            </a:r>
            <a:r>
              <a:rPr lang="ru-RU" sz="2400" dirty="0" err="1" smtClean="0">
                <a:solidFill>
                  <a:schemeClr val="tx1"/>
                </a:solidFill>
                <a:latin typeface="Times New Roman" pitchFamily="18" charset="0"/>
                <a:cs typeface="Times New Roman" pitchFamily="18" charset="0"/>
              </a:rPr>
              <a:t>неразличение</a:t>
            </a:r>
            <a:r>
              <a:rPr lang="ru-RU" sz="2400" dirty="0" smtClean="0">
                <a:solidFill>
                  <a:schemeClr val="tx1"/>
                </a:solidFill>
                <a:latin typeface="Times New Roman" pitchFamily="18" charset="0"/>
                <a:cs typeface="Times New Roman" pitchFamily="18" charset="0"/>
              </a:rPr>
              <a:t> звука в слове, затруднения при определении последовательности звуков в слове)</a:t>
            </a:r>
          </a:p>
          <a:p>
            <a:pPr>
              <a:lnSpc>
                <a:spcPct val="80000"/>
              </a:lnSpc>
              <a:defRPr/>
            </a:pPr>
            <a:r>
              <a:rPr lang="ru-RU" sz="2400" dirty="0" smtClean="0">
                <a:solidFill>
                  <a:schemeClr val="tx1"/>
                </a:solidFill>
                <a:latin typeface="Times New Roman" pitchFamily="18" charset="0"/>
                <a:cs typeface="Times New Roman" pitchFamily="18" charset="0"/>
              </a:rPr>
              <a:t>3. </a:t>
            </a:r>
            <a:r>
              <a:rPr lang="ru-RU" sz="2400" b="1" u="sng" dirty="0" err="1" smtClean="0">
                <a:solidFill>
                  <a:schemeClr val="tx1"/>
                </a:solidFill>
                <a:latin typeface="Times New Roman" pitchFamily="18" charset="0"/>
                <a:cs typeface="Times New Roman" pitchFamily="18" charset="0"/>
              </a:rPr>
              <a:t>дисграфию</a:t>
            </a:r>
            <a:r>
              <a:rPr lang="ru-RU" sz="2400" b="1" u="sng" dirty="0" smtClean="0">
                <a:solidFill>
                  <a:schemeClr val="tx1"/>
                </a:solidFill>
                <a:latin typeface="Times New Roman" pitchFamily="18" charset="0"/>
                <a:cs typeface="Times New Roman" pitchFamily="18" charset="0"/>
              </a:rPr>
              <a:t> на почве </a:t>
            </a:r>
            <a:r>
              <a:rPr lang="ru-RU" sz="2400" b="1" u="sng" dirty="0" err="1" smtClean="0">
                <a:solidFill>
                  <a:schemeClr val="tx1"/>
                </a:solidFill>
                <a:latin typeface="Times New Roman" pitchFamily="18" charset="0"/>
                <a:cs typeface="Times New Roman" pitchFamily="18" charset="0"/>
              </a:rPr>
              <a:t>несформированности</a:t>
            </a:r>
            <a:r>
              <a:rPr lang="ru-RU" sz="2400" b="1" u="sng" dirty="0" smtClean="0">
                <a:solidFill>
                  <a:schemeClr val="tx1"/>
                </a:solidFill>
                <a:latin typeface="Times New Roman" pitchFamily="18" charset="0"/>
                <a:cs typeface="Times New Roman" pitchFamily="18" charset="0"/>
              </a:rPr>
              <a:t> языкового анализа и синтеза</a:t>
            </a:r>
            <a:r>
              <a:rPr lang="ru-RU" sz="2400" dirty="0" smtClean="0">
                <a:solidFill>
                  <a:schemeClr val="tx1"/>
                </a:solidFill>
                <a:latin typeface="Times New Roman" pitchFamily="18" charset="0"/>
                <a:cs typeface="Times New Roman" pitchFamily="18" charset="0"/>
              </a:rPr>
              <a:t>(трудности при выделении слов из предложения, добавление гласных букв в слове «</a:t>
            </a:r>
            <a:r>
              <a:rPr lang="ru-RU" sz="2400" dirty="0" err="1" smtClean="0">
                <a:solidFill>
                  <a:schemeClr val="tx1"/>
                </a:solidFill>
                <a:latin typeface="Times New Roman" pitchFamily="18" charset="0"/>
                <a:cs typeface="Times New Roman" pitchFamily="18" charset="0"/>
              </a:rPr>
              <a:t>галака</a:t>
            </a:r>
            <a:r>
              <a:rPr lang="ru-RU" sz="2400" dirty="0" smtClean="0">
                <a:solidFill>
                  <a:schemeClr val="tx1"/>
                </a:solidFill>
                <a:latin typeface="Times New Roman" pitchFamily="18" charset="0"/>
                <a:cs typeface="Times New Roman" pitchFamily="18" charset="0"/>
              </a:rPr>
              <a:t>» вместо «галка», слитное написание с предлогами, раздельное написание приставок, слитное написание  предложений)</a:t>
            </a:r>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60613"/>
            <a:ext cx="9757584" cy="5180750"/>
          </a:xfrm>
        </p:spPr>
        <p:txBody>
          <a:bodyPr>
            <a:normAutofit fontScale="92500" lnSpcReduction="10000"/>
          </a:bodyPr>
          <a:lstStyle/>
          <a:p>
            <a:pPr>
              <a:lnSpc>
                <a:spcPct val="80000"/>
              </a:lnSpc>
              <a:defRPr/>
            </a:pPr>
            <a:r>
              <a:rPr lang="ru-RU" dirty="0" smtClean="0">
                <a:solidFill>
                  <a:schemeClr val="tx1"/>
                </a:solidFill>
                <a:latin typeface="Times New Roman" pitchFamily="18" charset="0"/>
                <a:cs typeface="Times New Roman" pitchFamily="18" charset="0"/>
              </a:rPr>
              <a:t>4</a:t>
            </a:r>
            <a:r>
              <a:rPr lang="ru-RU" sz="2600" dirty="0" smtClean="0">
                <a:solidFill>
                  <a:schemeClr val="tx1"/>
                </a:solidFill>
                <a:latin typeface="Times New Roman" pitchFamily="18" charset="0"/>
                <a:cs typeface="Times New Roman" pitchFamily="18" charset="0"/>
              </a:rPr>
              <a:t>. </a:t>
            </a:r>
            <a:r>
              <a:rPr lang="ru-RU" sz="2600" b="1" u="sng" dirty="0" err="1" smtClean="0">
                <a:solidFill>
                  <a:schemeClr val="tx1"/>
                </a:solidFill>
                <a:latin typeface="Times New Roman" pitchFamily="18" charset="0"/>
                <a:cs typeface="Times New Roman" pitchFamily="18" charset="0"/>
              </a:rPr>
              <a:t>аграмматическую</a:t>
            </a:r>
            <a:r>
              <a:rPr lang="ru-RU" sz="2600" b="1" u="sng" dirty="0" smtClean="0">
                <a:solidFill>
                  <a:schemeClr val="tx1"/>
                </a:solidFill>
                <a:latin typeface="Times New Roman" pitchFamily="18" charset="0"/>
                <a:cs typeface="Times New Roman" pitchFamily="18" charset="0"/>
              </a:rPr>
              <a:t> </a:t>
            </a:r>
            <a:r>
              <a:rPr lang="ru-RU" sz="2600" b="1" u="sng" dirty="0" err="1" smtClean="0">
                <a:solidFill>
                  <a:schemeClr val="tx1"/>
                </a:solidFill>
                <a:latin typeface="Times New Roman" pitchFamily="18" charset="0"/>
                <a:cs typeface="Times New Roman" pitchFamily="18" charset="0"/>
              </a:rPr>
              <a:t>дисграфию</a:t>
            </a:r>
            <a:r>
              <a:rPr lang="ru-RU" sz="2600" dirty="0" smtClean="0">
                <a:solidFill>
                  <a:schemeClr val="tx1"/>
                </a:solidFill>
                <a:latin typeface="Times New Roman" pitchFamily="18" charset="0"/>
                <a:cs typeface="Times New Roman" pitchFamily="18" charset="0"/>
              </a:rPr>
              <a:t>, связанную с недоразвитием лексико-грамматической стороны </a:t>
            </a:r>
            <a:r>
              <a:rPr lang="ru-RU" sz="2400" dirty="0" smtClean="0">
                <a:solidFill>
                  <a:schemeClr val="tx1"/>
                </a:solidFill>
                <a:latin typeface="Times New Roman" pitchFamily="18" charset="0"/>
                <a:cs typeface="Times New Roman" pitchFamily="18" charset="0"/>
              </a:rPr>
              <a:t>речи(трудности с употреблением мягкого знака  и правильным написание мягких согласных –»</a:t>
            </a:r>
            <a:r>
              <a:rPr lang="ru-RU" sz="2400" dirty="0" err="1" smtClean="0">
                <a:solidFill>
                  <a:schemeClr val="tx1"/>
                </a:solidFill>
                <a:latin typeface="Times New Roman" pitchFamily="18" charset="0"/>
                <a:cs typeface="Times New Roman" pitchFamily="18" charset="0"/>
              </a:rPr>
              <a:t>василки</a:t>
            </a:r>
            <a:r>
              <a:rPr lang="ru-RU" sz="2400" dirty="0" smtClean="0">
                <a:solidFill>
                  <a:schemeClr val="tx1"/>
                </a:solidFill>
                <a:latin typeface="Times New Roman" pitchFamily="18" charset="0"/>
                <a:cs typeface="Times New Roman" pitchFamily="18" charset="0"/>
              </a:rPr>
              <a:t>» вместо «васильки», затруднения в употреблении заглавной буквы, неумение применять правило в конкретной ситуации, отсутствие орфографической зоркости, неправильная постановка точки при письме, неумение находить ошибки в собственной работе)</a:t>
            </a:r>
          </a:p>
          <a:p>
            <a:pPr>
              <a:lnSpc>
                <a:spcPct val="80000"/>
              </a:lnSpc>
              <a:defRPr/>
            </a:pPr>
            <a:r>
              <a:rPr lang="ru-RU" sz="2400" dirty="0" smtClean="0">
                <a:solidFill>
                  <a:schemeClr val="tx1"/>
                </a:solidFill>
                <a:latin typeface="Times New Roman" pitchFamily="18" charset="0"/>
                <a:cs typeface="Times New Roman" pitchFamily="18" charset="0"/>
              </a:rPr>
              <a:t>5. </a:t>
            </a:r>
            <a:r>
              <a:rPr lang="ru-RU" sz="2400" b="1" u="sng" dirty="0" smtClean="0">
                <a:solidFill>
                  <a:schemeClr val="tx1"/>
                </a:solidFill>
                <a:latin typeface="Times New Roman" pitchFamily="18" charset="0"/>
                <a:cs typeface="Times New Roman" pitchFamily="18" charset="0"/>
              </a:rPr>
              <a:t>оптическую </a:t>
            </a:r>
            <a:r>
              <a:rPr lang="ru-RU" sz="2400" b="1" u="sng" dirty="0" err="1" smtClean="0">
                <a:solidFill>
                  <a:schemeClr val="tx1"/>
                </a:solidFill>
                <a:latin typeface="Times New Roman" pitchFamily="18" charset="0"/>
                <a:cs typeface="Times New Roman" pitchFamily="18" charset="0"/>
              </a:rPr>
              <a:t>дисграфию</a:t>
            </a:r>
            <a:r>
              <a:rPr lang="ru-RU" sz="2400" b="1" u="sng" dirty="0" smtClean="0">
                <a:solidFill>
                  <a:schemeClr val="tx1"/>
                </a:solidFill>
                <a:latin typeface="Times New Roman" pitchFamily="18" charset="0"/>
                <a:cs typeface="Times New Roman" pitchFamily="18" charset="0"/>
              </a:rPr>
              <a:t>,</a:t>
            </a:r>
            <a:r>
              <a:rPr lang="ru-RU" sz="2400" dirty="0" smtClean="0">
                <a:solidFill>
                  <a:schemeClr val="tx1"/>
                </a:solidFill>
                <a:latin typeface="Times New Roman" pitchFamily="18" charset="0"/>
                <a:cs typeface="Times New Roman" pitchFamily="18" charset="0"/>
              </a:rPr>
              <a:t> связанную с </a:t>
            </a:r>
            <a:r>
              <a:rPr lang="ru-RU" sz="2400" dirty="0" err="1" smtClean="0">
                <a:solidFill>
                  <a:schemeClr val="tx1"/>
                </a:solidFill>
                <a:latin typeface="Times New Roman" pitchFamily="18" charset="0"/>
                <a:cs typeface="Times New Roman" pitchFamily="18" charset="0"/>
              </a:rPr>
              <a:t>несформированностью</a:t>
            </a:r>
            <a:r>
              <a:rPr lang="ru-RU" sz="2400" dirty="0" smtClean="0">
                <a:solidFill>
                  <a:schemeClr val="tx1"/>
                </a:solidFill>
                <a:latin typeface="Times New Roman" pitchFamily="18" charset="0"/>
                <a:cs typeface="Times New Roman" pitchFamily="18" charset="0"/>
              </a:rPr>
              <a:t> зрительно-пространственных представлений(</a:t>
            </a:r>
            <a:r>
              <a:rPr lang="ru-RU" sz="2400" dirty="0" err="1" smtClean="0">
                <a:solidFill>
                  <a:schemeClr val="tx1"/>
                </a:solidFill>
                <a:latin typeface="Times New Roman" pitchFamily="18" charset="0"/>
                <a:cs typeface="Times New Roman" pitchFamily="18" charset="0"/>
              </a:rPr>
              <a:t>неузнавание</a:t>
            </a:r>
            <a:r>
              <a:rPr lang="ru-RU" sz="2400" dirty="0" smtClean="0">
                <a:solidFill>
                  <a:schemeClr val="tx1"/>
                </a:solidFill>
                <a:latin typeface="Times New Roman" pitchFamily="18" charset="0"/>
                <a:cs typeface="Times New Roman" pitchFamily="18" charset="0"/>
              </a:rPr>
              <a:t> букв в перевернутом виде, </a:t>
            </a:r>
            <a:r>
              <a:rPr lang="ru-RU" sz="2400" dirty="0" err="1" smtClean="0">
                <a:solidFill>
                  <a:schemeClr val="tx1"/>
                </a:solidFill>
                <a:latin typeface="Times New Roman" pitchFamily="18" charset="0"/>
                <a:cs typeface="Times New Roman" pitchFamily="18" charset="0"/>
              </a:rPr>
              <a:t>неразличение</a:t>
            </a:r>
            <a:r>
              <a:rPr lang="ru-RU" sz="2400" dirty="0" smtClean="0">
                <a:solidFill>
                  <a:schemeClr val="tx1"/>
                </a:solidFill>
                <a:latin typeface="Times New Roman" pitchFamily="18" charset="0"/>
                <a:cs typeface="Times New Roman" pitchFamily="18" charset="0"/>
              </a:rPr>
              <a:t> на письме сходных по написанию букв </a:t>
            </a:r>
            <a:r>
              <a:rPr lang="ru-RU" sz="2400" dirty="0" err="1" smtClean="0">
                <a:solidFill>
                  <a:schemeClr val="tx1"/>
                </a:solidFill>
                <a:latin typeface="Times New Roman" pitchFamily="18" charset="0"/>
                <a:cs typeface="Times New Roman" pitchFamily="18" charset="0"/>
              </a:rPr>
              <a:t>б-в</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п-н</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м-л</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ш-т</a:t>
            </a:r>
            <a:r>
              <a:rPr lang="ru-RU" sz="2400" dirty="0" smtClean="0">
                <a:solidFill>
                  <a:schemeClr val="tx1"/>
                </a:solidFill>
                <a:latin typeface="Times New Roman" pitchFamily="18" charset="0"/>
                <a:cs typeface="Times New Roman" pitchFamily="18" charset="0"/>
              </a:rPr>
              <a:t>, </a:t>
            </a:r>
            <a:r>
              <a:rPr lang="ru-RU" sz="2400" dirty="0" err="1" smtClean="0">
                <a:solidFill>
                  <a:schemeClr val="tx1"/>
                </a:solidFill>
                <a:latin typeface="Times New Roman" pitchFamily="18" charset="0"/>
                <a:cs typeface="Times New Roman" pitchFamily="18" charset="0"/>
              </a:rPr>
              <a:t>б-д</a:t>
            </a:r>
            <a:r>
              <a:rPr lang="ru-RU" sz="2400" dirty="0" smtClean="0">
                <a:solidFill>
                  <a:schemeClr val="tx1"/>
                </a:solidFill>
                <a:latin typeface="Times New Roman" pitchFamily="18" charset="0"/>
                <a:cs typeface="Times New Roman" pitchFamily="18" charset="0"/>
              </a:rPr>
              <a:t>; замена букв по пространственному сходству, высота букв не соответствует высоте строки, затруднения при написании закругленных деталей букв, неряшливое письмо, грязь в тетради, списывание с ошибками с доски, искажение почерка, сложности при переводе с печатной графемы в письменную и наоборот, тремор при письме)</a:t>
            </a:r>
          </a:p>
          <a:p>
            <a:pPr>
              <a:lnSpc>
                <a:spcPct val="80000"/>
              </a:lnSpc>
              <a:buNone/>
              <a:defRPr/>
            </a:pPr>
            <a:endParaRPr lang="ru-RU" sz="2400" dirty="0" smtClean="0">
              <a:solidFill>
                <a:schemeClr val="tx1"/>
              </a:solidFill>
              <a:latin typeface="Times New Roman" pitchFamily="18" charset="0"/>
              <a:cs typeface="Times New Roman" pitchFamily="18" charset="0"/>
            </a:endParaRPr>
          </a:p>
          <a:p>
            <a:pPr>
              <a:lnSpc>
                <a:spcPct val="80000"/>
              </a:lnSpc>
              <a:buNone/>
              <a:defRPr/>
            </a:pPr>
            <a:r>
              <a:rPr lang="ru-RU" sz="2400" dirty="0" smtClean="0">
                <a:solidFill>
                  <a:schemeClr val="tx1"/>
                </a:solidFill>
                <a:latin typeface="Times New Roman" pitchFamily="18" charset="0"/>
                <a:cs typeface="Times New Roman" pitchFamily="18" charset="0"/>
              </a:rPr>
              <a:t>      Наряду с «чистыми» формами </a:t>
            </a:r>
            <a:r>
              <a:rPr lang="ru-RU" sz="2400" dirty="0" err="1" smtClean="0">
                <a:solidFill>
                  <a:schemeClr val="tx1"/>
                </a:solidFill>
                <a:latin typeface="Times New Roman" pitchFamily="18" charset="0"/>
                <a:cs typeface="Times New Roman" pitchFamily="18" charset="0"/>
              </a:rPr>
              <a:t>дисграфии</a:t>
            </a:r>
            <a:r>
              <a:rPr lang="ru-RU" sz="2400" dirty="0" smtClean="0">
                <a:solidFill>
                  <a:schemeClr val="tx1"/>
                </a:solidFill>
                <a:latin typeface="Times New Roman" pitchFamily="18" charset="0"/>
                <a:cs typeface="Times New Roman" pitchFamily="18" charset="0"/>
              </a:rPr>
              <a:t>, в  практике встречаются смешанные формы </a:t>
            </a:r>
            <a:r>
              <a:rPr lang="ru-RU" sz="2400" dirty="0" err="1" smtClean="0">
                <a:solidFill>
                  <a:schemeClr val="tx1"/>
                </a:solidFill>
                <a:latin typeface="Times New Roman" pitchFamily="18" charset="0"/>
                <a:cs typeface="Times New Roman" pitchFamily="18" charset="0"/>
              </a:rPr>
              <a:t>дисграфии</a:t>
            </a:r>
            <a:r>
              <a:rPr lang="ru-RU" sz="2400" dirty="0" smtClean="0">
                <a:solidFill>
                  <a:schemeClr val="tx1"/>
                </a:solidFill>
                <a:latin typeface="Times New Roman" pitchFamily="18" charset="0"/>
                <a:cs typeface="Times New Roman" pitchFamily="18" charset="0"/>
              </a:rPr>
              <a:t>.</a:t>
            </a:r>
          </a:p>
          <a:p>
            <a:endParaRPr lang="ru-RU" dirty="0"/>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33754"/>
            <a:ext cx="8596668" cy="6037384"/>
          </a:xfrm>
        </p:spPr>
        <p:txBody>
          <a:bodyPr>
            <a:normAutofit fontScale="55000" lnSpcReduction="20000"/>
          </a:bodyPr>
          <a:lstStyle/>
          <a:p>
            <a:pPr algn="ctr">
              <a:buNone/>
            </a:pPr>
            <a:r>
              <a:rPr lang="ru-RU" sz="4800" b="1" dirty="0" smtClean="0">
                <a:solidFill>
                  <a:schemeClr val="tx1"/>
                </a:solidFill>
              </a:rPr>
              <a:t>На что следует обратить внимание учителю?</a:t>
            </a:r>
            <a:endParaRPr lang="ru-RU" sz="4800" dirty="0" smtClean="0">
              <a:solidFill>
                <a:schemeClr val="tx1"/>
              </a:solidFill>
            </a:endParaRPr>
          </a:p>
          <a:p>
            <a:r>
              <a:rPr lang="ru-RU" sz="4800" dirty="0" smtClean="0">
                <a:solidFill>
                  <a:schemeClr val="tx1"/>
                </a:solidFill>
              </a:rPr>
              <a:t>1.Ребенок-левша;</a:t>
            </a:r>
          </a:p>
          <a:p>
            <a:r>
              <a:rPr lang="ru-RU" sz="4800" dirty="0" smtClean="0">
                <a:solidFill>
                  <a:schemeClr val="tx1"/>
                </a:solidFill>
              </a:rPr>
              <a:t>2.Раньше был левшой, но переучили и теперь он пишет правой;</a:t>
            </a:r>
          </a:p>
          <a:p>
            <a:r>
              <a:rPr lang="ru-RU" sz="4800" dirty="0" smtClean="0">
                <a:solidFill>
                  <a:schemeClr val="tx1"/>
                </a:solidFill>
              </a:rPr>
              <a:t>3.Двуязычная семья;</a:t>
            </a:r>
          </a:p>
          <a:p>
            <a:r>
              <a:rPr lang="ru-RU" sz="4800" dirty="0" smtClean="0">
                <a:solidFill>
                  <a:schemeClr val="tx1"/>
                </a:solidFill>
              </a:rPr>
              <a:t>4.Ребенок раньше занимался с логопедом;</a:t>
            </a:r>
          </a:p>
          <a:p>
            <a:r>
              <a:rPr lang="ru-RU" sz="4800" dirty="0" smtClean="0">
                <a:solidFill>
                  <a:schemeClr val="tx1"/>
                </a:solidFill>
              </a:rPr>
              <a:t>5.У ребенка имеются проблемы с памятью и вниманием;</a:t>
            </a:r>
          </a:p>
          <a:p>
            <a:r>
              <a:rPr lang="ru-RU" sz="4800" dirty="0" smtClean="0">
                <a:solidFill>
                  <a:schemeClr val="tx1"/>
                </a:solidFill>
              </a:rPr>
              <a:t>6.Ребенок рано пошел в школу;</a:t>
            </a:r>
          </a:p>
          <a:p>
            <a:r>
              <a:rPr lang="ru-RU" sz="4800" dirty="0" smtClean="0">
                <a:solidFill>
                  <a:schemeClr val="tx1"/>
                </a:solidFill>
              </a:rPr>
              <a:t>7.При письме ребенок пропускает буквы, слоги, не дописывает слова;</a:t>
            </a:r>
          </a:p>
          <a:p>
            <a:r>
              <a:rPr lang="ru-RU" sz="4800" dirty="0" smtClean="0">
                <a:solidFill>
                  <a:schemeClr val="tx1"/>
                </a:solidFill>
              </a:rPr>
              <a:t>8.У ребенка имеются нарушения фонетического восприятия (пишет «</a:t>
            </a:r>
            <a:r>
              <a:rPr lang="ru-RU" sz="4800" dirty="0" err="1" smtClean="0">
                <a:solidFill>
                  <a:schemeClr val="tx1"/>
                </a:solidFill>
              </a:rPr>
              <a:t>тыня</a:t>
            </a:r>
            <a:r>
              <a:rPr lang="ru-RU" sz="4800" dirty="0" smtClean="0">
                <a:solidFill>
                  <a:schemeClr val="tx1"/>
                </a:solidFill>
              </a:rPr>
              <a:t>» вместо «дыня»);</a:t>
            </a:r>
          </a:p>
          <a:p>
            <a:r>
              <a:rPr lang="ru-RU" sz="4800" dirty="0" smtClean="0">
                <a:solidFill>
                  <a:schemeClr val="tx1"/>
                </a:solidFill>
              </a:rPr>
              <a:t>9.Ребенок пишет то, что говорит (при нарушении произношения). Например, «</a:t>
            </a:r>
            <a:r>
              <a:rPr lang="ru-RU" sz="4800" dirty="0" err="1" smtClean="0">
                <a:solidFill>
                  <a:schemeClr val="tx1"/>
                </a:solidFill>
              </a:rPr>
              <a:t>лыба</a:t>
            </a:r>
            <a:r>
              <a:rPr lang="ru-RU" sz="4800" dirty="0" smtClean="0">
                <a:solidFill>
                  <a:schemeClr val="tx1"/>
                </a:solidFill>
              </a:rPr>
              <a:t>» вместо «рыба».</a:t>
            </a:r>
          </a:p>
          <a:p>
            <a:pPr eaLnBrk="0" hangingPunct="0"/>
            <a:endParaRPr lang="ru-RU" sz="4800" dirty="0" smtClean="0"/>
          </a:p>
          <a:p>
            <a:pPr algn="ctr">
              <a:buNone/>
            </a:pPr>
            <a:endParaRPr lang="ru-RU" sz="4800" u="sng" spc="300" dirty="0"/>
          </a:p>
        </p:txBody>
      </p:sp>
      <p:pic>
        <p:nvPicPr>
          <p:cNvPr id="4" name="Picture 5" descr="I:\фото из презентации\Рисунок11.jpg"/>
          <p:cNvPicPr>
            <a:picLocks noChangeAspect="1" noChangeArrowheads="1"/>
          </p:cNvPicPr>
          <p:nvPr/>
        </p:nvPicPr>
        <p:blipFill>
          <a:blip r:embed="rId2"/>
          <a:srcRect/>
          <a:stretch>
            <a:fillRect/>
          </a:stretch>
        </p:blipFill>
        <p:spPr bwMode="auto">
          <a:xfrm>
            <a:off x="9078912" y="208897"/>
            <a:ext cx="2961681" cy="3932797"/>
          </a:xfrm>
          <a:prstGeom prst="rect">
            <a:avLst/>
          </a:prstGeom>
          <a:noFill/>
          <a:ln w="9525">
            <a:noFill/>
            <a:miter lim="800000"/>
            <a:headEnd/>
            <a:tailEnd/>
          </a:ln>
        </p:spPr>
      </p:pic>
    </p:spTree>
    <p:extLst>
      <p:ext uri="{BB962C8B-B14F-4D97-AF65-F5344CB8AC3E}">
        <p14:creationId xmlns:p14="http://schemas.microsoft.com/office/powerpoint/2010/main" val="2961334564"/>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809897"/>
            <a:ext cx="9475195" cy="5231465"/>
          </a:xfrm>
        </p:spPr>
        <p:txBody>
          <a:bodyPr>
            <a:normAutofit fontScale="70000" lnSpcReduction="20000"/>
          </a:bodyPr>
          <a:lstStyle/>
          <a:p>
            <a:pPr algn="ctr">
              <a:lnSpc>
                <a:spcPct val="120000"/>
              </a:lnSpc>
              <a:buNone/>
            </a:pPr>
            <a:r>
              <a:rPr lang="ru-RU" sz="4800" dirty="0" smtClean="0">
                <a:solidFill>
                  <a:schemeClr val="tx1"/>
                </a:solidFill>
              </a:rPr>
              <a:t>Как заниматься с детьми, допускающими  ошибки? Какой подход к ним искать? </a:t>
            </a:r>
          </a:p>
          <a:p>
            <a:pPr algn="ctr">
              <a:lnSpc>
                <a:spcPct val="120000"/>
              </a:lnSpc>
              <a:buNone/>
            </a:pPr>
            <a:r>
              <a:rPr lang="ru-RU" sz="4800" dirty="0" smtClean="0">
                <a:solidFill>
                  <a:schemeClr val="tx1"/>
                </a:solidFill>
              </a:rPr>
              <a:t>Что делать? </a:t>
            </a:r>
          </a:p>
          <a:p>
            <a:pPr algn="ctr">
              <a:lnSpc>
                <a:spcPct val="120000"/>
              </a:lnSpc>
              <a:buNone/>
            </a:pPr>
            <a:r>
              <a:rPr lang="ru-RU" sz="4800" u="sng" dirty="0" smtClean="0">
                <a:solidFill>
                  <a:schemeClr val="tx1"/>
                </a:solidFill>
              </a:rPr>
              <a:t>ИГРАТЬ</a:t>
            </a:r>
            <a:r>
              <a:rPr lang="ru-RU" sz="4800" dirty="0" smtClean="0">
                <a:solidFill>
                  <a:schemeClr val="tx1"/>
                </a:solidFill>
              </a:rPr>
              <a:t>! </a:t>
            </a:r>
          </a:p>
          <a:p>
            <a:pPr algn="ctr">
              <a:lnSpc>
                <a:spcPct val="120000"/>
              </a:lnSpc>
              <a:buNone/>
            </a:pPr>
            <a:r>
              <a:rPr lang="ru-RU" sz="4800" dirty="0" smtClean="0">
                <a:solidFill>
                  <a:schemeClr val="tx1"/>
                </a:solidFill>
              </a:rPr>
              <a:t>Ведь именно в поэтапном игровом развитии, согласно классической психологии, формируются все механизмы, необходимые для успешной учёбы, в частности, для грамотного письма.</a:t>
            </a:r>
            <a:endParaRPr lang="ru-RU" sz="4800" u="sng" spc="300" dirty="0">
              <a:solidFill>
                <a:schemeClr val="tx1"/>
              </a:solidFill>
            </a:endParaRPr>
          </a:p>
        </p:txBody>
      </p:sp>
    </p:spTree>
    <p:extLst>
      <p:ext uri="{BB962C8B-B14F-4D97-AF65-F5344CB8AC3E}">
        <p14:creationId xmlns:p14="http://schemas.microsoft.com/office/powerpoint/2010/main" val="2073497610"/>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Грань">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1189</TotalTime>
  <Words>1418</Words>
  <Application>Microsoft Office PowerPoint</Application>
  <PresentationFormat>Широкоэкранный</PresentationFormat>
  <Paragraphs>136</Paragraphs>
  <Slides>38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Arial</vt:lpstr>
      <vt:lpstr>Calibri</vt:lpstr>
      <vt:lpstr>Times New Roman</vt:lpstr>
      <vt:lpstr>Trebuchet MS</vt:lpstr>
      <vt:lpstr>Wingdings 3</vt:lpstr>
      <vt:lpstr>Грань</vt:lpstr>
      <vt:lpstr>Использование логопедических приемов по преодолению и коррекции дисграфии и дислексии школьников на уроках русского языка Подготовила: Пушкина М.Л.-учитель начальных классов  МБОУ «Строевская СОШ»</vt:lpstr>
      <vt:lpstr>Письменная речь-   </vt:lpstr>
      <vt:lpstr>           Причины нарушения  письма.</vt:lpstr>
      <vt:lpstr>Презентация PowerPoint</vt:lpstr>
      <vt:lpstr>Работы учеников </vt:lpstr>
      <vt:lpstr>             Классификация дисграфии: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ДИСЛЕКСИЯ - это специфическое нарушение процесса обучения чтению при сохранении общей способности к обучению. Проявляется дислексия в стойкой неспособности ребенка овладеть слогослиянием, чтением словами и, как следствие, непониманием прочитанного. Дети, страдающие дислексией, при чтении искажают слова, «глотая» целые слоги, меняя буквы местами, пропуская звуки или, наоборот, добавляя ненужные.   Дислексия - это наиболее распространенное расстройство, встречающееся у детей, которое остается на всю жизнь. Степень тяжести заболевания может быть от легкой до тяжелой. Чем раньше начинается коррекция  данного расстройства, тем лучше результаты.  </vt:lpstr>
      <vt:lpstr>При дислексии наблюдаются следующие группы ошибок: Замены и смешение графически сходных букв (И – Ш, Б – Д, Х-Ж, П-Н, З-В), фонетически близких звуков( звонких - глухих, твёрдых - мягких) Побуквенное чтение, нарушение слияния звуков в слоги и слова. Искажения звуко-слоговой структуры слова (пропуск слогов или буквы, перестановки, добавления, усечение слов). Аграмматизы при чтении (пропуск слов, предложений, абзацев; нарушения падежных окончаниях, нарушения согласования и управления слов). Нарушения понимания смысла прочитанного. </vt:lpstr>
      <vt:lpstr>                                    Причины дислексии. -Нейробиологические причины связаны с недоразвитием или поражением головного мозга в разные периоды развития ребенка (период беременности, родов и послеродовой период). В результате страдают отделы головного мозга, обеспечивающие психологические функции, участвующие в процессе чтения. -Наследственность, как выяснилось. Дислексия является синдромом с наследственной обусловленностью. Показатель наследуемости дислексии составляет 40-70%. В молекулярно-генетических исследованиях удалось обнаружить гены, ответственные за возникновение дислексии. -Социально-психологические причины(недостаточность речевых контактов, педагогическая запущенность). </vt:lpstr>
      <vt:lpstr>АНАГРАММЫ-ПРЕДМЕТЫ</vt:lpstr>
      <vt:lpstr>Деформированные тексты</vt:lpstr>
      <vt:lpstr>Презентация PowerPoint</vt:lpstr>
      <vt:lpstr>Презентация PowerPoint</vt:lpstr>
      <vt:lpstr>                 Письмо на спине.  Ребенок не только будет совершенствоваться в чтении, но и получит неплохой расслабляющий массаж, когда  на его спине будут чертить буквы, слоги и слова. </vt:lpstr>
      <vt:lpstr>Презентация PowerPoint</vt:lpstr>
      <vt:lpstr>Презентация PowerPoint</vt:lpstr>
      <vt:lpstr>Презентация PowerPoint</vt:lpstr>
      <vt:lpstr>Презентация PowerPoint</vt:lpstr>
      <vt:lpstr>                  Задание: Найди лишнее слово.  Пришла ранняя поздняя осень. Птицы собираются в холодные теплые страны. Журавли кружатся над болотом. Они прощаются встречаются с милой родиной. Залегли в холодных теплых берлогах медведи. Спрятались в мелкие глубокие норы змеи. </vt:lpstr>
      <vt:lpstr>Переставь слова местами.  Когда растаял земля и просохла снег, в куче мусора в мёртвой листвы началась жизнь. Проснулись маленькие долгоносые жучки. Они выбрались из своей зимней стволу – листвы – и поползли по постели яблони всё выше, выше. Когда долгоносые добрались до яичку, они положили в каждый бутон по маленькому бутонов. Что теперь будет? Я не отвечу, я лучше скажу, чего не будет: не будет яблок. Почему? Сам догадайся.   </vt:lpstr>
      <vt:lpstr>Тексты некоторых песен Е.Железновой (карточки).  Это прием пассивно-активной работы с текстом, применяемый даже с дошкольниками. Включается песня Железновой, а ребенок одновременно ведет указкой по тексту-плакату. Второй раз запускается минусовка, ребенок сам читает-поет. Затем  выкладывает  текст песни из карточек.  </vt:lpstr>
      <vt:lpstr>Презентация PowerPoint</vt:lpstr>
      <vt:lpstr>Презентация PowerPoint</vt:lpstr>
      <vt:lpstr>Спасибо  за  внимание!</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User</cp:lastModifiedBy>
  <cp:revision>125</cp:revision>
  <dcterms:created xsi:type="dcterms:W3CDTF">2018-03-07T09:30:11Z</dcterms:created>
  <dcterms:modified xsi:type="dcterms:W3CDTF">2018-11-29T16:48:12Z</dcterms:modified>
</cp:coreProperties>
</file>