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5" r:id="rId4"/>
    <p:sldId id="268" r:id="rId5"/>
    <p:sldId id="269" r:id="rId6"/>
    <p:sldId id="270" r:id="rId7"/>
    <p:sldId id="271" r:id="rId8"/>
    <p:sldId id="279" r:id="rId9"/>
    <p:sldId id="278" r:id="rId10"/>
    <p:sldId id="273" r:id="rId11"/>
    <p:sldId id="274" r:id="rId12"/>
    <p:sldId id="275" r:id="rId13"/>
    <p:sldId id="282" r:id="rId14"/>
    <p:sldId id="276" r:id="rId15"/>
    <p:sldId id="280" r:id="rId16"/>
    <p:sldId id="281" r:id="rId17"/>
    <p:sldId id="28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2513-8E2C-4DA7-BCA1-94EA3ACED023}" type="datetimeFigureOut">
              <a:rPr lang="ru-RU" smtClean="0"/>
              <a:pPr/>
              <a:t>18.03.2023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9B696F-31C0-48D3-B316-D0CFB76DDC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2513-8E2C-4DA7-BCA1-94EA3ACED023}" type="datetimeFigureOut">
              <a:rPr lang="ru-RU" smtClean="0"/>
              <a:pPr/>
              <a:t>18.03.2023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696F-31C0-48D3-B316-D0CFB76DD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E9B696F-31C0-48D3-B316-D0CFB76DDC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2513-8E2C-4DA7-BCA1-94EA3ACED023}" type="datetimeFigureOut">
              <a:rPr lang="ru-RU" smtClean="0"/>
              <a:pPr/>
              <a:t>18.03.2023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2513-8E2C-4DA7-BCA1-94EA3ACED023}" type="datetimeFigureOut">
              <a:rPr lang="ru-RU" smtClean="0"/>
              <a:pPr/>
              <a:t>18.03.2023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E9B696F-31C0-48D3-B316-D0CFB76DDC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2513-8E2C-4DA7-BCA1-94EA3ACED023}" type="datetimeFigureOut">
              <a:rPr lang="ru-RU" smtClean="0"/>
              <a:pPr/>
              <a:t>18.03.2023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9B696F-31C0-48D3-B316-D0CFB76DDC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972513-8E2C-4DA7-BCA1-94EA3ACED023}" type="datetimeFigureOut">
              <a:rPr lang="ru-RU" smtClean="0"/>
              <a:pPr/>
              <a:t>18.03.2023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696F-31C0-48D3-B316-D0CFB76DDC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2513-8E2C-4DA7-BCA1-94EA3ACED023}" type="datetimeFigureOut">
              <a:rPr lang="ru-RU" smtClean="0"/>
              <a:pPr/>
              <a:t>18.03.2023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E9B696F-31C0-48D3-B316-D0CFB76DDC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2513-8E2C-4DA7-BCA1-94EA3ACED023}" type="datetimeFigureOut">
              <a:rPr lang="ru-RU" smtClean="0"/>
              <a:pPr/>
              <a:t>18.03.2023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E9B696F-31C0-48D3-B316-D0CFB76DD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2513-8E2C-4DA7-BCA1-94EA3ACED023}" type="datetimeFigureOut">
              <a:rPr lang="ru-RU" smtClean="0"/>
              <a:pPr/>
              <a:t>18.03.2023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9B696F-31C0-48D3-B316-D0CFB76DD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9B696F-31C0-48D3-B316-D0CFB76DDC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2513-8E2C-4DA7-BCA1-94EA3ACED023}" type="datetimeFigureOut">
              <a:rPr lang="ru-RU" smtClean="0"/>
              <a:pPr/>
              <a:t>18.03.2023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E9B696F-31C0-48D3-B316-D0CFB76DDC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972513-8E2C-4DA7-BCA1-94EA3ACED023}" type="datetimeFigureOut">
              <a:rPr lang="ru-RU" smtClean="0"/>
              <a:pPr/>
              <a:t>18.03.2023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972513-8E2C-4DA7-BCA1-94EA3ACED023}" type="datetimeFigureOut">
              <a:rPr lang="ru-RU" smtClean="0"/>
              <a:pPr/>
              <a:t>18.03.2023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9B696F-31C0-48D3-B316-D0CFB76DDC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omik.ua/novosti/samye-dorogie-i-neobychnye-dengi-v-mire-n68642.html" TargetMode="External"/><Relationship Id="rId7" Type="http://schemas.openxmlformats.org/officeDocument/2006/relationships/hyperlink" Target="http://dengivsetakipahnyt.com/bumazhnye-dengi/" TargetMode="External"/><Relationship Id="rId2" Type="http://schemas.openxmlformats.org/officeDocument/2006/relationships/hyperlink" Target="http://www.vokrugsveta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strakhanklad.ru/viewtopic.php?f=12&amp;t=114" TargetMode="External"/><Relationship Id="rId5" Type="http://schemas.openxmlformats.org/officeDocument/2006/relationships/hyperlink" Target="http://bestmoney.su/moneystory-the-first-money.html" TargetMode="External"/><Relationship Id="rId4" Type="http://schemas.openxmlformats.org/officeDocument/2006/relationships/hyperlink" Target="http://www.epochtimes.ru/content/view/57929/4/?photos=1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9953500" TargetMode="External"/><Relationship Id="rId2" Type="http://schemas.openxmlformats.org/officeDocument/2006/relationships/hyperlink" Target="http://finance.instrao.ru/fin/files/&#1041;&#1072;&#1085;&#1082;_&#1079;&#1072;&#1076;&#1072;&#1085;&#1080;&#1081;.pdf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dni-fg.ru/" TargetMode="External"/><Relationship Id="rId4" Type="http://schemas.openxmlformats.org/officeDocument/2006/relationships/hyperlink" Target="https://&#1096;&#1082;&#1086;&#1083;&#1072;.&#1074;&#1072;&#1096;&#1080;&#1092;&#1080;&#1085;&#1072;&#1085;&#1089;&#1099;.&#1088;&#1092;/courses.ph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Активиация</a:t>
            </a:r>
            <a:r>
              <a:rPr lang="ru-RU" dirty="0" smtClean="0"/>
              <a:t> </a:t>
            </a:r>
            <a:r>
              <a:rPr lang="ru-RU" dirty="0" err="1" smtClean="0"/>
              <a:t>мыслителной</a:t>
            </a:r>
            <a:r>
              <a:rPr lang="ru-RU" dirty="0" smtClean="0"/>
              <a:t> деятельности на уроках финансовой грамотности</a:t>
            </a:r>
            <a:endParaRPr lang="ru-RU" dirty="0"/>
          </a:p>
        </p:txBody>
      </p:sp>
      <p:pic>
        <p:nvPicPr>
          <p:cNvPr id="1026" name="Picture 2" descr="C:\Documents and Settings\1\Рабочий стол\Доклад финансовая грамотность\42db2454-e3b4-48ad-8c66-f38a1cdd909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14554"/>
            <a:ext cx="9144000" cy="4643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Дидактические игры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Одним из эффективных средств активизации мышления учащихся являются  дидактические игры, разработанные с учетом возрастных особенностей учащихся, а также в зависимости от момента в изучении данной темы. В своей практике я использую дидактические игры и игровые ситуации при выработке навыков, формировании умений и при повторении материала.</a:t>
            </a:r>
          </a:p>
          <a:p>
            <a:r>
              <a:rPr lang="ru-RU" dirty="0" smtClean="0"/>
              <a:t>Кассир , покупатель, продавец.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Сценки на уроках.</a:t>
            </a:r>
            <a:endParaRPr lang="ru-RU" dirty="0"/>
          </a:p>
        </p:txBody>
      </p:sp>
      <p:pic>
        <p:nvPicPr>
          <p:cNvPr id="4" name="Содержимое 3" descr="G:\фото 2 класс 2022г\20220523_114645.jpg"/>
          <p:cNvPicPr>
            <a:picLocks noGrp="1"/>
          </p:cNvPicPr>
          <p:nvPr>
            <p:ph sz="quarter" idx="1"/>
          </p:nvPr>
        </p:nvPicPr>
        <p:blipFill>
          <a:blip r:embed="rId2"/>
          <a:srcRect l="9834" r="9834"/>
          <a:stretch>
            <a:fillRect/>
          </a:stretch>
        </p:blipFill>
        <p:spPr bwMode="auto">
          <a:xfrm>
            <a:off x="285720" y="1571612"/>
            <a:ext cx="364333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G:\фото 2 класс 2022г\20220531_11432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428736"/>
            <a:ext cx="357190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57158" y="2819400"/>
            <a:ext cx="8501122" cy="3324244"/>
          </a:xfrm>
        </p:spPr>
        <p:txBody>
          <a:bodyPr/>
          <a:lstStyle/>
          <a:p>
            <a:r>
              <a:rPr lang="ru-RU" dirty="0" smtClean="0"/>
              <a:t>Променяю парную и групповую работу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400" i="1" dirty="0" smtClean="0"/>
              <a:t>»"Не бери игру на урок, для того чтобы развлечься. Все на уроке должно быть логически связано с темой и помогать раскрывать цели и задачи урока".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E:\Фотки мои дети\Новогодний утренник\DSC0124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500438"/>
            <a:ext cx="3557588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Решай задачи.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У  </a:t>
            </a:r>
            <a:r>
              <a:rPr lang="ru-RU" dirty="0" err="1" smtClean="0"/>
              <a:t>Хрюши</a:t>
            </a:r>
            <a:r>
              <a:rPr lang="ru-RU" dirty="0" smtClean="0"/>
              <a:t>  есть свои списки рассчитанные на 6 гостей  и некоторая сумма денег. Сколько понадобится денег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smtClean="0"/>
              <a:t>СПИСОК ХРЮШИ</a:t>
            </a:r>
          </a:p>
          <a:p>
            <a:r>
              <a:rPr lang="ru-RU" dirty="0" smtClean="0"/>
              <a:t>(на 6 гостей)</a:t>
            </a:r>
          </a:p>
          <a:p>
            <a:r>
              <a:rPr lang="ru-RU" b="1" dirty="0" smtClean="0"/>
              <a:t>Продукты</a:t>
            </a:r>
            <a:endParaRPr lang="ru-RU" dirty="0" smtClean="0"/>
          </a:p>
          <a:p>
            <a:r>
              <a:rPr lang="ru-RU" b="1" dirty="0" smtClean="0"/>
              <a:t>Количество</a:t>
            </a:r>
            <a:endParaRPr lang="ru-RU" dirty="0" smtClean="0"/>
          </a:p>
          <a:p>
            <a:r>
              <a:rPr lang="ru-RU" dirty="0" smtClean="0"/>
              <a:t>Картофель</a:t>
            </a:r>
          </a:p>
          <a:p>
            <a:r>
              <a:rPr lang="ru-RU" dirty="0" smtClean="0"/>
              <a:t>6 штук</a:t>
            </a:r>
          </a:p>
          <a:p>
            <a:r>
              <a:rPr lang="ru-RU" dirty="0" smtClean="0"/>
              <a:t>Морковь</a:t>
            </a:r>
          </a:p>
          <a:p>
            <a:r>
              <a:rPr lang="ru-RU" dirty="0" smtClean="0"/>
              <a:t>2 штуки</a:t>
            </a:r>
          </a:p>
          <a:p>
            <a:r>
              <a:rPr lang="ru-RU" dirty="0" smtClean="0"/>
              <a:t>Лук репчатый</a:t>
            </a:r>
          </a:p>
          <a:p>
            <a:r>
              <a:rPr lang="ru-RU" dirty="0" smtClean="0"/>
              <a:t>2 штуки</a:t>
            </a:r>
          </a:p>
          <a:p>
            <a:r>
              <a:rPr lang="ru-RU" dirty="0" smtClean="0"/>
              <a:t>Маринованные огурцы</a:t>
            </a:r>
          </a:p>
          <a:p>
            <a:r>
              <a:rPr lang="ru-RU" dirty="0" smtClean="0"/>
              <a:t>1 штука</a:t>
            </a:r>
          </a:p>
          <a:p>
            <a:r>
              <a:rPr lang="ru-RU" dirty="0" smtClean="0"/>
              <a:t>Яйца</a:t>
            </a:r>
          </a:p>
          <a:p>
            <a:r>
              <a:rPr lang="ru-RU" dirty="0" smtClean="0"/>
              <a:t>4 штуки</a:t>
            </a:r>
          </a:p>
          <a:p>
            <a:r>
              <a:rPr lang="ru-RU" dirty="0" smtClean="0"/>
              <a:t>Зелёный горошек</a:t>
            </a:r>
          </a:p>
          <a:p>
            <a:r>
              <a:rPr lang="ru-RU" dirty="0" smtClean="0"/>
              <a:t>1 стакан</a:t>
            </a:r>
          </a:p>
          <a:p>
            <a:r>
              <a:rPr lang="ru-RU" dirty="0" smtClean="0"/>
              <a:t>Майонез</a:t>
            </a:r>
          </a:p>
          <a:p>
            <a:r>
              <a:rPr lang="ru-RU" dirty="0" smtClean="0"/>
              <a:t>1 банка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 bwMode="auto">
          <a:xfrm>
            <a:off x="2928926" y="2357430"/>
            <a:ext cx="2857520" cy="3500462"/>
          </a:xfrm>
          <a:prstGeom prst="rect">
            <a:avLst/>
          </a:prstGeom>
          <a:noFill/>
        </p:spPr>
      </p:pic>
      <p:pic>
        <p:nvPicPr>
          <p:cNvPr id="5" name="Рисунок 4" descr="https://yt3.ggpht.com/a/AGF-l7_uiPDLitSDNNS9ehGNte53CdDDml2D7lK99g=s900-c-k-c0xffffffff-no-rj-mo"/>
          <p:cNvPicPr/>
          <p:nvPr/>
        </p:nvPicPr>
        <p:blipFill rotWithShape="1"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t="5209" b="10822"/>
          <a:stretch/>
        </p:blipFill>
        <p:spPr bwMode="auto">
          <a:xfrm>
            <a:off x="6000760" y="2428868"/>
            <a:ext cx="2834000" cy="31594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b="1" i="1" dirty="0" smtClean="0"/>
              <a:t>Использование элементов занимательности повышает эффективность учебно-воспитательного процесса, развивает скорость и гибкость  мыслительных  операций, воспитывает любовь к  предмету. Но не следует забывать о том, что занимательный материал должен быть связан с темой  урока  и помогать раскрывать цели и задачи  урока.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12144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Использование игровых технологий способствует: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31312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- повышению интереса, активизации и развитию мышления;</a:t>
            </a:r>
          </a:p>
          <a:p>
            <a:r>
              <a:rPr lang="ru-RU" dirty="0" smtClean="0"/>
              <a:t>-  использованию знаний в новой ситуации;</a:t>
            </a:r>
          </a:p>
          <a:p>
            <a:r>
              <a:rPr lang="ru-RU" dirty="0" smtClean="0"/>
              <a:t>- несет </a:t>
            </a:r>
            <a:r>
              <a:rPr lang="ru-RU" dirty="0" err="1" smtClean="0"/>
              <a:t>здоровьесберегающий</a:t>
            </a:r>
            <a:r>
              <a:rPr lang="ru-RU" dirty="0" smtClean="0"/>
              <a:t> фактор в развитии и обучении;</a:t>
            </a:r>
          </a:p>
          <a:p>
            <a:r>
              <a:rPr lang="ru-RU" dirty="0" smtClean="0"/>
              <a:t>- идет передача опыта старших поколений младшим;</a:t>
            </a:r>
          </a:p>
          <a:p>
            <a:r>
              <a:rPr lang="ru-RU" dirty="0" smtClean="0"/>
              <a:t>- является естественной формой труда ребенка, приготовлением к будущей жизни;</a:t>
            </a:r>
          </a:p>
          <a:p>
            <a:r>
              <a:rPr lang="ru-RU" dirty="0" smtClean="0"/>
              <a:t>- способствует объединению коллектива и формированию ответственности.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71574"/>
          </a:xfrm>
        </p:spPr>
        <p:txBody>
          <a:bodyPr>
            <a:normAutofit/>
          </a:bodyPr>
          <a:lstStyle/>
          <a:p>
            <a:r>
              <a:rPr lang="ru-RU" b="1" dirty="0" smtClean="0"/>
              <a:t>Ресурсы интернет: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u="sng" dirty="0" smtClean="0">
                <a:hlinkClick r:id="rId2"/>
              </a:rPr>
              <a:t>http://www.vokrugsveta.ru/</a:t>
            </a:r>
            <a:r>
              <a:rPr lang="ru-RU" b="1" dirty="0" smtClean="0"/>
              <a:t> </a:t>
            </a:r>
            <a:endParaRPr lang="ru-RU" dirty="0" smtClean="0"/>
          </a:p>
          <a:p>
            <a:pPr lvl="0"/>
            <a:r>
              <a:rPr lang="ru-RU" b="1" u="sng" dirty="0" smtClean="0">
                <a:hlinkClick r:id="rId3"/>
              </a:rPr>
              <a:t>http://domik.ua/novosti/samye-dorogie-i-neobychnye-dengi-v-mire-n68642.html</a:t>
            </a:r>
            <a:r>
              <a:rPr lang="ru-RU" b="1" dirty="0" smtClean="0"/>
              <a:t> </a:t>
            </a:r>
            <a:endParaRPr lang="ru-RU" dirty="0" smtClean="0"/>
          </a:p>
          <a:p>
            <a:pPr lvl="0"/>
            <a:r>
              <a:rPr lang="ru-RU" b="1" u="sng" dirty="0" smtClean="0">
                <a:hlinkClick r:id="rId4"/>
              </a:rPr>
              <a:t>http://www.epochtimes.ru/content/view/57929/4/?photos=1#start</a:t>
            </a:r>
            <a:r>
              <a:rPr lang="ru-RU" b="1" dirty="0" smtClean="0"/>
              <a:t> </a:t>
            </a:r>
            <a:endParaRPr lang="ru-RU" dirty="0" smtClean="0"/>
          </a:p>
          <a:p>
            <a:pPr lvl="0"/>
            <a:r>
              <a:rPr lang="ru-RU" b="1" u="sng" dirty="0" smtClean="0">
                <a:hlinkClick r:id="rId5"/>
              </a:rPr>
              <a:t>http://bestmoney.su/moneystory-the-first-money.html</a:t>
            </a:r>
            <a:r>
              <a:rPr lang="ru-RU" b="1" dirty="0" smtClean="0"/>
              <a:t> </a:t>
            </a:r>
            <a:endParaRPr lang="ru-RU" dirty="0" smtClean="0"/>
          </a:p>
          <a:p>
            <a:pPr lvl="0"/>
            <a:r>
              <a:rPr lang="ru-RU" b="1" u="sng" dirty="0" smtClean="0">
                <a:hlinkClick r:id="rId6"/>
              </a:rPr>
              <a:t>http://astrakhanklad.ru/viewtopic.php?f=12&amp;t=114</a:t>
            </a:r>
            <a:r>
              <a:rPr lang="ru-RU" b="1" u="sng" dirty="0" smtClean="0"/>
              <a:t> </a:t>
            </a:r>
            <a:endParaRPr lang="ru-RU" dirty="0" smtClean="0"/>
          </a:p>
          <a:p>
            <a:pPr lvl="0"/>
            <a:r>
              <a:rPr lang="ru-RU" b="1" u="sng" dirty="0" smtClean="0">
                <a:hlinkClick r:id="rId5"/>
              </a:rPr>
              <a:t>http://bestmoney.su/moneystory-the-first-money.html</a:t>
            </a:r>
            <a:r>
              <a:rPr lang="ru-RU" b="1" dirty="0" smtClean="0"/>
              <a:t> </a:t>
            </a:r>
            <a:endParaRPr lang="ru-RU" dirty="0" smtClean="0"/>
          </a:p>
          <a:p>
            <a:pPr lvl="0"/>
            <a:r>
              <a:rPr lang="ru-RU" b="1" u="sng" dirty="0" smtClean="0">
                <a:hlinkClick r:id="rId7"/>
              </a:rPr>
              <a:t>http://dengivsetakipahnyt.com/bumazhnye-dengi/</a:t>
            </a:r>
            <a:r>
              <a:rPr lang="ru-RU" b="1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700202"/>
          </a:xfrm>
        </p:spPr>
        <p:txBody>
          <a:bodyPr>
            <a:normAutofit/>
          </a:bodyPr>
          <a:lstStyle/>
          <a:p>
            <a:r>
              <a:rPr lang="ru-RU" b="1" dirty="0" smtClean="0"/>
              <a:t>СПИСОК ИСПОЛЬЗОВАННЫХ ИСТОЧНИКОВ И ЛИТЕРАТУРЫ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143116"/>
            <a:ext cx="8503920" cy="3955932"/>
          </a:xfrm>
        </p:spPr>
        <p:txBody>
          <a:bodyPr/>
          <a:lstStyle/>
          <a:p>
            <a:pPr lvl="0"/>
            <a:r>
              <a:rPr lang="ru-RU" dirty="0" smtClean="0"/>
              <a:t>Федин, C. Н. Финансовая грамотность: материалы для учащихся. 2, 3 классы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орг. В 2-х частях./ С. Н. Федин.  — М.: ВИТА-ПРЕСС, 2014. С. 8-111</a:t>
            </a:r>
          </a:p>
          <a:p>
            <a:pPr lvl="0"/>
            <a:r>
              <a:rPr lang="ru-RU" dirty="0" err="1" smtClean="0"/>
              <a:t>Корлюгова</a:t>
            </a:r>
            <a:r>
              <a:rPr lang="ru-RU" dirty="0" smtClean="0"/>
              <a:t>, Ю. Н. Финансовая грамотность: методические рекомендации для учителя. 2–4 классы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орг. / Ю. Н. </a:t>
            </a:r>
            <a:r>
              <a:rPr lang="ru-RU" dirty="0" err="1" smtClean="0"/>
              <a:t>Корлюгова</a:t>
            </a:r>
            <a:r>
              <a:rPr lang="ru-RU" dirty="0" smtClean="0"/>
              <a:t>. — М.: ВИТА-ПРЕСС, 2014. С. 14-32, 33-54.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000108"/>
            <a:ext cx="2743200" cy="1871658"/>
          </a:xfrm>
        </p:spPr>
        <p:txBody>
          <a:bodyPr/>
          <a:lstStyle/>
          <a:p>
            <a:r>
              <a:rPr lang="ru-RU" dirty="0" smtClean="0"/>
              <a:t>Ф</a:t>
            </a:r>
            <a:r>
              <a:rPr lang="ru-RU" sz="2800" dirty="0" smtClean="0"/>
              <a:t>инансовая грамотность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405050" cy="21621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4" name="Picture 2" descr="C:\Documents and Settings\1\Рабочий стол\Доклад финансовая грамотность\215088238_343693558.pdf-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642918"/>
            <a:ext cx="5638800" cy="5857916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215074" y="5214926"/>
            <a:ext cx="2643206" cy="16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Documents and Settings\1\Рабочий стол\Доклад финансовая грамотность\img_user_file_55312e5feee9a_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85728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u="sng" dirty="0" smtClean="0">
                <a:hlinkClick r:id="rId2"/>
              </a:rPr>
              <a:t>http://finance.instrao.ru/fin/files/Банк_заданий.pdf</a:t>
            </a:r>
            <a:r>
              <a:rPr lang="ru-RU" sz="4000" u="sng" dirty="0" smtClean="0"/>
              <a:t/>
            </a:r>
            <a:br>
              <a:rPr lang="ru-RU" sz="4000" u="sng" dirty="0" smtClean="0"/>
            </a:br>
            <a:r>
              <a:rPr lang="ru-RU" sz="4000" dirty="0" smtClean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928670"/>
            <a:ext cx="892971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smtClean="0">
                <a:hlinkClick r:id="rId2"/>
              </a:rPr>
              <a:t>http://finance.instrao.ru/fin/files/Банк_заданий.pdf</a:t>
            </a:r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000" dirty="0" smtClean="0"/>
              <a:t>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b="1" dirty="0" smtClean="0"/>
              <a:t>Банк заданий для оценки уровня финансовой грамотности учащихся начальной и основной школы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357430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hlinkClick r:id="rId3"/>
              </a:rPr>
              <a:t>https://learningapps.org/9953500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928934"/>
            <a:ext cx="88582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hlinkClick r:id="rId4"/>
              </a:rPr>
              <a:t>https://школа.вашифинансы.рф/courses.php</a:t>
            </a:r>
            <a:r>
              <a:rPr lang="ru-RU" sz="2800" b="1" u="sng" dirty="0" smtClean="0"/>
              <a:t/>
            </a:r>
            <a:br>
              <a:rPr lang="ru-RU" sz="2800" b="1" u="sng" dirty="0" smtClean="0"/>
            </a:br>
            <a:r>
              <a:rPr lang="ru-RU" sz="2800" b="1" dirty="0" smtClean="0"/>
              <a:t> </a:t>
            </a:r>
            <a:br>
              <a:rPr lang="ru-RU" sz="2800" b="1" dirty="0" smtClean="0"/>
            </a:br>
            <a:r>
              <a:rPr lang="ru-RU" sz="2800" dirty="0" smtClean="0"/>
              <a:t>Электронные учебно-методические модули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4500570"/>
            <a:ext cx="75009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 smtClean="0">
                <a:hlinkClick r:id="rId5"/>
              </a:rPr>
              <a:t>https://dni-fg.ru/</a:t>
            </a:r>
            <a:r>
              <a:rPr lang="ru-RU" sz="2800" dirty="0" smtClean="0"/>
              <a:t> 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err="1" smtClean="0"/>
              <a:t>онлайн-уроки</a:t>
            </a:r>
            <a:r>
              <a:rPr lang="ru-RU" sz="2800" dirty="0" smtClean="0"/>
              <a:t> по финансовой грамотности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843078"/>
          </a:xfrm>
        </p:spPr>
        <p:txBody>
          <a:bodyPr>
            <a:normAutofit fontScale="90000"/>
          </a:bodyPr>
          <a:lstStyle/>
          <a:p>
            <a:pPr defTabSz="449263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Приемы для активизации познавательной деятельности обучающихся:</a:t>
            </a:r>
            <a:r>
              <a:rPr lang="ru-RU" altLang="ru-RU" sz="3600" b="1" dirty="0" smtClean="0">
                <a:solidFill>
                  <a:srgbClr val="FF0000"/>
                </a:solidFill>
                <a:latin typeface="Candara" pitchFamily="34" charset="0"/>
                <a:ea typeface="Microsoft YaHei" pitchFamily="34" charset="-122"/>
              </a:rPr>
              <a:t/>
            </a:r>
            <a:br>
              <a:rPr lang="ru-RU" altLang="ru-RU" sz="3600" b="1" dirty="0" smtClean="0">
                <a:solidFill>
                  <a:srgbClr val="FF0000"/>
                </a:solidFill>
                <a:latin typeface="Candara" pitchFamily="34" charset="0"/>
                <a:ea typeface="Microsoft YaHei" pitchFamily="34" charset="-122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928802"/>
            <a:ext cx="621510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1.Связь с жизнью</a:t>
            </a:r>
          </a:p>
          <a:p>
            <a:r>
              <a:rPr lang="ru-RU" sz="2800" b="1" dirty="0" smtClean="0"/>
              <a:t>2. Пословицы и полезные высказывания о деньгах</a:t>
            </a:r>
          </a:p>
          <a:p>
            <a:r>
              <a:rPr lang="ru-RU" sz="2800" b="1" dirty="0" smtClean="0"/>
              <a:t>3. Решение финансовых задач</a:t>
            </a:r>
          </a:p>
          <a:p>
            <a:r>
              <a:rPr lang="ru-RU" sz="2800" b="1" dirty="0" smtClean="0"/>
              <a:t>4.Онлайн – уроки по финансовой грамотности</a:t>
            </a:r>
          </a:p>
          <a:p>
            <a:r>
              <a:rPr lang="ru-RU" sz="2800" b="1" dirty="0" smtClean="0"/>
              <a:t>5. Загадки</a:t>
            </a:r>
          </a:p>
          <a:p>
            <a:r>
              <a:rPr lang="ru-RU" sz="2800" b="1" dirty="0" smtClean="0"/>
              <a:t>6. Воспитательн</a:t>
            </a:r>
            <a:r>
              <a:rPr lang="ru-RU" sz="2800" dirty="0" smtClean="0"/>
              <a:t>ы</a:t>
            </a:r>
            <a:r>
              <a:rPr lang="ru-RU" sz="2800" b="1" dirty="0" smtClean="0"/>
              <a:t>е события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уроках применяю игровые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b="1" i="1" dirty="0" smtClean="0"/>
              <a:t>Результаты работы показали, что элементы занимательности и наглядности в обучении повышают уровень познавательной активности детей, активизируют память, мышление, развивают смекалку. Они помогают не только повысить качество запоминания и осознания изучаемого материала, но и делает процесс обучения интересным и легким.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Игры на уроке.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643050"/>
            <a:ext cx="8503920" cy="445599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Игра «Доскажи словечко».  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dirty="0" smtClean="0"/>
              <a:t>Для формирования умения «развивать догадку» и для углубления внимания к лексике полезны упражнения по антиципации частей предложения</a:t>
            </a:r>
          </a:p>
          <a:p>
            <a:pPr>
              <a:buNone/>
            </a:pPr>
            <a:r>
              <a:rPr lang="ru-RU" dirty="0" smtClean="0"/>
              <a:t>      </a:t>
            </a:r>
          </a:p>
          <a:p>
            <a:r>
              <a:rPr lang="ru-RU" dirty="0" smtClean="0"/>
              <a:t>     </a:t>
            </a:r>
            <a:r>
              <a:rPr lang="ru-RU" b="1" dirty="0" smtClean="0"/>
              <a:t> </a:t>
            </a:r>
            <a:r>
              <a:rPr lang="ru-RU" dirty="0" smtClean="0"/>
              <a:t> Игра«Как добраться до вершины», </a:t>
            </a:r>
          </a:p>
          <a:p>
            <a:pPr>
              <a:buNone/>
            </a:pPr>
            <a:r>
              <a:rPr lang="ru-RU" dirty="0" smtClean="0"/>
              <a:t> Наделяет учеников функцией контроля. При замене учителем слова  во время чтения дети поднимают руки и останавливают учителя, указывая в тексте замененное слово. Это задание  активизирует внимание  в процессе чтения.</a:t>
            </a:r>
          </a:p>
          <a:p>
            <a:r>
              <a:rPr lang="ru-RU" dirty="0" smtClean="0"/>
              <a:t>   Эти игровые моменты повышают развитие скорости чтения и понимание.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0000"/>
                </a:solidFill>
                <a:cs typeface="Times New Roman" pitchFamily="18" charset="0"/>
              </a:rPr>
              <a:t>Назови лишнее число”</a:t>
            </a:r>
            <a:endParaRPr lang="ru-RU" dirty="0"/>
          </a:p>
        </p:txBody>
      </p:sp>
      <p:sp>
        <p:nvSpPr>
          <p:cNvPr id="4" name="AutoShape 4"/>
          <p:cNvSpPr>
            <a:spLocks noGrp="1" noChangeArrowheads="1"/>
          </p:cNvSpPr>
          <p:nvPr>
            <p:ph sz="quarter" idx="1"/>
          </p:nvPr>
        </p:nvSpPr>
        <p:spPr bwMode="auto">
          <a:xfrm>
            <a:off x="714348" y="1785926"/>
            <a:ext cx="2357454" cy="1643074"/>
          </a:xfrm>
          <a:prstGeom prst="cloudCallout">
            <a:avLst>
              <a:gd name="adj1" fmla="val -33782"/>
              <a:gd name="adj2" fmla="val 829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7200" dirty="0">
                <a:latin typeface="Calibri" pitchFamily="34" charset="0"/>
              </a:rPr>
              <a:t>3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124075" y="2071678"/>
            <a:ext cx="2159000" cy="1643074"/>
          </a:xfrm>
          <a:prstGeom prst="cloudCallout">
            <a:avLst>
              <a:gd name="adj1" fmla="val -36616"/>
              <a:gd name="adj2" fmla="val 13588"/>
            </a:avLst>
          </a:prstGeom>
          <a:solidFill>
            <a:srgbClr val="EDF15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7200" dirty="0" smtClean="0">
                <a:latin typeface="Calibri" pitchFamily="34" charset="0"/>
              </a:rPr>
              <a:t>4</a:t>
            </a:r>
            <a:endParaRPr lang="ru-RU" sz="7200" dirty="0">
              <a:latin typeface="Calibri" pitchFamily="34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3852863" y="2071678"/>
            <a:ext cx="2447925" cy="1571636"/>
          </a:xfrm>
          <a:prstGeom prst="cloudCallout">
            <a:avLst>
              <a:gd name="adj1" fmla="val -38199"/>
              <a:gd name="adj2" fmla="val 829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7200" dirty="0">
                <a:latin typeface="Calibri" pitchFamily="34" charset="0"/>
              </a:rPr>
              <a:t>5</a:t>
            </a:r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1142977" y="3857628"/>
            <a:ext cx="2286016" cy="1428759"/>
          </a:xfrm>
          <a:prstGeom prst="cloudCallout">
            <a:avLst>
              <a:gd name="adj1" fmla="val -31403"/>
              <a:gd name="adj2" fmla="val 44551"/>
            </a:avLst>
          </a:prstGeom>
          <a:solidFill>
            <a:srgbClr val="EDF15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6600" dirty="0" smtClean="0">
                <a:latin typeface="Calibri" pitchFamily="34" charset="0"/>
              </a:rPr>
              <a:t>7</a:t>
            </a:r>
            <a:endParaRPr lang="ru-RU" sz="6600" dirty="0">
              <a:latin typeface="Calibri" pitchFamily="34" charset="0"/>
            </a:endParaRPr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2857489" y="3786190"/>
            <a:ext cx="2857520" cy="1500198"/>
          </a:xfrm>
          <a:prstGeom prst="cloudCallout">
            <a:avLst>
              <a:gd name="adj1" fmla="val -31403"/>
              <a:gd name="adj2" fmla="val 4455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5400" dirty="0" smtClean="0">
                <a:latin typeface="Calibri" pitchFamily="34" charset="0"/>
              </a:rPr>
              <a:t>81</a:t>
            </a:r>
            <a:endParaRPr lang="ru-RU" sz="5400" dirty="0">
              <a:latin typeface="Calibri" pitchFamily="34" charset="0"/>
            </a:endParaRPr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5214942" y="3286124"/>
            <a:ext cx="3000396" cy="1785950"/>
          </a:xfrm>
          <a:prstGeom prst="cloudCallout">
            <a:avLst>
              <a:gd name="adj1" fmla="val -31403"/>
              <a:gd name="adj2" fmla="val 44551"/>
            </a:avLst>
          </a:prstGeom>
          <a:solidFill>
            <a:srgbClr val="EDF15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6600" dirty="0" smtClean="0">
                <a:latin typeface="Calibri" pitchFamily="34" charset="0"/>
              </a:rPr>
              <a:t>9</a:t>
            </a:r>
            <a:endParaRPr lang="ru-RU" sz="6600" dirty="0">
              <a:latin typeface="Calibri" pitchFamily="34" charset="0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1619250" y="5286388"/>
            <a:ext cx="2808288" cy="1285884"/>
          </a:xfrm>
          <a:prstGeom prst="cloudCallout">
            <a:avLst>
              <a:gd name="adj1" fmla="val -31403"/>
              <a:gd name="adj2" fmla="val 44551"/>
            </a:avLst>
          </a:prstGeom>
          <a:solidFill>
            <a:srgbClr val="EDF15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6600" dirty="0" smtClean="0">
                <a:latin typeface="Calibri" pitchFamily="34" charset="0"/>
              </a:rPr>
              <a:t>3</a:t>
            </a:r>
            <a:endParaRPr lang="ru-RU" sz="6600" dirty="0">
              <a:latin typeface="Calibri" pitchFamily="34" charset="0"/>
            </a:endParaRP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3779838" y="5229225"/>
            <a:ext cx="2808287" cy="1223963"/>
          </a:xfrm>
          <a:prstGeom prst="cloudCallout">
            <a:avLst>
              <a:gd name="adj1" fmla="val -31403"/>
              <a:gd name="adj2" fmla="val 44551"/>
            </a:avLst>
          </a:prstGeom>
          <a:solidFill>
            <a:srgbClr val="EDF15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6600" dirty="0" smtClean="0">
                <a:latin typeface="Calibri" pitchFamily="34" charset="0"/>
              </a:rPr>
              <a:t>8</a:t>
            </a:r>
            <a:endParaRPr lang="ru-RU" sz="6600" dirty="0">
              <a:latin typeface="Calibri" pitchFamily="34" charset="0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6011863" y="5300663"/>
            <a:ext cx="2808287" cy="1223962"/>
          </a:xfrm>
          <a:prstGeom prst="cloudCallout">
            <a:avLst>
              <a:gd name="adj1" fmla="val -31403"/>
              <a:gd name="adj2" fmla="val 4455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6000">
                <a:latin typeface="Calibri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Сосчитай сколько денег отдадут за новогодние игрушки</a:t>
            </a:r>
            <a:r>
              <a:rPr lang="en-US" dirty="0" smtClean="0"/>
              <a:t> ?</a:t>
            </a:r>
            <a:endParaRPr lang="ru-RU" dirty="0"/>
          </a:p>
        </p:txBody>
      </p:sp>
      <p:pic>
        <p:nvPicPr>
          <p:cNvPr id="4" name="Содержимое 3" descr="http://festival.1september.ru/articles/513273/Image1888.gif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821537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383</TotalTime>
  <Words>573</Words>
  <Application>Microsoft Office PowerPoint</Application>
  <PresentationFormat>Экран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Активиация мыслителной деятельности на уроках финансовой грамотности</vt:lpstr>
      <vt:lpstr>Финансовая грамотность.</vt:lpstr>
      <vt:lpstr>Слайд 3</vt:lpstr>
      <vt:lpstr>http://finance.instrao.ru/fin/files/Банк_заданий.pdf   </vt:lpstr>
      <vt:lpstr> Приемы для активизации познавательной деятельности обучающихся: </vt:lpstr>
      <vt:lpstr>На уроках применяю игровые технологии</vt:lpstr>
      <vt:lpstr>Игры на уроке.</vt:lpstr>
      <vt:lpstr>Назови лишнее число”</vt:lpstr>
      <vt:lpstr>Сосчитай сколько денег отдадут за новогодние игрушки ?</vt:lpstr>
      <vt:lpstr>Дидактические игры </vt:lpstr>
      <vt:lpstr>Сценки на уроках.</vt:lpstr>
      <vt:lpstr>»"Не бери игру на урок, для того чтобы развлечься. Все на уроке должно быть логически связано с темой и помогать раскрывать цели и задачи урока".  </vt:lpstr>
      <vt:lpstr>Решай задачи.</vt:lpstr>
      <vt:lpstr>Слайд 14</vt:lpstr>
      <vt:lpstr>   Использование игровых технологий способствует: </vt:lpstr>
      <vt:lpstr>Ресурсы интернет: </vt:lpstr>
      <vt:lpstr>СПИСОК ИСПОЛЬЗОВАННЫХ ИСТОЧНИКОВ И ЛИТЕРАТУРЫ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Активиация мыслителной деятельности на уроках финансовой грамотности</dc:title>
  <dc:creator>1</dc:creator>
  <cp:lastModifiedBy>Артем</cp:lastModifiedBy>
  <cp:revision>21</cp:revision>
  <dcterms:created xsi:type="dcterms:W3CDTF">2022-11-30T12:44:19Z</dcterms:created>
  <dcterms:modified xsi:type="dcterms:W3CDTF">2023-03-18T09:06:10Z</dcterms:modified>
</cp:coreProperties>
</file>