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57" r:id="rId4"/>
    <p:sldId id="258" r:id="rId5"/>
    <p:sldId id="259" r:id="rId6"/>
    <p:sldId id="261" r:id="rId7"/>
    <p:sldId id="266" r:id="rId8"/>
    <p:sldId id="267" r:id="rId9"/>
    <p:sldId id="268" r:id="rId10"/>
    <p:sldId id="270" r:id="rId11"/>
    <p:sldId id="271" r:id="rId12"/>
    <p:sldId id="274" r:id="rId13"/>
    <p:sldId id="269" r:id="rId14"/>
    <p:sldId id="272" r:id="rId15"/>
    <p:sldId id="276" r:id="rId16"/>
    <p:sldId id="277" r:id="rId17"/>
    <p:sldId id="278" r:id="rId18"/>
    <p:sldId id="279" r:id="rId19"/>
    <p:sldId id="273" r:id="rId20"/>
    <p:sldId id="275" r:id="rId21"/>
    <p:sldId id="280" r:id="rId22"/>
    <p:sldId id="281" r:id="rId23"/>
    <p:sldId id="282" r:id="rId24"/>
    <p:sldId id="286" r:id="rId25"/>
    <p:sldId id="287" r:id="rId26"/>
    <p:sldId id="288" r:id="rId27"/>
    <p:sldId id="289" r:id="rId28"/>
    <p:sldId id="290" r:id="rId29"/>
    <p:sldId id="283" r:id="rId30"/>
    <p:sldId id="262" r:id="rId31"/>
    <p:sldId id="263" r:id="rId32"/>
    <p:sldId id="264" r:id="rId33"/>
    <p:sldId id="265" r:id="rId34"/>
    <p:sldId id="28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53998-77A6-4BB3-9C7E-5025366D4E7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80D46-2735-4180-ABFF-F6E5D6029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36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76846"/>
          <a:stretch>
            <a:fillRect/>
          </a:stretch>
        </p:blipFill>
        <p:spPr>
          <a:xfrm>
            <a:off x="1241626" y="4071943"/>
            <a:ext cx="6616522" cy="1428760"/>
          </a:xfrm>
          <a:prstGeom prst="rect">
            <a:avLst/>
          </a:prstGeom>
        </p:spPr>
      </p:pic>
      <p:pic>
        <p:nvPicPr>
          <p:cNvPr id="9" name="Рисунок 8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846"/>
          <a:stretch>
            <a:fillRect/>
          </a:stretch>
        </p:blipFill>
        <p:spPr>
          <a:xfrm>
            <a:off x="714348" y="2143115"/>
            <a:ext cx="7858180" cy="1626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bordur-deti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407"/>
            <a:ext cx="9144000" cy="2174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6500" b="19798"/>
          <a:stretch>
            <a:fillRect/>
          </a:stretch>
        </p:blipFill>
        <p:spPr>
          <a:xfrm>
            <a:off x="-32" y="6215082"/>
            <a:ext cx="5143536" cy="642918"/>
          </a:xfrm>
          <a:prstGeom prst="rect">
            <a:avLst/>
          </a:prstGeom>
        </p:spPr>
      </p:pic>
      <p:pic>
        <p:nvPicPr>
          <p:cNvPr id="8" name="Рисунок 7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8" t="50000" r="34000" b="19798"/>
          <a:stretch>
            <a:fillRect/>
          </a:stretch>
        </p:blipFill>
        <p:spPr>
          <a:xfrm flipH="1">
            <a:off x="5214942" y="6215082"/>
            <a:ext cx="392909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0041-F57B-4764-A7EE-6C0D4680B622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8280920" cy="2664295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Педагогический п</a:t>
            </a:r>
            <a:r>
              <a:rPr lang="ru-RU" sz="4000" b="1" dirty="0" smtClean="0"/>
              <a:t>роект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на тему:</a:t>
            </a:r>
            <a:br>
              <a:rPr lang="ru-RU" sz="2400" dirty="0"/>
            </a:br>
            <a:r>
              <a:rPr lang="ru-RU" sz="3600" b="1" dirty="0" smtClean="0"/>
              <a:t>«Развитие мелкой моторики рук у детей среднего дошкольного возраста в продуктивной деятельности».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4797152"/>
            <a:ext cx="4752528" cy="1752600"/>
          </a:xfrm>
        </p:spPr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</a:rPr>
              <a:t>Воспитатель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1 кв. категории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Сидорова Е.А.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587" y="229766"/>
            <a:ext cx="8902824" cy="6009531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Мятая бумага  </a:t>
            </a:r>
            <a:r>
              <a:rPr lang="ru-RU" sz="2800" b="1" i="1" u="sng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«Ветка рябины»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F:\Новая папка (8)\IMG_28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3678366" cy="276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28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3781425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28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267" y="3645024"/>
            <a:ext cx="3550603" cy="263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28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3645024"/>
            <a:ext cx="3637409" cy="263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71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12968" cy="600953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Мятая бумага  </a:t>
            </a:r>
            <a:r>
              <a:rPr lang="ru-RU" sz="2400" b="1" i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«Бусы для мамы»</a:t>
            </a:r>
            <a:endParaRPr lang="ru-RU" sz="2400" b="1" i="1" u="sng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F:\Новая папка (8)\IMG_28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5384"/>
            <a:ext cx="2951312" cy="22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28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050" y="1425385"/>
            <a:ext cx="2964394" cy="218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28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4409" y="1204122"/>
            <a:ext cx="320103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287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57" y="3933056"/>
            <a:ext cx="2754052" cy="215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 (8)\IMG_288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9" y="3785862"/>
            <a:ext cx="3166661" cy="23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Новая папка (8)\IMG_288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933056"/>
            <a:ext cx="3054284" cy="225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2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00953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Аппликация из шерстяных ниток  </a:t>
            </a:r>
            <a:r>
              <a:rPr lang="ru-RU" sz="2400" b="1" i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«Грибок»</a:t>
            </a:r>
            <a:endParaRPr lang="ru-RU" sz="2400" b="1" i="1" u="sng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F:\Новая папка (8)\IMG_28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3857625" cy="289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28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692696"/>
            <a:ext cx="3914775" cy="293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28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627666"/>
            <a:ext cx="3486150" cy="261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30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Аквариум - коллективная работа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73" y="1011664"/>
            <a:ext cx="7244852" cy="543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499" y="188639"/>
            <a:ext cx="815300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Аквариум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(Аппликация из природного материала)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Новая папка (8)\IMG_29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968" y="2204864"/>
            <a:ext cx="3924945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29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602" y="332656"/>
            <a:ext cx="404597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29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1182" y="3356992"/>
            <a:ext cx="4272813" cy="30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61843" y="352842"/>
            <a:ext cx="2912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(Мятая бумага)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30012"/>
            <a:ext cx="35457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«Дед Мороз»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888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12968" cy="600953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Аппликация из ватных дисков </a:t>
            </a:r>
            <a:r>
              <a:rPr lang="ru-RU" sz="2400" b="1" i="1" u="sng" dirty="0" smtClean="0"/>
              <a:t>«Зимняя сказка»</a:t>
            </a:r>
            <a:endParaRPr lang="ru-RU" sz="2400" b="1" i="1" u="sng" dirty="0"/>
          </a:p>
        </p:txBody>
      </p:sp>
      <p:pic>
        <p:nvPicPr>
          <p:cNvPr id="4" name="Рисунок 3" descr="F:\Новая папка (8)\IMG_29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326453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29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3863"/>
            <a:ext cx="3251200" cy="243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29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325183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29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573016"/>
            <a:ext cx="3267075" cy="244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769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00953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Аппликация из ваты  </a:t>
            </a:r>
            <a:r>
              <a:rPr lang="ru-RU" sz="2400" b="1" i="1" u="sng" dirty="0" smtClean="0"/>
              <a:t>«Зайчик»</a:t>
            </a:r>
            <a:endParaRPr lang="ru-RU" sz="2400" b="1" i="1" u="sng" dirty="0"/>
          </a:p>
        </p:txBody>
      </p:sp>
      <p:pic>
        <p:nvPicPr>
          <p:cNvPr id="5" name="Рисунок 4" descr="F:\Новая папка (8)\IMG_30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48651"/>
            <a:ext cx="3190875" cy="239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3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318833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 (8)\IMG_30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784491"/>
            <a:ext cx="3543300" cy="265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Новая папка (8)\IMG_3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737992"/>
            <a:ext cx="3457575" cy="259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78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009531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Пластилинография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2400" b="1" i="1" u="sng" dirty="0" smtClean="0"/>
              <a:t>«Снегири на ветках»</a:t>
            </a:r>
            <a:endParaRPr lang="ru-RU" sz="2400" b="1" i="1" u="sng" dirty="0"/>
          </a:p>
        </p:txBody>
      </p:sp>
      <p:pic>
        <p:nvPicPr>
          <p:cNvPr id="4" name="Рисунок 3" descr="F:\Новая папка (8)\IMG_30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3456384" cy="25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3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312368" cy="255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3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37284"/>
            <a:ext cx="3600400" cy="273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30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4575" y="3301553"/>
            <a:ext cx="4010025" cy="30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48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4624"/>
            <a:ext cx="8784976" cy="6081539"/>
          </a:xfrm>
        </p:spPr>
        <p:txBody>
          <a:bodyPr/>
          <a:lstStyle/>
          <a:p>
            <a:pPr marL="0" indent="0">
              <a:buNone/>
            </a:pPr>
            <a:r>
              <a:rPr lang="ru-RU" b="1" i="1" u="sng" dirty="0" smtClean="0"/>
              <a:t>«Танк из губок»</a:t>
            </a:r>
            <a:endParaRPr lang="ru-RU" b="1" i="1" u="sng" dirty="0"/>
          </a:p>
        </p:txBody>
      </p:sp>
      <p:pic>
        <p:nvPicPr>
          <p:cNvPr id="4" name="Рисунок 3" descr="F:\Новая папка (8)\IMG_30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3528392" cy="255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30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43547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30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50563"/>
            <a:ext cx="3456384" cy="259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30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250563"/>
            <a:ext cx="3695700" cy="27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60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7512"/>
            <a:ext cx="8784976" cy="608153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«Мимоза для мамы»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F:\Новая папка (8)\IMG_30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" y="836712"/>
            <a:ext cx="3059832" cy="231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30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597" y="1268760"/>
            <a:ext cx="2895600" cy="217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30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9301" y="836712"/>
            <a:ext cx="3050299" cy="238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31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3422650" cy="256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 (8)\IMG_31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573016"/>
            <a:ext cx="362013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38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Актуальность</a:t>
            </a:r>
            <a:endParaRPr lang="ru-RU" sz="2800" dirty="0"/>
          </a:p>
          <a:p>
            <a:pPr marL="0" indent="0">
              <a:buNone/>
            </a:pPr>
            <a:r>
              <a:rPr lang="ru-RU" sz="5600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00034" y="785794"/>
            <a:ext cx="842968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Уровень развития мелкой моторики — один из показателей интеллектуальной готовности к школьному обучению. Обычно ребенок, имеющий  высокий уровень развития мелкой моторики, умеет логически рассуждать, у него достаточно развиты память и внимание, связная речь. Неподготовленность к письму, недостаточное развитие мелкой моторики, зрительного восприятия, внимания может привести к возникновению негативного отношения к учебе, тревожного состояния ребенка в школе.  Поэтому в дошкольном возрасте важно развить механизмы, необходимые  для овладения письмом, создать условия для накопления ребенком двигательного и практического опыта, развития навыков ручной умелости.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00953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Шерстяные нитки и вата </a:t>
            </a:r>
            <a:r>
              <a:rPr lang="ru-RU" sz="24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«Веточка вербы»</a:t>
            </a:r>
            <a:endParaRPr lang="ru-RU" sz="2400" b="1" i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pic>
        <p:nvPicPr>
          <p:cNvPr id="4" name="Рисунок 3" descr="F:\Новая папка (8)\20170406_0943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692696"/>
            <a:ext cx="3816424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20170406_0935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995" y="692696"/>
            <a:ext cx="3792310" cy="273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20170406_0943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700" y="3573016"/>
            <a:ext cx="392112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20170406_1000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431366"/>
            <a:ext cx="3924300" cy="294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14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4624"/>
            <a:ext cx="8579296" cy="6081539"/>
          </a:xfrm>
        </p:spPr>
        <p:txBody>
          <a:bodyPr/>
          <a:lstStyle/>
          <a:p>
            <a:pPr marL="0" indent="0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Пластилиновая мозаика  </a:t>
            </a:r>
            <a:r>
              <a:rPr lang="ru-RU" sz="2400" b="1" i="1" u="sng" dirty="0" smtClean="0"/>
              <a:t>«Бабочка»</a:t>
            </a:r>
            <a:endParaRPr lang="ru-RU" sz="2400" b="1" i="1" u="sng" dirty="0"/>
          </a:p>
        </p:txBody>
      </p:sp>
      <p:pic>
        <p:nvPicPr>
          <p:cNvPr id="4" name="Рисунок 3" descr="F:\Новая папка (8)\20170426_0955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4704"/>
            <a:ext cx="3203848" cy="239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20170426_0956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816820"/>
            <a:ext cx="3096343" cy="229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20170426_0957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828712"/>
            <a:ext cx="2987824" cy="226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20170426_0958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79" y="3789040"/>
            <a:ext cx="3063212" cy="227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 (8)\20170426_1539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4635" y="3757468"/>
            <a:ext cx="3015140" cy="229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Новая папка (8)\20170426_0956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9775" y="3573016"/>
            <a:ext cx="3252217" cy="240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9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579296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Коллективные работы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 descr="C:\Users\1\Desktop\20170522_0856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35448"/>
            <a:ext cx="3744416" cy="279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28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35448"/>
            <a:ext cx="3649851" cy="279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3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4589" y="3573016"/>
            <a:ext cx="3713475" cy="27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09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F:\Новая папка (8)\IMG_292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224"/>
            <a:ext cx="4032448" cy="292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28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176464" cy="313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 (8)\20170412_1054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393775"/>
            <a:ext cx="3672408" cy="288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0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00562" y="332656"/>
            <a:ext cx="48998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с родителями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C:\Users\USER\AppData\Local\Temp\Игры своими руками для развития мелкой моторики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9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79427" y="1340768"/>
            <a:ext cx="42080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Папки-передвижки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USER\AppData\Local\Temp\Папка-передвижка Пальчиковые игры для детей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5" y="404664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AppData\Local\Temp\Папка-передвижка Играем пальчиками-развиваем реч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3275" y="260648"/>
            <a:ext cx="6716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Консультации для родителей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USER\Desktop\ВСЕ ФОТО ДЛЯ ПРОЕКТА\IMG_2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23" y="1340768"/>
            <a:ext cx="6228184" cy="46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ВСЕ ФОТО ДЛЯ ПРОЕКТА\Буклет для родител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333"/>
            <a:ext cx="7956376" cy="436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1129" y="476672"/>
            <a:ext cx="56232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Буклеты для родителей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7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- модульное оригами\20170131_1658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10288" r="5357" b="12961"/>
          <a:stretch/>
        </p:blipFill>
        <p:spPr bwMode="auto">
          <a:xfrm>
            <a:off x="10209" y="692696"/>
            <a:ext cx="310242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- модульное оригами\20170131_1659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21974"/>
          <a:stretch/>
        </p:blipFill>
        <p:spPr bwMode="auto">
          <a:xfrm>
            <a:off x="3203848" y="982678"/>
            <a:ext cx="3041184" cy="179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- модульное оригами\20170131_170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3353" r="12728"/>
          <a:stretch/>
        </p:blipFill>
        <p:spPr bwMode="auto">
          <a:xfrm>
            <a:off x="6372200" y="593038"/>
            <a:ext cx="2555776" cy="228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- модульное оригами\IMG_3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3769046" cy="282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о - модульное оригами\IMG_3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87" y="3250006"/>
            <a:ext cx="3757626" cy="281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9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- модульное оригами\20170131_1654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4112" r="5160" b="14931"/>
          <a:stretch/>
        </p:blipFill>
        <p:spPr bwMode="auto">
          <a:xfrm>
            <a:off x="3448161" y="188640"/>
            <a:ext cx="2312005" cy="289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- модульное оригами\IMG_3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240360" cy="24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- модульное оригами\20170131_170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r="20293" b="17340"/>
          <a:stretch/>
        </p:blipFill>
        <p:spPr bwMode="auto">
          <a:xfrm>
            <a:off x="107504" y="326787"/>
            <a:ext cx="3168352" cy="261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- модульное оригами\IMG_27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6" y="3113055"/>
            <a:ext cx="4169790" cy="31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 - модульное оригами\IMG_27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63" y="3149614"/>
            <a:ext cx="4072293" cy="30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/>
              <a:t>Цель:</a:t>
            </a:r>
            <a:endParaRPr lang="ru-RU" sz="4000" dirty="0"/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Развитие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укрепление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мелкой моторики рук у детей среднего дошкольного возраста в играх, упражнениях и разных видах продуктивной деятельности.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000" b="1" dirty="0"/>
              <a:t>Прогнозируемые результаты реализации проекта:</a:t>
            </a:r>
            <a:endParaRPr lang="ru-RU" sz="4000" dirty="0"/>
          </a:p>
          <a:p>
            <a:pPr lvl="0"/>
            <a:r>
              <a:rPr lang="ru-RU" dirty="0"/>
              <a:t>Развита мелкая моторика  рук у детей среднего дошкольного возраста в разнообразных видах продуктивной деятельности.</a:t>
            </a:r>
          </a:p>
          <a:p>
            <a:pPr lvl="0"/>
            <a:r>
              <a:rPr lang="ru-RU" dirty="0"/>
              <a:t>Овладение разными видами продуктивной деятельности.</a:t>
            </a:r>
          </a:p>
          <a:p>
            <a:pPr lvl="0"/>
            <a:r>
              <a:rPr lang="ru-RU" dirty="0"/>
              <a:t>У детей стало более развито внимание, мышление, память, связная речь.</a:t>
            </a:r>
          </a:p>
          <a:p>
            <a:pPr lvl="0"/>
            <a:r>
              <a:rPr lang="ru-RU" dirty="0"/>
              <a:t>Усовершенствована предметно – развивающая среда играми, пособиями, способствующими развитию мелкой моторики рук дошкольников.</a:t>
            </a:r>
          </a:p>
          <a:p>
            <a:pPr lvl="0"/>
            <a:r>
              <a:rPr lang="ru-RU" dirty="0"/>
              <a:t>Дети стали самостоятельнее, увереннее работают в продуктивной деятельности, проявляют интерес к новым пособиям, играм. Пальчики стали подвижнее, приобрели гибкость.</a:t>
            </a:r>
          </a:p>
          <a:p>
            <a:pPr lvl="0"/>
            <a:r>
              <a:rPr lang="ru-RU" dirty="0"/>
              <a:t>Активное участие родителей в реализации проекта.</a:t>
            </a:r>
          </a:p>
          <a:p>
            <a:pPr lvl="0"/>
            <a:r>
              <a:rPr lang="ru-RU" dirty="0"/>
              <a:t>Родители получили необходимые знания по данной теме, стали более информированными в вопросе развития мелкой моторики рук, оказали помощь в изготовлении пособий, игр.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4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4500" b="1" dirty="0"/>
              <a:t>Оценка эффективности реализации проекта.</a:t>
            </a:r>
            <a:endParaRPr lang="ru-RU" sz="4500" dirty="0"/>
          </a:p>
          <a:p>
            <a:pPr marL="0" indent="0">
              <a:buNone/>
            </a:pPr>
            <a:r>
              <a:rPr lang="ru-RU" dirty="0"/>
              <a:t> 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Итог проведенной мною работы я считаю довольно успешным. Дети получили в доступной форме все необходимые для них умения, стали более раскрепощенными,   занятия по продуктивной деятельности положительно влияют на развитие мелкой моторики. В процессе работы развивается координация, согласованность движений пальцев рук, регулируется сила мышечных усилий, рука приобретает уверенность, точность, а пальцы становятся гибкими и пластичными, что имеет важное значение для подготовки руки к письму. Улучшается внимание, память. Вырабатывается терпение, усидчивость, проявляется заинтересованность. Такое обучение дает воспитанникам определенный круг знаний, практических и трудовых умений и навыков, позволяет успешнее находить свое место в окружающем социуме.</a:t>
            </a:r>
          </a:p>
          <a:p>
            <a:pPr marL="0" indent="0">
              <a:buNone/>
            </a:pPr>
            <a:r>
              <a:rPr lang="ru-RU" dirty="0"/>
              <a:t>И самое главное, дети получили положительные эмоции, научились поддерживать диалог с взрослым, вступать в игровое взаимодействие со сверстниками, анализировать и рассуждать, использовать нетрадиционные способы рисования, аппликации,  природный материал, использовать полученные знания в повседневной жизни, на занятиях, развлечениях. 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0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75009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Дальнейшее развитие проекта.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Упражнения </a:t>
            </a:r>
            <a:r>
              <a:rPr lang="ru-RU" dirty="0"/>
              <a:t>по развитию мелкой моторики приносят тройную пользу ребенку: кисти рук приобретают хорошую подвижность, гибкость, исчезает скованность движений руки, подготавливают к овладению письмом; формируют у него художественный вкус, что полезно в любом возрасте и, в-третьих, доказано, что развитие рук связано с развитием речи и мышления ребенка. </a:t>
            </a:r>
          </a:p>
          <a:p>
            <a:pPr marL="0" indent="0">
              <a:buNone/>
            </a:pPr>
            <a:r>
              <a:rPr lang="ru-RU" dirty="0" smtClean="0"/>
              <a:t>   В </a:t>
            </a:r>
            <a:r>
              <a:rPr lang="ru-RU" dirty="0"/>
              <a:t>дальнейшем я буду продолжать искать новые методические приемы, которые будут способствовать развитию мелкой моторики рук, общей моторики, самостоятельности, которые будут формировать интерес к различным видам деятельности. Я считаю, что  чем богаче и интереснее жизнь детей в детском саду, чем разнообразнее занятия, тем больше положительных эмоций испытывают дети. А воспитателю ничего и не надо – только радость в детских глазах.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5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6896"/>
            <a:ext cx="8291263" cy="604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7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831526">
            <a:off x="8544" y="2434726"/>
            <a:ext cx="92801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5860">
            <a:off x="985122" y="4077072"/>
            <a:ext cx="1944216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sz="1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8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11100" b="1" dirty="0"/>
              <a:t>Задачи:</a:t>
            </a:r>
            <a:endParaRPr lang="ru-RU" sz="11100" dirty="0"/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6600" dirty="0">
                <a:solidFill>
                  <a:srgbClr val="000000"/>
                </a:solidFill>
                <a:latin typeface="Times New Roman"/>
                <a:ea typeface="Times New Roman"/>
              </a:rPr>
              <a:t>Развивать мелкую моторику  рук у детей среднего дошкольного возраста в разнообразных видах продуктивной деятельности.</a:t>
            </a:r>
            <a:endParaRPr lang="ru-RU" sz="6600" dirty="0">
              <a:ea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6600" dirty="0">
                <a:solidFill>
                  <a:srgbClr val="000000"/>
                </a:solidFill>
                <a:latin typeface="Times New Roman"/>
                <a:ea typeface="Times New Roman"/>
              </a:rPr>
              <a:t>Развивать внимание, память, мышление, связную речь.</a:t>
            </a:r>
            <a:endParaRPr lang="ru-RU" sz="6600" dirty="0">
              <a:ea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6600" dirty="0">
                <a:latin typeface="Times New Roman"/>
                <a:ea typeface="Times New Roman"/>
              </a:rPr>
              <a:t>Совершенствовать предметно – развивающую среду группы для развития мелкой моторики. </a:t>
            </a:r>
            <a:endParaRPr lang="ru-RU" sz="6600" dirty="0">
              <a:ea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6600" dirty="0">
                <a:solidFill>
                  <a:srgbClr val="000000"/>
                </a:solidFill>
                <a:latin typeface="Times New Roman"/>
                <a:ea typeface="Times New Roman"/>
              </a:rPr>
              <a:t>Способствовать развитию творческих способностей.</a:t>
            </a:r>
            <a:endParaRPr lang="ru-RU" sz="6600" dirty="0">
              <a:ea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6600" dirty="0">
                <a:solidFill>
                  <a:srgbClr val="000000"/>
                </a:solidFill>
                <a:latin typeface="Times New Roman"/>
                <a:ea typeface="Times New Roman"/>
              </a:rPr>
              <a:t>Воспитывать усидчивость, аккуратность, доброжелательность, умение работать в коллективе и индивидуально.</a:t>
            </a:r>
            <a:endParaRPr lang="ru-RU" sz="6600" dirty="0">
              <a:ea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6600" dirty="0">
                <a:solidFill>
                  <a:srgbClr val="000000"/>
                </a:solidFill>
                <a:latin typeface="Times New Roman"/>
                <a:ea typeface="Times New Roman"/>
              </a:rPr>
              <a:t>Привлечь родителей к участию в реализации проекта.</a:t>
            </a:r>
            <a:endParaRPr lang="ru-RU" sz="6600" dirty="0">
              <a:ea typeface="Times New Roman"/>
            </a:endParaRPr>
          </a:p>
          <a:p>
            <a:pPr marL="0" indent="0">
              <a:buNone/>
            </a:pPr>
            <a:endParaRPr lang="ru-RU" sz="6200" dirty="0"/>
          </a:p>
        </p:txBody>
      </p:sp>
    </p:spTree>
    <p:extLst>
      <p:ext uri="{BB962C8B-B14F-4D97-AF65-F5344CB8AC3E}">
        <p14:creationId xmlns:p14="http://schemas.microsoft.com/office/powerpoint/2010/main" val="20479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125"/>
              </a:spcBef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Срок реализации проекта: 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Bef>
                <a:spcPts val="1125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сентябрь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2016г.– май 2017г.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dirty="0">
                <a:latin typeface="Times New Roman"/>
                <a:ea typeface="Calibri"/>
                <a:cs typeface="Times New Roman"/>
              </a:rPr>
              <a:t>(долгосрочный).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125"/>
              </a:spcBef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Тип проекта: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 Творческий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125"/>
              </a:spcBef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Участники проекта: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  Дети 4-5 лет, воспитатели, родители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0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7400" b="1" dirty="0">
                <a:latin typeface="Times New Roman"/>
                <a:ea typeface="Calibri"/>
                <a:cs typeface="Times New Roman"/>
              </a:rPr>
              <a:t>Этапы проекта:</a:t>
            </a:r>
            <a:endParaRPr lang="ru-RU" sz="7400" dirty="0"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4300" b="1" dirty="0">
                <a:latin typeface="Times New Roman"/>
                <a:ea typeface="Calibri"/>
                <a:cs typeface="Times New Roman"/>
              </a:rPr>
              <a:t>1-й этап (подготовительный)</a:t>
            </a:r>
            <a:endParaRPr lang="ru-RU" sz="43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Обозначение актуальности и темы будущего проекта.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Постановка цели и задач.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Подбор методической, художественной литературы, иллюстрационных материалов, дидактических, пальчиковых, подвижных игр и т. д.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Разработать рабочий план реализации проекта для детей и родителей.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spc="10" dirty="0">
                <a:latin typeface="Times New Roman"/>
                <a:ea typeface="Times New Roman"/>
                <a:cs typeface="Times New Roman"/>
              </a:rPr>
              <a:t>Анкетирование родителей «Как развита мелкая моторика у вашего ребенка?»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Пополнение предметно – развивающей среды группы.</a:t>
            </a:r>
            <a:endParaRPr lang="ru-RU" sz="3700" dirty="0"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4300" b="1" dirty="0">
                <a:latin typeface="Times New Roman"/>
                <a:ea typeface="Calibri"/>
                <a:cs typeface="Times New Roman"/>
              </a:rPr>
              <a:t>2-й этап (основной) практический</a:t>
            </a:r>
            <a:endParaRPr lang="ru-RU" sz="43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Реализация проекта по развитию мелкой моторики у детей среднего дошкольного возраста.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Мастер – классы для родителей.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Оформление наглядно - информационного и консультативного материала для родителей, памятки, папки-передвижки.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Открытое занятие для родителей (нетрадиционная аппликация)</a:t>
            </a:r>
            <a:endParaRPr lang="ru-RU" sz="3700" dirty="0">
              <a:ea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4300" b="1" dirty="0">
                <a:latin typeface="Times New Roman"/>
                <a:ea typeface="Calibri"/>
                <a:cs typeface="Times New Roman"/>
              </a:rPr>
              <a:t>3-й этап (заключительный)</a:t>
            </a:r>
            <a:endParaRPr lang="ru-RU" sz="43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Обобщение итогов работы с детьми и родителями.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Оформление выставки для родителей.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Презентация проекта на итоговом педагогическом совете.</a:t>
            </a:r>
            <a:endParaRPr lang="ru-RU" sz="3700" dirty="0"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buFont typeface="Times New Roman"/>
              <a:buChar char="•"/>
            </a:pPr>
            <a:r>
              <a:rPr lang="ru-RU" sz="3700" dirty="0">
                <a:latin typeface="Times New Roman"/>
                <a:ea typeface="Times New Roman"/>
                <a:cs typeface="Times New Roman"/>
              </a:rPr>
              <a:t>Разместить фотоматериалы проектной деятельности на сайте.</a:t>
            </a:r>
            <a:endParaRPr lang="ru-RU" sz="3700" dirty="0"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0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54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Реализация проекта</a:t>
            </a:r>
            <a:endParaRPr lang="ru-RU" sz="5400" b="1" u="sng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5" y="764704"/>
            <a:ext cx="8928991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Мозаичная аппликация </a:t>
            </a:r>
            <a:r>
              <a:rPr lang="ru-RU" sz="24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«Яблочко»</a:t>
            </a:r>
            <a:endParaRPr lang="ru-RU" sz="2400" b="1" i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pic>
        <p:nvPicPr>
          <p:cNvPr id="10" name="Рисунок 9" descr="F:\Новая папка (8)\IMG_27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268760"/>
            <a:ext cx="345638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Новая папка (8)\IMG_27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19064"/>
            <a:ext cx="3601591" cy="256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Новая папка (8)\IMG_27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64294"/>
            <a:ext cx="3360291" cy="259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Новая папка (8)\IMG_27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964295"/>
            <a:ext cx="3457575" cy="25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658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579296" cy="600953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Аппликация из поролона </a:t>
            </a:r>
            <a:r>
              <a:rPr lang="ru-RU" sz="2400" b="1" i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 Осеннее дерево»</a:t>
            </a:r>
            <a:endParaRPr lang="ru-RU" sz="2400" b="1" i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Рисунок 3" descr="F:\Новая папка (8)\IMG_27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571875" cy="267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27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283" y="815122"/>
            <a:ext cx="3600450" cy="269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27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645024"/>
            <a:ext cx="3848100" cy="288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28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60102"/>
            <a:ext cx="3937000" cy="295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64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Пластилинография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«Осенние  листья»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:\Новая папка (8)\IMG_27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8"/>
            <a:ext cx="305983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8)\IMG_28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576261"/>
            <a:ext cx="3275117" cy="240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8)\IMG_28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708" y="980728"/>
            <a:ext cx="2858589" cy="226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 (8)\IMG_28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73016"/>
            <a:ext cx="321373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Новая папка (8)\IMG_28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965170"/>
            <a:ext cx="2883974" cy="221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01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870</Words>
  <Application>Microsoft Office PowerPoint</Application>
  <PresentationFormat>Экран (4:3)</PresentationFormat>
  <Paragraphs>77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Педагогический проект  на тему: «Развитие мелкой моторики рук у детей среднего дошкольного возраста в продуктивной деятельности».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32</cp:revision>
  <dcterms:created xsi:type="dcterms:W3CDTF">2013-03-16T17:10:51Z</dcterms:created>
  <dcterms:modified xsi:type="dcterms:W3CDTF">2018-12-10T02:35:09Z</dcterms:modified>
</cp:coreProperties>
</file>