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4" r:id="rId2"/>
    <p:sldId id="317" r:id="rId3"/>
    <p:sldId id="318" r:id="rId4"/>
    <p:sldId id="326" r:id="rId5"/>
    <p:sldId id="329" r:id="rId6"/>
    <p:sldId id="330" r:id="rId7"/>
    <p:sldId id="331" r:id="rId8"/>
    <p:sldId id="334" r:id="rId9"/>
    <p:sldId id="337" r:id="rId10"/>
    <p:sldId id="332" r:id="rId11"/>
    <p:sldId id="333" r:id="rId12"/>
    <p:sldId id="338" r:id="rId13"/>
    <p:sldId id="335" r:id="rId14"/>
    <p:sldId id="336" r:id="rId15"/>
    <p:sldId id="324" r:id="rId16"/>
    <p:sldId id="339" r:id="rId17"/>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588B"/>
    <a:srgbClr val="224268"/>
    <a:srgbClr val="6796CF"/>
    <a:srgbClr val="4F83C1"/>
    <a:srgbClr val="305D94"/>
    <a:srgbClr val="3B8AFF"/>
    <a:srgbClr val="8064A2"/>
    <a:srgbClr val="C0504D"/>
    <a:srgbClr val="4F81B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93" d="100"/>
          <a:sy n="93" d="100"/>
        </p:scale>
        <p:origin x="732"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065892-F424-4E13-AD54-DBE9B964B334}" type="datetimeFigureOut">
              <a:rPr lang="ru-RU" smtClean="0"/>
              <a:t>01.12.2020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1F35CA-DFF2-4A1B-A00B-6561BE8E1B4B}" type="slidenum">
              <a:rPr lang="ru-RU" smtClean="0"/>
              <a:t>‹#›</a:t>
            </a:fld>
            <a:endParaRPr lang="ru-RU"/>
          </a:p>
        </p:txBody>
      </p:sp>
    </p:spTree>
    <p:extLst>
      <p:ext uri="{BB962C8B-B14F-4D97-AF65-F5344CB8AC3E}">
        <p14:creationId xmlns:p14="http://schemas.microsoft.com/office/powerpoint/2010/main" val="3482754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1F35CA-DFF2-4A1B-A00B-6561BE8E1B4B}" type="slidenum">
              <a:rPr lang="ru-RU" smtClean="0"/>
              <a:t>14</a:t>
            </a:fld>
            <a:endParaRPr lang="ru-RU"/>
          </a:p>
        </p:txBody>
      </p:sp>
    </p:spTree>
    <p:extLst>
      <p:ext uri="{BB962C8B-B14F-4D97-AF65-F5344CB8AC3E}">
        <p14:creationId xmlns:p14="http://schemas.microsoft.com/office/powerpoint/2010/main" val="2877050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480ECD-AB24-4D6B-B204-E7DD7B0079A0}" type="datetimeFigureOut">
              <a:rPr lang="ru-RU" smtClean="0"/>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2612460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480ECD-AB24-4D6B-B204-E7DD7B0079A0}" type="datetimeFigureOut">
              <a:rPr lang="ru-RU" smtClean="0"/>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185148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1"/>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1"/>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480ECD-AB24-4D6B-B204-E7DD7B0079A0}" type="datetimeFigureOut">
              <a:rPr lang="ru-RU" smtClean="0"/>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185770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480ECD-AB24-4D6B-B204-E7DD7B0079A0}" type="datetimeFigureOut">
              <a:rPr lang="ru-RU" smtClean="0"/>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136667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4480ECD-AB24-4D6B-B204-E7DD7B0079A0}" type="datetimeFigureOut">
              <a:rPr lang="ru-RU" smtClean="0"/>
              <a:t>01.12.2020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4184787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4480ECD-AB24-4D6B-B204-E7DD7B0079A0}" type="datetimeFigureOut">
              <a:rPr lang="ru-RU" smtClean="0"/>
              <a:t>01.12.2020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316225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4480ECD-AB24-4D6B-B204-E7DD7B0079A0}" type="datetimeFigureOut">
              <a:rPr lang="ru-RU" smtClean="0"/>
              <a:t>01.12.2020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6677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4480ECD-AB24-4D6B-B204-E7DD7B0079A0}" type="datetimeFigureOut">
              <a:rPr lang="ru-RU" smtClean="0"/>
              <a:t>01.12.2020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296957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480ECD-AB24-4D6B-B204-E7DD7B0079A0}" type="datetimeFigureOut">
              <a:rPr lang="ru-RU" smtClean="0"/>
              <a:t>01.12.2020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129642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4480ECD-AB24-4D6B-B204-E7DD7B0079A0}" type="datetimeFigureOut">
              <a:rPr lang="ru-RU" smtClean="0"/>
              <a:t>01.12.2020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363478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4480ECD-AB24-4D6B-B204-E7DD7B0079A0}" type="datetimeFigureOut">
              <a:rPr lang="ru-RU" smtClean="0"/>
              <a:t>01.12.2020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F1AFDF-E339-4CEE-9B21-414972DA097A}" type="slidenum">
              <a:rPr lang="ru-RU" smtClean="0"/>
              <a:t>‹#›</a:t>
            </a:fld>
            <a:endParaRPr lang="ru-RU"/>
          </a:p>
        </p:txBody>
      </p:sp>
    </p:spTree>
    <p:extLst>
      <p:ext uri="{BB962C8B-B14F-4D97-AF65-F5344CB8AC3E}">
        <p14:creationId xmlns:p14="http://schemas.microsoft.com/office/powerpoint/2010/main" val="135706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4480ECD-AB24-4D6B-B204-E7DD7B0079A0}" type="datetimeFigureOut">
              <a:rPr lang="ru-RU" smtClean="0"/>
              <a:t>01.12.2020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9F1AFDF-E339-4CEE-9B21-414972DA097A}" type="slidenum">
              <a:rPr lang="ru-RU" smtClean="0"/>
              <a:t>‹#›</a:t>
            </a:fld>
            <a:endParaRPr lang="ru-RU"/>
          </a:p>
        </p:txBody>
      </p:sp>
    </p:spTree>
    <p:extLst>
      <p:ext uri="{BB962C8B-B14F-4D97-AF65-F5344CB8AC3E}">
        <p14:creationId xmlns:p14="http://schemas.microsoft.com/office/powerpoint/2010/main" val="2445279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resh.edu.ru/"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ege.fipi.ru/os11/xmodules/qprint/index.php?proj_guid=B5963A8D84CF9020461EAE42F37F541F&amp;theme_guid=8c2239009741e3119067001fc68344c9&amp;groupno=2&amp;groupno=3"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wmf"/><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245628" y="4268584"/>
            <a:ext cx="652743" cy="369332"/>
          </a:xfrm>
          <a:prstGeom prst="rect">
            <a:avLst/>
          </a:prstGeom>
          <a:noFill/>
        </p:spPr>
        <p:txBody>
          <a:bodyPr wrap="none" rtlCol="0">
            <a:spAutoFit/>
          </a:bodyPr>
          <a:lstStyle/>
          <a:p>
            <a:r>
              <a:rPr lang="ru-RU" dirty="0" smtClean="0">
                <a:solidFill>
                  <a:srgbClr val="224268"/>
                </a:solidFill>
              </a:rPr>
              <a:t>2020</a:t>
            </a:r>
            <a:endParaRPr lang="ru-RU" dirty="0">
              <a:solidFill>
                <a:srgbClr val="224268"/>
              </a:solidFill>
            </a:endParaRPr>
          </a:p>
        </p:txBody>
      </p:sp>
      <p:sp>
        <p:nvSpPr>
          <p:cNvPr id="10" name="TextBox 9"/>
          <p:cNvSpPr txBox="1"/>
          <p:nvPr/>
        </p:nvSpPr>
        <p:spPr>
          <a:xfrm>
            <a:off x="783284" y="873169"/>
            <a:ext cx="7749156" cy="2708434"/>
          </a:xfrm>
          <a:prstGeom prst="rect">
            <a:avLst/>
          </a:prstGeom>
          <a:noFill/>
        </p:spPr>
        <p:txBody>
          <a:bodyPr wrap="square" rtlCol="0">
            <a:spAutoFit/>
          </a:bodyPr>
          <a:lstStyle/>
          <a:p>
            <a:pPr algn="ctr"/>
            <a:r>
              <a:rPr lang="ru-RU" sz="3600" dirty="0" smtClean="0">
                <a:solidFill>
                  <a:srgbClr val="2D588B"/>
                </a:solidFill>
              </a:rPr>
              <a:t>Немецкий язык</a:t>
            </a:r>
          </a:p>
          <a:p>
            <a:pPr algn="ctr"/>
            <a:r>
              <a:rPr lang="en-US" sz="3600" dirty="0">
                <a:solidFill>
                  <a:srgbClr val="2D588B"/>
                </a:solidFill>
              </a:rPr>
              <a:t>DEUTSCH</a:t>
            </a:r>
            <a:endParaRPr lang="ru-RU" sz="3600" dirty="0">
              <a:solidFill>
                <a:srgbClr val="2D588B"/>
              </a:solidFill>
            </a:endParaRPr>
          </a:p>
          <a:p>
            <a:pPr algn="ctr"/>
            <a:r>
              <a:rPr lang="ru-RU" sz="2800" dirty="0" smtClean="0">
                <a:solidFill>
                  <a:srgbClr val="2D588B"/>
                </a:solidFill>
              </a:rPr>
              <a:t>10 класс</a:t>
            </a:r>
          </a:p>
          <a:p>
            <a:pPr algn="ctr"/>
            <a:r>
              <a:rPr lang="ru-RU" sz="2800" dirty="0" smtClean="0">
                <a:solidFill>
                  <a:srgbClr val="2D588B"/>
                </a:solidFill>
              </a:rPr>
              <a:t>11.12.2020</a:t>
            </a:r>
          </a:p>
          <a:p>
            <a:r>
              <a:rPr lang="ru-RU" sz="2400" dirty="0" smtClean="0">
                <a:solidFill>
                  <a:srgbClr val="2D588B"/>
                </a:solidFill>
              </a:rPr>
              <a:t>Тема урока: </a:t>
            </a:r>
            <a:r>
              <a:rPr lang="ru-RU" sz="2400" dirty="0" smtClean="0">
                <a:solidFill>
                  <a:srgbClr val="2D588B"/>
                </a:solidFill>
              </a:rPr>
              <a:t>Мир </a:t>
            </a:r>
            <a:r>
              <a:rPr lang="ru-RU" sz="2400" smtClean="0">
                <a:solidFill>
                  <a:srgbClr val="2D588B"/>
                </a:solidFill>
              </a:rPr>
              <a:t>книг. Лексико-грамматический </a:t>
            </a:r>
            <a:r>
              <a:rPr lang="ru-RU" sz="2400" dirty="0" smtClean="0">
                <a:solidFill>
                  <a:srgbClr val="2D588B"/>
                </a:solidFill>
              </a:rPr>
              <a:t>тренинг</a:t>
            </a:r>
            <a:endParaRPr lang="de-DE" sz="2400" dirty="0" smtClean="0">
              <a:solidFill>
                <a:srgbClr val="2D588B"/>
              </a:solidFill>
            </a:endParaRPr>
          </a:p>
          <a:p>
            <a:endParaRPr lang="ru-RU" dirty="0"/>
          </a:p>
        </p:txBody>
      </p:sp>
      <p:sp>
        <p:nvSpPr>
          <p:cNvPr id="11" name="TextBox 10"/>
          <p:cNvSpPr txBox="1"/>
          <p:nvPr/>
        </p:nvSpPr>
        <p:spPr>
          <a:xfrm>
            <a:off x="3800651" y="3751260"/>
            <a:ext cx="3630930" cy="369332"/>
          </a:xfrm>
          <a:prstGeom prst="rect">
            <a:avLst/>
          </a:prstGeom>
          <a:noFill/>
        </p:spPr>
        <p:txBody>
          <a:bodyPr wrap="none" rtlCol="0">
            <a:spAutoFit/>
          </a:bodyPr>
          <a:lstStyle/>
          <a:p>
            <a:r>
              <a:rPr lang="ru-RU" dirty="0" smtClean="0">
                <a:solidFill>
                  <a:srgbClr val="2D588B"/>
                </a:solidFill>
              </a:rPr>
              <a:t>Учитель: Бабино Елена Васильевна</a:t>
            </a:r>
            <a:endParaRPr lang="ru-RU" dirty="0">
              <a:solidFill>
                <a:srgbClr val="2D588B"/>
              </a:solidFill>
            </a:endParaRPr>
          </a:p>
        </p:txBody>
      </p:sp>
    </p:spTree>
    <p:extLst>
      <p:ext uri="{BB962C8B-B14F-4D97-AF65-F5344CB8AC3E}">
        <p14:creationId xmlns:p14="http://schemas.microsoft.com/office/powerpoint/2010/main" val="278428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0" y="-9236"/>
            <a:ext cx="9145448" cy="708778"/>
            <a:chOff x="0" y="-9236"/>
            <a:chExt cx="9145448" cy="708778"/>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Группа 8"/>
          <p:cNvGrpSpPr/>
          <p:nvPr/>
        </p:nvGrpSpPr>
        <p:grpSpPr>
          <a:xfrm rot="10800000">
            <a:off x="-9236" y="4707034"/>
            <a:ext cx="9145448" cy="436465"/>
            <a:chOff x="0" y="-9236"/>
            <a:chExt cx="9145448" cy="708778"/>
          </a:xfrm>
        </p:grpSpPr>
        <p:sp>
          <p:nvSpPr>
            <p:cNvPr id="10"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8" name="Прямоугольник 7"/>
          <p:cNvSpPr/>
          <p:nvPr/>
        </p:nvSpPr>
        <p:spPr>
          <a:xfrm>
            <a:off x="203179" y="1444602"/>
            <a:ext cx="8572028" cy="3262432"/>
          </a:xfrm>
          <a:prstGeom prst="rect">
            <a:avLst/>
          </a:prstGeom>
        </p:spPr>
        <p:txBody>
          <a:bodyPr wrap="square">
            <a:spAutoFit/>
          </a:bodyPr>
          <a:lstStyle/>
          <a:p>
            <a:pPr algn="ctr"/>
            <a:r>
              <a:rPr lang="de-DE" sz="1200" b="1" dirty="0">
                <a:solidFill>
                  <a:srgbClr val="000000"/>
                </a:solidFill>
                <a:latin typeface="Arial" panose="020B0604020202020204" pitchFamily="34" charset="0"/>
              </a:rPr>
              <a:t>Wie Kinder und Jugendliche heute lesen</a:t>
            </a:r>
            <a:endParaRPr lang="de-DE" sz="1200" dirty="0">
              <a:solidFill>
                <a:srgbClr val="000000"/>
              </a:solidFill>
              <a:latin typeface="Arial" panose="020B0604020202020204" pitchFamily="34" charset="0"/>
            </a:endParaRPr>
          </a:p>
          <a:p>
            <a:pPr algn="just"/>
            <a:r>
              <a:rPr lang="de-DE" sz="1200" dirty="0">
                <a:solidFill>
                  <a:srgbClr val="000000"/>
                </a:solidFill>
                <a:latin typeface="Arial" panose="020B0604020202020204" pitchFamily="34" charset="0"/>
              </a:rPr>
              <a:t>Stell dir folgende Szene vor: Du musst im Unterricht etwas vorlesen. Jeder konzentriert sich auf dich, dir ist heiβ. Die Hände schwitzen und zittern, du </a:t>
            </a:r>
            <a:r>
              <a:rPr lang="de-DE" sz="1200" dirty="0" err="1">
                <a:solidFill>
                  <a:srgbClr val="000000"/>
                </a:solidFill>
                <a:latin typeface="Arial" panose="020B0604020202020204" pitchFamily="34" charset="0"/>
              </a:rPr>
              <a:t>wei</a:t>
            </a:r>
            <a:r>
              <a:rPr lang="de-DE" sz="1200" dirty="0">
                <a:solidFill>
                  <a:srgbClr val="000000"/>
                </a:solidFill>
                <a:latin typeface="Arial" panose="020B0604020202020204" pitchFamily="34" charset="0"/>
              </a:rPr>
              <a:t>βt nicht, was du gerade vorgelesen hast. So geht es sicher manchen Kindern und Jugendlichen, </a:t>
            </a:r>
            <a:r>
              <a:rPr lang="de-DE" sz="1200" b="1" dirty="0">
                <a:solidFill>
                  <a:srgbClr val="000000"/>
                </a:solidFill>
                <a:latin typeface="Arial" panose="020B0604020202020204" pitchFamily="34" charset="0"/>
              </a:rPr>
              <a:t>A</a:t>
            </a:r>
            <a:r>
              <a:rPr lang="de-DE" sz="1200" dirty="0">
                <a:solidFill>
                  <a:srgbClr val="000000"/>
                </a:solidFill>
                <a:latin typeface="Arial" panose="020B0604020202020204" pitchFamily="34" charset="0"/>
              </a:rPr>
              <a:t>__________. Wegen solcher negativen Erfahrung lesen viele generell nicht gern.</a:t>
            </a:r>
          </a:p>
          <a:p>
            <a:pPr algn="just"/>
            <a:r>
              <a:rPr lang="de-DE" sz="1200" dirty="0">
                <a:solidFill>
                  <a:srgbClr val="000000"/>
                </a:solidFill>
                <a:latin typeface="Arial" panose="020B0604020202020204" pitchFamily="34" charset="0"/>
              </a:rPr>
              <a:t>Wir haben uns gefragt, wie sich solche Erlebnisse auswirken und wie das Leseverhalten von Jugendlichen aussieht: Gibt es im Leben von Teenagern überhaupt noch </a:t>
            </a:r>
            <a:r>
              <a:rPr lang="de-DE" sz="1200" b="1" dirty="0">
                <a:solidFill>
                  <a:srgbClr val="000000"/>
                </a:solidFill>
                <a:latin typeface="Arial" panose="020B0604020202020204" pitchFamily="34" charset="0"/>
              </a:rPr>
              <a:t>B</a:t>
            </a:r>
            <a:r>
              <a:rPr lang="de-DE" sz="1200" dirty="0">
                <a:solidFill>
                  <a:srgbClr val="000000"/>
                </a:solidFill>
                <a:latin typeface="Arial" panose="020B0604020202020204" pitchFamily="34" charset="0"/>
              </a:rPr>
              <a:t>__________? Dazu haben wir bei einer Umfrage im Süden Berlins interessante Antworten bekommen. So haben wir herausgefunden, dass von den 83 befragten Jungen und Mädchen 24 viel, 53 manchmal und sechs gar nicht lesen.</a:t>
            </a:r>
          </a:p>
          <a:p>
            <a:pPr algn="just"/>
            <a:r>
              <a:rPr lang="de-DE" sz="1200" dirty="0">
                <a:solidFill>
                  <a:srgbClr val="000000"/>
                </a:solidFill>
                <a:latin typeface="Arial" panose="020B0604020202020204" pitchFamily="34" charset="0"/>
              </a:rPr>
              <a:t>Wie kommt es, dass manche Schüler gar nicht lesen? Weil </a:t>
            </a:r>
            <a:r>
              <a:rPr lang="de-DE" sz="1200" b="1" dirty="0">
                <a:solidFill>
                  <a:srgbClr val="000000"/>
                </a:solidFill>
                <a:latin typeface="Arial" panose="020B0604020202020204" pitchFamily="34" charset="0"/>
              </a:rPr>
              <a:t>C</a:t>
            </a:r>
            <a:r>
              <a:rPr lang="de-DE" sz="1200" dirty="0">
                <a:solidFill>
                  <a:srgbClr val="000000"/>
                </a:solidFill>
                <a:latin typeface="Arial" panose="020B0604020202020204" pitchFamily="34" charset="0"/>
              </a:rPr>
              <a:t>__________ macht, weil sie keine Zeit haben, weil sie nicht schnell lesen können oder weil sie teilweise schlechte Erlebnisse hatten – dies jedenfalls waren ein paar der Antworten, die wir </a:t>
            </a:r>
            <a:r>
              <a:rPr lang="de-DE" sz="1200" b="1" dirty="0">
                <a:solidFill>
                  <a:srgbClr val="000000"/>
                </a:solidFill>
                <a:latin typeface="Arial" panose="020B0604020202020204" pitchFamily="34" charset="0"/>
              </a:rPr>
              <a:t>D__________</a:t>
            </a:r>
            <a:r>
              <a:rPr lang="de-DE" sz="1200" dirty="0">
                <a:solidFill>
                  <a:srgbClr val="000000"/>
                </a:solidFill>
                <a:latin typeface="Arial" panose="020B0604020202020204" pitchFamily="34" charset="0"/>
              </a:rPr>
              <a:t> erhalten haben.</a:t>
            </a:r>
          </a:p>
          <a:p>
            <a:pPr algn="just"/>
            <a:r>
              <a:rPr lang="de-DE" sz="1200" dirty="0">
                <a:solidFill>
                  <a:srgbClr val="000000"/>
                </a:solidFill>
                <a:latin typeface="Arial" panose="020B0604020202020204" pitchFamily="34" charset="0"/>
              </a:rPr>
              <a:t>Warum ist Lesen eigentlich so wichtig? Es erweitert den Wortschatz und das Allgemeinwissen. Das häufige Lesen lässt einen sicherer und schneller werden. So sorgt es dafür, dass man auch </a:t>
            </a:r>
            <a:r>
              <a:rPr lang="de-DE" sz="1200" b="1" dirty="0">
                <a:solidFill>
                  <a:srgbClr val="000000"/>
                </a:solidFill>
                <a:latin typeface="Arial" panose="020B0604020202020204" pitchFamily="34" charset="0"/>
              </a:rPr>
              <a:t>E__________</a:t>
            </a:r>
            <a:r>
              <a:rPr lang="de-DE" sz="1200" dirty="0">
                <a:solidFill>
                  <a:srgbClr val="000000"/>
                </a:solidFill>
                <a:latin typeface="Arial" panose="020B0604020202020204" pitchFamily="34" charset="0"/>
              </a:rPr>
              <a:t> sicherer wird und sich dadurch nicht mehr so hilflos fühlt.</a:t>
            </a:r>
          </a:p>
          <a:p>
            <a:pPr algn="just"/>
            <a:r>
              <a:rPr lang="de-DE" sz="1200" dirty="0">
                <a:solidFill>
                  <a:srgbClr val="000000"/>
                </a:solidFill>
                <a:latin typeface="Arial" panose="020B0604020202020204" pitchFamily="34" charset="0"/>
              </a:rPr>
              <a:t>„Es gibt für die lesefaulen Jugendlichen mehrere Buchreihen aus verschiedenen Verlagen, die genau auf diese Gruppe zielen“, sagte uns ein Mitarbeiter der Stadtbücherei Rudow. Als Beispiel nannte er die Reihe „K.L.A.R.“, </a:t>
            </a:r>
            <a:r>
              <a:rPr lang="de-DE" sz="1200" b="1" dirty="0">
                <a:solidFill>
                  <a:srgbClr val="000000"/>
                </a:solidFill>
                <a:latin typeface="Arial" panose="020B0604020202020204" pitchFamily="34" charset="0"/>
              </a:rPr>
              <a:t>F</a:t>
            </a:r>
            <a:r>
              <a:rPr lang="de-DE" sz="1200" dirty="0">
                <a:solidFill>
                  <a:srgbClr val="000000"/>
                </a:solidFill>
                <a:latin typeface="Arial" panose="020B0604020202020204" pitchFamily="34" charset="0"/>
              </a:rPr>
              <a:t>__________.</a:t>
            </a:r>
          </a:p>
          <a:p>
            <a:pPr algn="just"/>
            <a:r>
              <a:rPr lang="de-DE" sz="1400" dirty="0">
                <a:solidFill>
                  <a:srgbClr val="000000"/>
                </a:solidFill>
                <a:latin typeface="Arial" panose="020B0604020202020204" pitchFamily="34" charset="0"/>
              </a:rPr>
              <a:t> </a:t>
            </a:r>
            <a:endParaRPr lang="de-DE" b="0" i="0" dirty="0">
              <a:solidFill>
                <a:srgbClr val="000000"/>
              </a:solidFill>
              <a:effectLst/>
              <a:latin typeface="Arial" panose="020B0604020202020204" pitchFamily="34" charset="0"/>
            </a:endParaRPr>
          </a:p>
        </p:txBody>
      </p:sp>
      <p:sp>
        <p:nvSpPr>
          <p:cNvPr id="12" name="TextBox 11"/>
          <p:cNvSpPr txBox="1"/>
          <p:nvPr/>
        </p:nvSpPr>
        <p:spPr>
          <a:xfrm>
            <a:off x="899592" y="728667"/>
            <a:ext cx="7533132" cy="615553"/>
          </a:xfrm>
          <a:prstGeom prst="rect">
            <a:avLst/>
          </a:prstGeom>
          <a:noFill/>
        </p:spPr>
        <p:txBody>
          <a:bodyPr wrap="square" rtlCol="0">
            <a:spAutoFit/>
          </a:bodyPr>
          <a:lstStyle/>
          <a:p>
            <a:r>
              <a:rPr lang="en-US" dirty="0" smtClean="0"/>
              <a:t> </a:t>
            </a:r>
            <a:r>
              <a:rPr lang="en-US" sz="1600" b="1" dirty="0" err="1" smtClean="0"/>
              <a:t>Aufgabe</a:t>
            </a:r>
            <a:r>
              <a:rPr lang="en-US" sz="1600" b="1" dirty="0" smtClean="0"/>
              <a:t> 5. </a:t>
            </a:r>
            <a:r>
              <a:rPr lang="en-US" sz="1600" b="1" dirty="0" err="1" smtClean="0"/>
              <a:t>Lesen</a:t>
            </a:r>
            <a:r>
              <a:rPr lang="en-US" sz="1600" b="1" dirty="0" smtClean="0"/>
              <a:t> </a:t>
            </a:r>
            <a:r>
              <a:rPr lang="en-US" sz="1600" b="1" dirty="0" err="1" smtClean="0"/>
              <a:t>Sie</a:t>
            </a:r>
            <a:r>
              <a:rPr lang="en-US" sz="1600" b="1" dirty="0" smtClean="0"/>
              <a:t> den Text und </a:t>
            </a:r>
            <a:r>
              <a:rPr lang="de-DE" sz="1600" b="1" dirty="0"/>
              <a:t>f</a:t>
            </a:r>
            <a:r>
              <a:rPr lang="de-DE" sz="1600" b="1" dirty="0" smtClean="0"/>
              <a:t>üllen </a:t>
            </a:r>
            <a:r>
              <a:rPr lang="de-DE" sz="1600" b="1" dirty="0"/>
              <a:t>Sie die Lücken </a:t>
            </a:r>
            <a:r>
              <a:rPr lang="de-DE" sz="1600" b="1" dirty="0" smtClean="0"/>
              <a:t>mit den Satzteilen (1-7) aus. Achtung! Ein Satzteil bleibt übrig!</a:t>
            </a:r>
            <a:endParaRPr lang="ru-RU" sz="1600" b="1" dirty="0"/>
          </a:p>
        </p:txBody>
      </p:sp>
    </p:spTree>
    <p:extLst>
      <p:ext uri="{BB962C8B-B14F-4D97-AF65-F5344CB8AC3E}">
        <p14:creationId xmlns:p14="http://schemas.microsoft.com/office/powerpoint/2010/main" val="1211244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0" y="-9236"/>
            <a:ext cx="9145448" cy="708778"/>
            <a:chOff x="0" y="-9236"/>
            <a:chExt cx="9145448" cy="708778"/>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Группа 8"/>
          <p:cNvGrpSpPr/>
          <p:nvPr/>
        </p:nvGrpSpPr>
        <p:grpSpPr>
          <a:xfrm rot="10800000">
            <a:off x="-9236" y="4707034"/>
            <a:ext cx="9145448" cy="436465"/>
            <a:chOff x="0" y="-9236"/>
            <a:chExt cx="9145448" cy="708778"/>
          </a:xfrm>
        </p:grpSpPr>
        <p:sp>
          <p:nvSpPr>
            <p:cNvPr id="10"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aphicFrame>
        <p:nvGraphicFramePr>
          <p:cNvPr id="8" name="Объект 7"/>
          <p:cNvGraphicFramePr>
            <a:graphicFrameLocks noGrp="1"/>
          </p:cNvGraphicFramePr>
          <p:nvPr>
            <p:ph idx="1"/>
            <p:extLst>
              <p:ext uri="{D42A27DB-BD31-4B8C-83A1-F6EECF244321}">
                <p14:modId xmlns:p14="http://schemas.microsoft.com/office/powerpoint/2010/main" val="2078441562"/>
              </p:ext>
            </p:extLst>
          </p:nvPr>
        </p:nvGraphicFramePr>
        <p:xfrm>
          <a:off x="1236623" y="988978"/>
          <a:ext cx="5135577" cy="3394076"/>
        </p:xfrm>
        <a:graphic>
          <a:graphicData uri="http://schemas.openxmlformats.org/drawingml/2006/table">
            <a:tbl>
              <a:tblPr/>
              <a:tblGrid>
                <a:gridCol w="455057"/>
                <a:gridCol w="4680520"/>
              </a:tblGrid>
              <a:tr h="484868">
                <a:tc>
                  <a:txBody>
                    <a:bodyPr/>
                    <a:lstStyle/>
                    <a:p>
                      <a:r>
                        <a:rPr lang="ru-RU" sz="1000" b="1" dirty="0"/>
                        <a:t>1.</a:t>
                      </a:r>
                      <a:r>
                        <a:rPr lang="ru-RU" sz="1000" dirty="0"/>
                        <a:t> </a:t>
                      </a:r>
                    </a:p>
                  </a:txBody>
                  <a:tcPr marL="15742" marR="15742" marT="15742" marB="15742">
                    <a:lnL>
                      <a:noFill/>
                    </a:lnL>
                    <a:lnR>
                      <a:noFill/>
                    </a:lnR>
                    <a:lnT>
                      <a:noFill/>
                    </a:lnT>
                    <a:lnB>
                      <a:noFill/>
                    </a:lnB>
                    <a:solidFill>
                      <a:srgbClr val="F0F0F0"/>
                    </a:solidFill>
                  </a:tcPr>
                </a:tc>
                <a:tc>
                  <a:txBody>
                    <a:bodyPr/>
                    <a:lstStyle/>
                    <a:p>
                      <a:pPr algn="l"/>
                      <a:r>
                        <a:rPr lang="de-DE" sz="1400" b="1" dirty="0">
                          <a:effectLst/>
                        </a:rPr>
                        <a:t>Platz für Bücher</a:t>
                      </a:r>
                    </a:p>
                  </a:txBody>
                  <a:tcPr marL="15742" marR="15742" marT="15742" marB="15742">
                    <a:lnL>
                      <a:noFill/>
                    </a:lnL>
                    <a:lnR>
                      <a:noFill/>
                    </a:lnR>
                    <a:lnT>
                      <a:noFill/>
                    </a:lnT>
                    <a:lnB>
                      <a:noFill/>
                    </a:lnB>
                    <a:solidFill>
                      <a:srgbClr val="F0F0F0"/>
                    </a:solidFill>
                  </a:tcPr>
                </a:tc>
              </a:tr>
              <a:tr h="484868">
                <a:tc>
                  <a:txBody>
                    <a:bodyPr/>
                    <a:lstStyle/>
                    <a:p>
                      <a:r>
                        <a:rPr lang="ru-RU" sz="1000" b="1"/>
                        <a:t>2.</a:t>
                      </a:r>
                      <a:r>
                        <a:rPr lang="ru-RU" sz="1000"/>
                        <a:t> </a:t>
                      </a:r>
                    </a:p>
                  </a:txBody>
                  <a:tcPr marL="15742" marR="15742" marT="15742" marB="15742">
                    <a:lnL>
                      <a:noFill/>
                    </a:lnL>
                    <a:lnR>
                      <a:noFill/>
                    </a:lnR>
                    <a:lnT>
                      <a:noFill/>
                    </a:lnT>
                    <a:lnB>
                      <a:noFill/>
                    </a:lnB>
                    <a:solidFill>
                      <a:srgbClr val="F0F0F0"/>
                    </a:solidFill>
                  </a:tcPr>
                </a:tc>
                <a:tc>
                  <a:txBody>
                    <a:bodyPr/>
                    <a:lstStyle/>
                    <a:p>
                      <a:pPr algn="l"/>
                      <a:r>
                        <a:rPr lang="de-DE" sz="1400" b="1" dirty="0">
                          <a:effectLst/>
                        </a:rPr>
                        <a:t>beim Vorlesen im Unterricht</a:t>
                      </a:r>
                    </a:p>
                  </a:txBody>
                  <a:tcPr marL="15742" marR="15742" marT="15742" marB="15742">
                    <a:lnL>
                      <a:noFill/>
                    </a:lnL>
                    <a:lnR>
                      <a:noFill/>
                    </a:lnR>
                    <a:lnT>
                      <a:noFill/>
                    </a:lnT>
                    <a:lnB>
                      <a:noFill/>
                    </a:lnB>
                    <a:solidFill>
                      <a:srgbClr val="F0F0F0"/>
                    </a:solidFill>
                  </a:tcPr>
                </a:tc>
              </a:tr>
              <a:tr h="484868">
                <a:tc>
                  <a:txBody>
                    <a:bodyPr/>
                    <a:lstStyle/>
                    <a:p>
                      <a:r>
                        <a:rPr lang="ru-RU" sz="1000" b="1"/>
                        <a:t>3.</a:t>
                      </a:r>
                      <a:r>
                        <a:rPr lang="ru-RU" sz="1000"/>
                        <a:t> </a:t>
                      </a:r>
                    </a:p>
                  </a:txBody>
                  <a:tcPr marL="15742" marR="15742" marT="15742" marB="15742">
                    <a:lnL>
                      <a:noFill/>
                    </a:lnL>
                    <a:lnR>
                      <a:noFill/>
                    </a:lnR>
                    <a:lnT>
                      <a:noFill/>
                    </a:lnT>
                    <a:lnB>
                      <a:noFill/>
                    </a:lnB>
                    <a:solidFill>
                      <a:srgbClr val="F0F0F0"/>
                    </a:solidFill>
                  </a:tcPr>
                </a:tc>
                <a:tc>
                  <a:txBody>
                    <a:bodyPr/>
                    <a:lstStyle/>
                    <a:p>
                      <a:pPr algn="l"/>
                      <a:r>
                        <a:rPr lang="de-DE" sz="1400" b="1" dirty="0">
                          <a:effectLst/>
                        </a:rPr>
                        <a:t>wenn sie laut vorlesen müssen</a:t>
                      </a:r>
                    </a:p>
                    <a:p>
                      <a:pPr algn="l"/>
                      <a:r>
                        <a:rPr lang="de-DE" sz="1400" b="1" dirty="0">
                          <a:effectLst/>
                        </a:rPr>
                        <a:t> </a:t>
                      </a:r>
                    </a:p>
                  </a:txBody>
                  <a:tcPr marL="15742" marR="15742" marT="15742" marB="15742">
                    <a:lnL>
                      <a:noFill/>
                    </a:lnL>
                    <a:lnR>
                      <a:noFill/>
                    </a:lnR>
                    <a:lnT>
                      <a:noFill/>
                    </a:lnT>
                    <a:lnB>
                      <a:noFill/>
                    </a:lnB>
                    <a:solidFill>
                      <a:srgbClr val="F0F0F0"/>
                    </a:solidFill>
                  </a:tcPr>
                </a:tc>
              </a:tr>
              <a:tr h="484868">
                <a:tc>
                  <a:txBody>
                    <a:bodyPr/>
                    <a:lstStyle/>
                    <a:p>
                      <a:r>
                        <a:rPr lang="ru-RU" sz="1000" b="1"/>
                        <a:t>4.</a:t>
                      </a:r>
                      <a:r>
                        <a:rPr lang="ru-RU" sz="1000"/>
                        <a:t> </a:t>
                      </a:r>
                    </a:p>
                  </a:txBody>
                  <a:tcPr marL="15742" marR="15742" marT="15742" marB="15742">
                    <a:lnL>
                      <a:noFill/>
                    </a:lnL>
                    <a:lnR>
                      <a:noFill/>
                    </a:lnR>
                    <a:lnT>
                      <a:noFill/>
                    </a:lnT>
                    <a:lnB>
                      <a:noFill/>
                    </a:lnB>
                    <a:solidFill>
                      <a:srgbClr val="F0F0F0"/>
                    </a:solidFill>
                  </a:tcPr>
                </a:tc>
                <a:tc>
                  <a:txBody>
                    <a:bodyPr/>
                    <a:lstStyle/>
                    <a:p>
                      <a:pPr algn="l"/>
                      <a:r>
                        <a:rPr lang="de-DE" sz="1400" b="1" dirty="0">
                          <a:effectLst/>
                        </a:rPr>
                        <a:t>in der kürzere Krimis erscheinen</a:t>
                      </a:r>
                    </a:p>
                  </a:txBody>
                  <a:tcPr marL="15742" marR="15742" marT="15742" marB="15742">
                    <a:lnL>
                      <a:noFill/>
                    </a:lnL>
                    <a:lnR>
                      <a:noFill/>
                    </a:lnR>
                    <a:lnT>
                      <a:noFill/>
                    </a:lnT>
                    <a:lnB>
                      <a:noFill/>
                    </a:lnB>
                    <a:solidFill>
                      <a:srgbClr val="F0F0F0"/>
                    </a:solidFill>
                  </a:tcPr>
                </a:tc>
              </a:tr>
              <a:tr h="484868">
                <a:tc>
                  <a:txBody>
                    <a:bodyPr/>
                    <a:lstStyle/>
                    <a:p>
                      <a:r>
                        <a:rPr lang="ru-RU" sz="1000" b="1"/>
                        <a:t>5.</a:t>
                      </a:r>
                      <a:r>
                        <a:rPr lang="ru-RU" sz="1000"/>
                        <a:t> </a:t>
                      </a:r>
                    </a:p>
                  </a:txBody>
                  <a:tcPr marL="15742" marR="15742" marT="15742" marB="15742">
                    <a:lnL>
                      <a:noFill/>
                    </a:lnL>
                    <a:lnR>
                      <a:noFill/>
                    </a:lnR>
                    <a:lnT>
                      <a:noFill/>
                    </a:lnT>
                    <a:lnB>
                      <a:noFill/>
                    </a:lnB>
                    <a:solidFill>
                      <a:srgbClr val="F0F0F0"/>
                    </a:solidFill>
                  </a:tcPr>
                </a:tc>
                <a:tc>
                  <a:txBody>
                    <a:bodyPr/>
                    <a:lstStyle/>
                    <a:p>
                      <a:pPr algn="l"/>
                      <a:r>
                        <a:rPr lang="de-DE" sz="1400" b="1" dirty="0">
                          <a:effectLst/>
                        </a:rPr>
                        <a:t>bei unserer Umfrage</a:t>
                      </a:r>
                    </a:p>
                  </a:txBody>
                  <a:tcPr marL="15742" marR="15742" marT="15742" marB="15742">
                    <a:lnL>
                      <a:noFill/>
                    </a:lnL>
                    <a:lnR>
                      <a:noFill/>
                    </a:lnR>
                    <a:lnT>
                      <a:noFill/>
                    </a:lnT>
                    <a:lnB>
                      <a:noFill/>
                    </a:lnB>
                    <a:solidFill>
                      <a:srgbClr val="F0F0F0"/>
                    </a:solidFill>
                  </a:tcPr>
                </a:tc>
              </a:tr>
              <a:tr h="484868">
                <a:tc>
                  <a:txBody>
                    <a:bodyPr/>
                    <a:lstStyle/>
                    <a:p>
                      <a:r>
                        <a:rPr lang="ru-RU" sz="1000" b="1"/>
                        <a:t>6.</a:t>
                      </a:r>
                      <a:r>
                        <a:rPr lang="ru-RU" sz="1000"/>
                        <a:t> </a:t>
                      </a:r>
                    </a:p>
                  </a:txBody>
                  <a:tcPr marL="15742" marR="15742" marT="15742" marB="15742">
                    <a:lnL>
                      <a:noFill/>
                    </a:lnL>
                    <a:lnR>
                      <a:noFill/>
                    </a:lnR>
                    <a:lnT>
                      <a:noFill/>
                    </a:lnT>
                    <a:lnB>
                      <a:noFill/>
                    </a:lnB>
                    <a:solidFill>
                      <a:srgbClr val="F0F0F0"/>
                    </a:solidFill>
                  </a:tcPr>
                </a:tc>
                <a:tc>
                  <a:txBody>
                    <a:bodyPr/>
                    <a:lstStyle/>
                    <a:p>
                      <a:pPr algn="l"/>
                      <a:r>
                        <a:rPr lang="de-DE" sz="1400" b="1" dirty="0">
                          <a:effectLst/>
                        </a:rPr>
                        <a:t>wo unterschiedliche Bücher verkauft werden</a:t>
                      </a:r>
                    </a:p>
                  </a:txBody>
                  <a:tcPr marL="15742" marR="15742" marT="15742" marB="15742">
                    <a:lnL>
                      <a:noFill/>
                    </a:lnL>
                    <a:lnR>
                      <a:noFill/>
                    </a:lnR>
                    <a:lnT>
                      <a:noFill/>
                    </a:lnT>
                    <a:lnB>
                      <a:noFill/>
                    </a:lnB>
                    <a:solidFill>
                      <a:srgbClr val="F0F0F0"/>
                    </a:solidFill>
                  </a:tcPr>
                </a:tc>
              </a:tr>
              <a:tr h="484868">
                <a:tc>
                  <a:txBody>
                    <a:bodyPr/>
                    <a:lstStyle/>
                    <a:p>
                      <a:r>
                        <a:rPr lang="ru-RU" sz="1000" b="1"/>
                        <a:t>7.</a:t>
                      </a:r>
                      <a:r>
                        <a:rPr lang="ru-RU" sz="1000"/>
                        <a:t> </a:t>
                      </a:r>
                    </a:p>
                  </a:txBody>
                  <a:tcPr marL="15742" marR="15742" marT="15742" marB="15742">
                    <a:lnL>
                      <a:noFill/>
                    </a:lnL>
                    <a:lnR>
                      <a:noFill/>
                    </a:lnR>
                    <a:lnT>
                      <a:noFill/>
                    </a:lnT>
                    <a:lnB>
                      <a:noFill/>
                    </a:lnB>
                    <a:solidFill>
                      <a:srgbClr val="F0F0F0"/>
                    </a:solidFill>
                  </a:tcPr>
                </a:tc>
                <a:tc>
                  <a:txBody>
                    <a:bodyPr/>
                    <a:lstStyle/>
                    <a:p>
                      <a:pPr algn="l"/>
                      <a:r>
                        <a:rPr lang="de-DE" sz="1400" b="1" dirty="0">
                          <a:effectLst/>
                        </a:rPr>
                        <a:t>es ihnen keinen Spaß</a:t>
                      </a:r>
                    </a:p>
                  </a:txBody>
                  <a:tcPr marL="15742" marR="15742" marT="15742" marB="15742">
                    <a:lnL>
                      <a:noFill/>
                    </a:lnL>
                    <a:lnR>
                      <a:noFill/>
                    </a:lnR>
                    <a:lnT>
                      <a:noFill/>
                    </a:lnT>
                    <a:lnB>
                      <a:noFill/>
                    </a:lnB>
                    <a:solidFill>
                      <a:srgbClr val="F0F0F0"/>
                    </a:solidFill>
                  </a:tcPr>
                </a:tc>
              </a:tr>
            </a:tbl>
          </a:graphicData>
        </a:graphic>
      </p:graphicFrame>
    </p:spTree>
    <p:extLst>
      <p:ext uri="{BB962C8B-B14F-4D97-AF65-F5344CB8AC3E}">
        <p14:creationId xmlns:p14="http://schemas.microsoft.com/office/powerpoint/2010/main" val="2544418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552169" y="919841"/>
            <a:ext cx="1132041" cy="461665"/>
          </a:xfrm>
          <a:prstGeom prst="rect">
            <a:avLst/>
          </a:prstGeom>
        </p:spPr>
        <p:txBody>
          <a:bodyPr wrap="none">
            <a:spAutoFit/>
          </a:bodyPr>
          <a:lstStyle/>
          <a:p>
            <a:r>
              <a:rPr lang="en-US" b="1" dirty="0"/>
              <a:t> </a:t>
            </a:r>
            <a:r>
              <a:rPr lang="en-US" sz="2400" b="1" dirty="0" err="1" smtClean="0"/>
              <a:t>Lösung</a:t>
            </a:r>
            <a:endParaRPr lang="ru-RU" dirty="0"/>
          </a:p>
        </p:txBody>
      </p:sp>
      <p:sp>
        <p:nvSpPr>
          <p:cNvPr id="3" name="TextBox 2"/>
          <p:cNvSpPr txBox="1"/>
          <p:nvPr/>
        </p:nvSpPr>
        <p:spPr>
          <a:xfrm>
            <a:off x="2305037" y="1709129"/>
            <a:ext cx="3331361" cy="523220"/>
          </a:xfrm>
          <a:prstGeom prst="rect">
            <a:avLst/>
          </a:prstGeom>
          <a:noFill/>
        </p:spPr>
        <p:txBody>
          <a:bodyPr wrap="none" rtlCol="0">
            <a:spAutoFit/>
          </a:bodyPr>
          <a:lstStyle/>
          <a:p>
            <a:r>
              <a:rPr lang="de-DE" sz="2800" b="1" dirty="0" smtClean="0">
                <a:solidFill>
                  <a:srgbClr val="FF0000"/>
                </a:solidFill>
              </a:rPr>
              <a:t>A3, B1, C7, D5, E2, F6</a:t>
            </a:r>
            <a:endParaRPr lang="ru-RU" sz="2800" b="1" dirty="0">
              <a:solidFill>
                <a:srgbClr val="FF0000"/>
              </a:solidFill>
            </a:endParaRPr>
          </a:p>
        </p:txBody>
      </p:sp>
    </p:spTree>
    <p:extLst>
      <p:ext uri="{BB962C8B-B14F-4D97-AF65-F5344CB8AC3E}">
        <p14:creationId xmlns:p14="http://schemas.microsoft.com/office/powerpoint/2010/main" val="1004181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31640" y="843558"/>
            <a:ext cx="5036700" cy="369332"/>
          </a:xfrm>
          <a:prstGeom prst="rect">
            <a:avLst/>
          </a:prstGeom>
          <a:noFill/>
        </p:spPr>
        <p:txBody>
          <a:bodyPr wrap="none" rtlCol="0">
            <a:spAutoFit/>
          </a:bodyPr>
          <a:lstStyle/>
          <a:p>
            <a:r>
              <a:rPr lang="en-US" dirty="0" err="1" smtClean="0"/>
              <a:t>Antworten</a:t>
            </a:r>
            <a:r>
              <a:rPr lang="en-US" dirty="0" smtClean="0"/>
              <a:t> </a:t>
            </a:r>
            <a:r>
              <a:rPr lang="en-US" dirty="0" err="1" smtClean="0"/>
              <a:t>Sie</a:t>
            </a:r>
            <a:r>
              <a:rPr lang="en-US" dirty="0" smtClean="0"/>
              <a:t> auf die </a:t>
            </a:r>
            <a:r>
              <a:rPr lang="en-US" dirty="0" err="1" smtClean="0"/>
              <a:t>Fragen</a:t>
            </a:r>
            <a:r>
              <a:rPr lang="en-US" dirty="0" smtClean="0"/>
              <a:t> </a:t>
            </a:r>
            <a:r>
              <a:rPr lang="en-US" dirty="0" err="1" smtClean="0"/>
              <a:t>mit</a:t>
            </a:r>
            <a:r>
              <a:rPr lang="en-US" dirty="0" smtClean="0"/>
              <a:t> </a:t>
            </a:r>
            <a:r>
              <a:rPr lang="en-US" dirty="0" err="1" smtClean="0"/>
              <a:t>einem</a:t>
            </a:r>
            <a:r>
              <a:rPr lang="en-US" dirty="0" smtClean="0"/>
              <a:t> </a:t>
            </a:r>
            <a:r>
              <a:rPr lang="en-US" dirty="0" err="1" smtClean="0"/>
              <a:t>Relativsatz</a:t>
            </a:r>
            <a:r>
              <a:rPr lang="en-US" dirty="0"/>
              <a:t>.</a:t>
            </a:r>
            <a:endParaRPr lang="ru-RU" dirty="0"/>
          </a:p>
        </p:txBody>
      </p:sp>
      <p:sp>
        <p:nvSpPr>
          <p:cNvPr id="3" name="TextBox 2"/>
          <p:cNvSpPr txBox="1"/>
          <p:nvPr/>
        </p:nvSpPr>
        <p:spPr>
          <a:xfrm>
            <a:off x="203712" y="1304058"/>
            <a:ext cx="8140177" cy="3046988"/>
          </a:xfrm>
          <a:prstGeom prst="rect">
            <a:avLst/>
          </a:prstGeom>
          <a:noFill/>
        </p:spPr>
        <p:txBody>
          <a:bodyPr wrap="none" rtlCol="0">
            <a:spAutoFit/>
          </a:bodyPr>
          <a:lstStyle/>
          <a:p>
            <a:pPr marL="342900" indent="-342900">
              <a:buAutoNum type="arabicPeriod"/>
            </a:pPr>
            <a:r>
              <a:rPr lang="de-DE" sz="1600" dirty="0" smtClean="0"/>
              <a:t>Wer sind die Haupthelden eines </a:t>
            </a:r>
            <a:r>
              <a:rPr lang="de-DE" sz="1600" dirty="0" err="1" smtClean="0"/>
              <a:t>Liebesromanes</a:t>
            </a:r>
            <a:r>
              <a:rPr lang="de-DE" sz="1600" dirty="0" smtClean="0"/>
              <a:t>? </a:t>
            </a:r>
            <a:r>
              <a:rPr lang="de-DE" sz="1600" b="1" dirty="0" smtClean="0"/>
              <a:t>(zwei Menschen sind ineinander verliebt)</a:t>
            </a:r>
          </a:p>
          <a:p>
            <a:r>
              <a:rPr lang="de-DE" sz="1600" i="1" dirty="0" smtClean="0"/>
              <a:t>Die </a:t>
            </a:r>
            <a:r>
              <a:rPr lang="de-DE" sz="1600" i="1" dirty="0"/>
              <a:t>Haupthelden eines </a:t>
            </a:r>
            <a:r>
              <a:rPr lang="de-DE" sz="1600" i="1" dirty="0" err="1" smtClean="0"/>
              <a:t>Liebesromanes</a:t>
            </a:r>
            <a:r>
              <a:rPr lang="de-DE" sz="1600" i="1" dirty="0" smtClean="0"/>
              <a:t> sind zwei Menschen, die </a:t>
            </a:r>
            <a:r>
              <a:rPr lang="de-DE" sz="1600" i="1" dirty="0"/>
              <a:t>ineinander </a:t>
            </a:r>
            <a:r>
              <a:rPr lang="de-DE" sz="1600" i="1" dirty="0" smtClean="0"/>
              <a:t>verliebt sind.</a:t>
            </a:r>
          </a:p>
          <a:p>
            <a:endParaRPr lang="de-DE" sz="1600" i="1" dirty="0" smtClean="0"/>
          </a:p>
          <a:p>
            <a:r>
              <a:rPr lang="de-DE" sz="1600" dirty="0" smtClean="0"/>
              <a:t>2. Warum mögen Kinder Comics</a:t>
            </a:r>
            <a:r>
              <a:rPr lang="en-US" sz="1600" dirty="0" smtClean="0"/>
              <a:t>? </a:t>
            </a:r>
            <a:r>
              <a:rPr lang="en-US" sz="1600" b="1" dirty="0" smtClean="0"/>
              <a:t>(</a:t>
            </a:r>
            <a:r>
              <a:rPr lang="en-US" sz="1600" b="1" dirty="0" err="1" smtClean="0"/>
              <a:t>Geschichten</a:t>
            </a:r>
            <a:r>
              <a:rPr lang="en-US" sz="1600" b="1" dirty="0" smtClean="0"/>
              <a:t> </a:t>
            </a:r>
            <a:r>
              <a:rPr lang="en-US" sz="1600" b="1" dirty="0" err="1" smtClean="0"/>
              <a:t>sind</a:t>
            </a:r>
            <a:r>
              <a:rPr lang="en-US" sz="1600" b="1" dirty="0" smtClean="0"/>
              <a:t> den </a:t>
            </a:r>
            <a:r>
              <a:rPr lang="en-US" sz="1600" b="1" dirty="0" err="1" smtClean="0"/>
              <a:t>Märchen</a:t>
            </a:r>
            <a:r>
              <a:rPr lang="en-US" sz="1600" b="1" dirty="0" smtClean="0"/>
              <a:t> </a:t>
            </a:r>
            <a:r>
              <a:rPr lang="en-US" sz="1600" b="1" dirty="0" err="1" smtClean="0"/>
              <a:t>ähnlich</a:t>
            </a:r>
            <a:r>
              <a:rPr lang="en-US" sz="1600" b="1" dirty="0" smtClean="0"/>
              <a:t>)</a:t>
            </a:r>
          </a:p>
          <a:p>
            <a:r>
              <a:rPr lang="en-US" sz="1600" i="1" dirty="0" smtClean="0"/>
              <a:t>Kinder</a:t>
            </a:r>
            <a:r>
              <a:rPr lang="en-US" sz="1600" b="1" i="1" dirty="0" smtClean="0"/>
              <a:t> </a:t>
            </a:r>
            <a:r>
              <a:rPr lang="de-DE" sz="1600" i="1" dirty="0" smtClean="0"/>
              <a:t>mögen Comics, deren Geschichten </a:t>
            </a:r>
            <a:r>
              <a:rPr lang="en-US" sz="1600" i="1" dirty="0"/>
              <a:t>den </a:t>
            </a:r>
            <a:r>
              <a:rPr lang="en-US" sz="1600" i="1" dirty="0" err="1"/>
              <a:t>Märchen</a:t>
            </a:r>
            <a:r>
              <a:rPr lang="en-US" sz="1600" i="1" dirty="0"/>
              <a:t> </a:t>
            </a:r>
            <a:r>
              <a:rPr lang="en-US" sz="1600" i="1" dirty="0" err="1" smtClean="0"/>
              <a:t>ähnlich</a:t>
            </a:r>
            <a:r>
              <a:rPr lang="en-US" sz="1600" i="1" dirty="0" smtClean="0"/>
              <a:t> </a:t>
            </a:r>
            <a:r>
              <a:rPr lang="en-US" sz="1600" i="1" dirty="0" err="1" smtClean="0"/>
              <a:t>sind</a:t>
            </a:r>
            <a:r>
              <a:rPr lang="en-US" sz="1600" i="1" dirty="0" smtClean="0"/>
              <a:t>.</a:t>
            </a:r>
          </a:p>
          <a:p>
            <a:endParaRPr lang="en-US" sz="1600" i="1" dirty="0"/>
          </a:p>
          <a:p>
            <a:r>
              <a:rPr lang="en-US" sz="1600" dirty="0" smtClean="0"/>
              <a:t>3. </a:t>
            </a:r>
            <a:r>
              <a:rPr lang="en-US" sz="1600" dirty="0" err="1" smtClean="0"/>
              <a:t>Worum</a:t>
            </a:r>
            <a:r>
              <a:rPr lang="en-US" sz="1600" dirty="0" smtClean="0"/>
              <a:t> </a:t>
            </a:r>
            <a:r>
              <a:rPr lang="en-US" sz="1600" dirty="0" err="1" smtClean="0"/>
              <a:t>geht</a:t>
            </a:r>
            <a:r>
              <a:rPr lang="en-US" sz="1600" dirty="0" smtClean="0"/>
              <a:t> </a:t>
            </a:r>
            <a:r>
              <a:rPr lang="en-US" sz="1600" dirty="0" err="1" smtClean="0"/>
              <a:t>es</a:t>
            </a:r>
            <a:r>
              <a:rPr lang="en-US" sz="1600" dirty="0" smtClean="0"/>
              <a:t> in </a:t>
            </a:r>
            <a:r>
              <a:rPr lang="en-US" sz="1600" dirty="0" err="1" smtClean="0"/>
              <a:t>einem</a:t>
            </a:r>
            <a:r>
              <a:rPr lang="en-US" sz="1600" dirty="0" smtClean="0"/>
              <a:t> </a:t>
            </a:r>
            <a:r>
              <a:rPr lang="en-US" sz="1600" dirty="0" err="1" smtClean="0"/>
              <a:t>Krimi</a:t>
            </a:r>
            <a:r>
              <a:rPr lang="en-US" sz="1600" dirty="0" smtClean="0"/>
              <a:t>? </a:t>
            </a:r>
            <a:r>
              <a:rPr lang="en-US" sz="1600" b="1" dirty="0" smtClean="0"/>
              <a:t>(das </a:t>
            </a:r>
            <a:r>
              <a:rPr lang="en-US" sz="1600" b="1" dirty="0" err="1" smtClean="0"/>
              <a:t>Verbrechen</a:t>
            </a:r>
            <a:r>
              <a:rPr lang="en-US" sz="1600" b="1" dirty="0" smtClean="0"/>
              <a:t> muss </a:t>
            </a:r>
            <a:r>
              <a:rPr lang="en-US" sz="1600" b="1" dirty="0" err="1" smtClean="0"/>
              <a:t>aufgekl</a:t>
            </a:r>
            <a:r>
              <a:rPr lang="de-DE" sz="1600" b="1" dirty="0" err="1" smtClean="0"/>
              <a:t>ärt</a:t>
            </a:r>
            <a:r>
              <a:rPr lang="de-DE" sz="1600" b="1" dirty="0" smtClean="0"/>
              <a:t> werden</a:t>
            </a:r>
            <a:r>
              <a:rPr lang="en-US" sz="1600" b="1" dirty="0" smtClean="0"/>
              <a:t>)</a:t>
            </a:r>
          </a:p>
          <a:p>
            <a:r>
              <a:rPr lang="en-US" sz="1600" i="1" dirty="0" smtClean="0"/>
              <a:t>In </a:t>
            </a:r>
            <a:r>
              <a:rPr lang="en-US" sz="1600" i="1" dirty="0" err="1" smtClean="0"/>
              <a:t>einem</a:t>
            </a:r>
            <a:r>
              <a:rPr lang="en-US" sz="1600" i="1" dirty="0" smtClean="0"/>
              <a:t> </a:t>
            </a:r>
            <a:r>
              <a:rPr lang="en-US" sz="1600" i="1" dirty="0" err="1" smtClean="0"/>
              <a:t>Krimi</a:t>
            </a:r>
            <a:r>
              <a:rPr lang="en-US" sz="1600" i="1" dirty="0" smtClean="0"/>
              <a:t> </a:t>
            </a:r>
            <a:r>
              <a:rPr lang="en-US" sz="1600" i="1" dirty="0" err="1" smtClean="0"/>
              <a:t>geht</a:t>
            </a:r>
            <a:r>
              <a:rPr lang="en-US" sz="1600" i="1" dirty="0" smtClean="0"/>
              <a:t> </a:t>
            </a:r>
            <a:r>
              <a:rPr lang="en-US" sz="1600" i="1" dirty="0" err="1" smtClean="0"/>
              <a:t>es</a:t>
            </a:r>
            <a:r>
              <a:rPr lang="en-US" sz="1600" i="1" dirty="0" smtClean="0"/>
              <a:t>  um </a:t>
            </a:r>
            <a:r>
              <a:rPr lang="en-US" sz="1600" i="1" dirty="0" err="1" smtClean="0"/>
              <a:t>ein</a:t>
            </a:r>
            <a:r>
              <a:rPr lang="en-US" sz="1600" i="1" dirty="0" smtClean="0"/>
              <a:t> </a:t>
            </a:r>
            <a:r>
              <a:rPr lang="en-US" sz="1600" i="1" dirty="0" err="1" smtClean="0"/>
              <a:t>Verbrechen</a:t>
            </a:r>
            <a:r>
              <a:rPr lang="en-US" sz="1600" i="1" dirty="0" smtClean="0"/>
              <a:t>, das </a:t>
            </a:r>
            <a:r>
              <a:rPr lang="en-US" sz="1600" i="1" dirty="0" err="1"/>
              <a:t>aufgekl</a:t>
            </a:r>
            <a:r>
              <a:rPr lang="de-DE" sz="1600" i="1" dirty="0" err="1"/>
              <a:t>ärt</a:t>
            </a:r>
            <a:r>
              <a:rPr lang="de-DE" sz="1600" i="1" dirty="0"/>
              <a:t> </a:t>
            </a:r>
            <a:r>
              <a:rPr lang="de-DE" sz="1600" i="1" dirty="0" smtClean="0"/>
              <a:t>werden </a:t>
            </a:r>
            <a:r>
              <a:rPr lang="en-US" sz="1600" i="1" dirty="0" smtClean="0"/>
              <a:t>muss.</a:t>
            </a:r>
          </a:p>
          <a:p>
            <a:endParaRPr lang="en-US" sz="1600" i="1" dirty="0"/>
          </a:p>
          <a:p>
            <a:r>
              <a:rPr lang="en-US" sz="1600" dirty="0" smtClean="0"/>
              <a:t>4. Was </a:t>
            </a:r>
            <a:r>
              <a:rPr lang="en-US" sz="1600" dirty="0" err="1" smtClean="0"/>
              <a:t>sind</a:t>
            </a:r>
            <a:r>
              <a:rPr lang="en-US" sz="1600" dirty="0" smtClean="0"/>
              <a:t> die </a:t>
            </a:r>
            <a:r>
              <a:rPr lang="en-US" sz="1600" dirty="0" err="1" smtClean="0"/>
              <a:t>Fachbücher</a:t>
            </a:r>
            <a:r>
              <a:rPr lang="en-US" sz="1600" dirty="0" smtClean="0"/>
              <a:t>? </a:t>
            </a:r>
            <a:r>
              <a:rPr lang="en-US" sz="1600" b="1" dirty="0" smtClean="0"/>
              <a:t>(</a:t>
            </a:r>
            <a:r>
              <a:rPr lang="en-US" sz="1600" b="1" dirty="0" err="1" smtClean="0"/>
              <a:t>mit</a:t>
            </a:r>
            <a:r>
              <a:rPr lang="en-US" sz="1600" b="1" dirty="0" smtClean="0"/>
              <a:t> den </a:t>
            </a:r>
            <a:r>
              <a:rPr lang="en-US" sz="1600" b="1" dirty="0" err="1" smtClean="0"/>
              <a:t>Fachbüchern</a:t>
            </a:r>
            <a:r>
              <a:rPr lang="en-US" sz="1600" b="1" dirty="0" smtClean="0"/>
              <a:t> </a:t>
            </a:r>
            <a:r>
              <a:rPr lang="en-US" sz="1600" b="1" dirty="0" err="1" smtClean="0"/>
              <a:t>beschäftigen</a:t>
            </a:r>
            <a:r>
              <a:rPr lang="en-US" sz="1600" b="1" dirty="0" smtClean="0"/>
              <a:t> </a:t>
            </a:r>
            <a:r>
              <a:rPr lang="en-US" sz="1600" b="1" dirty="0" err="1" smtClean="0"/>
              <a:t>sich</a:t>
            </a:r>
            <a:r>
              <a:rPr lang="en-US" sz="1600" b="1" dirty="0" smtClean="0"/>
              <a:t> </a:t>
            </a:r>
            <a:r>
              <a:rPr lang="en-US" sz="1600" b="1" dirty="0" err="1" smtClean="0"/>
              <a:t>Wissenschaftler</a:t>
            </a:r>
            <a:r>
              <a:rPr lang="en-US" sz="1600" b="1" dirty="0" smtClean="0"/>
              <a:t>)</a:t>
            </a:r>
          </a:p>
          <a:p>
            <a:r>
              <a:rPr lang="en-US" sz="1600" i="1" dirty="0" smtClean="0"/>
              <a:t>Die </a:t>
            </a:r>
            <a:r>
              <a:rPr lang="en-US" sz="1600" i="1" dirty="0" err="1" smtClean="0"/>
              <a:t>Fachbücher</a:t>
            </a:r>
            <a:r>
              <a:rPr lang="en-US" sz="1600" i="1" dirty="0" smtClean="0"/>
              <a:t> </a:t>
            </a:r>
            <a:r>
              <a:rPr lang="en-US" sz="1600" i="1" dirty="0" err="1" smtClean="0"/>
              <a:t>sind</a:t>
            </a:r>
            <a:r>
              <a:rPr lang="en-US" sz="1600" i="1" dirty="0" smtClean="0"/>
              <a:t> </a:t>
            </a:r>
            <a:r>
              <a:rPr lang="en-US" sz="1600" i="1" dirty="0" err="1" smtClean="0"/>
              <a:t>Bücher</a:t>
            </a:r>
            <a:r>
              <a:rPr lang="en-US" sz="1600" i="1" dirty="0" smtClean="0"/>
              <a:t>, </a:t>
            </a:r>
            <a:r>
              <a:rPr lang="en-US" sz="1600" i="1" dirty="0" err="1" smtClean="0"/>
              <a:t>mit</a:t>
            </a:r>
            <a:r>
              <a:rPr lang="en-US" sz="1600" i="1" dirty="0" smtClean="0"/>
              <a:t> </a:t>
            </a:r>
            <a:r>
              <a:rPr lang="en-US" sz="1600" i="1" dirty="0" err="1" smtClean="0"/>
              <a:t>denen</a:t>
            </a:r>
            <a:r>
              <a:rPr lang="en-US" sz="1600" i="1" dirty="0" smtClean="0"/>
              <a:t> </a:t>
            </a:r>
            <a:r>
              <a:rPr lang="en-US" sz="1600" i="1" dirty="0" err="1"/>
              <a:t>sich</a:t>
            </a:r>
            <a:r>
              <a:rPr lang="en-US" sz="1600" i="1" dirty="0"/>
              <a:t> </a:t>
            </a:r>
            <a:r>
              <a:rPr lang="en-US" sz="1600" i="1" dirty="0" err="1" smtClean="0"/>
              <a:t>Wissenschaftler</a:t>
            </a:r>
            <a:r>
              <a:rPr lang="en-US" sz="1600" i="1" dirty="0" smtClean="0"/>
              <a:t> </a:t>
            </a:r>
            <a:r>
              <a:rPr lang="en-US" sz="1600" i="1" dirty="0" err="1" smtClean="0"/>
              <a:t>beschäftigen</a:t>
            </a:r>
            <a:r>
              <a:rPr lang="en-US" sz="1600" i="1" dirty="0" smtClean="0"/>
              <a:t>.</a:t>
            </a:r>
          </a:p>
          <a:p>
            <a:endParaRPr lang="en-US" sz="1600" i="1" dirty="0"/>
          </a:p>
        </p:txBody>
      </p:sp>
    </p:spTree>
    <p:extLst>
      <p:ext uri="{BB962C8B-B14F-4D97-AF65-F5344CB8AC3E}">
        <p14:creationId xmlns:p14="http://schemas.microsoft.com/office/powerpoint/2010/main" val="409704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fade">
                                      <p:cBhvr>
                                        <p:cTn id="28" dur="1000"/>
                                        <p:tgtEl>
                                          <p:spTgt spid="3">
                                            <p:txEl>
                                              <p:pRg st="10" end="10"/>
                                            </p:txEl>
                                          </p:spTgt>
                                        </p:tgtEl>
                                      </p:cBhvr>
                                    </p:animEffect>
                                    <p:anim calcmode="lin" valueType="num">
                                      <p:cBhvr>
                                        <p:cTn id="2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4">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059832" y="737374"/>
            <a:ext cx="1923860" cy="523220"/>
          </a:xfrm>
          <a:prstGeom prst="rect">
            <a:avLst/>
          </a:prstGeom>
          <a:noFill/>
        </p:spPr>
        <p:txBody>
          <a:bodyPr wrap="none" rtlCol="0">
            <a:spAutoFit/>
          </a:bodyPr>
          <a:lstStyle/>
          <a:p>
            <a:r>
              <a:rPr lang="en-US" sz="2800" b="1" dirty="0" smtClean="0"/>
              <a:t> </a:t>
            </a:r>
            <a:r>
              <a:rPr lang="en-US" sz="2400" b="1" dirty="0" err="1" smtClean="0"/>
              <a:t>Hausaufgabe</a:t>
            </a:r>
            <a:endParaRPr lang="ru-RU" sz="2400" b="1" dirty="0"/>
          </a:p>
        </p:txBody>
      </p:sp>
      <p:sp>
        <p:nvSpPr>
          <p:cNvPr id="9" name="Содержимое 2"/>
          <p:cNvSpPr txBox="1">
            <a:spLocks/>
          </p:cNvSpPr>
          <p:nvPr/>
        </p:nvSpPr>
        <p:spPr>
          <a:xfrm>
            <a:off x="251520" y="1236918"/>
            <a:ext cx="8640960" cy="422793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1600" dirty="0" smtClean="0"/>
              <a:t>Ihr  Freund</a:t>
            </a:r>
            <a:r>
              <a:rPr lang="ru-RU" sz="1600" dirty="0" smtClean="0"/>
              <a:t> </a:t>
            </a:r>
            <a:r>
              <a:rPr lang="en-US" sz="1600" dirty="0" smtClean="0"/>
              <a:t>Olaf</a:t>
            </a:r>
            <a:r>
              <a:rPr lang="de-DE" sz="1600" dirty="0" smtClean="0"/>
              <a:t> aus Heidelberg schreibt eine E-Mail:</a:t>
            </a:r>
          </a:p>
          <a:p>
            <a:pPr>
              <a:buFont typeface="Arial" panose="020B0604020202020204" pitchFamily="34" charset="0"/>
              <a:buNone/>
            </a:pPr>
            <a:r>
              <a:rPr lang="de-DE" sz="1600" dirty="0" smtClean="0"/>
              <a:t> </a:t>
            </a:r>
          </a:p>
          <a:p>
            <a:pPr>
              <a:buFont typeface="Arial" panose="020B0604020202020204" pitchFamily="34" charset="0"/>
              <a:buNone/>
            </a:pPr>
            <a:r>
              <a:rPr lang="de-DE" sz="1600" i="1" dirty="0" smtClean="0"/>
              <a:t>   …  </a:t>
            </a:r>
            <a:r>
              <a:rPr lang="en-US" sz="1600" i="1" dirty="0" err="1" smtClean="0"/>
              <a:t>Meine</a:t>
            </a:r>
            <a:r>
              <a:rPr lang="en-US" sz="1600" i="1" dirty="0" smtClean="0"/>
              <a:t> </a:t>
            </a:r>
            <a:r>
              <a:rPr lang="en-US" sz="1600" i="1" dirty="0" err="1" smtClean="0"/>
              <a:t>Eltern</a:t>
            </a:r>
            <a:r>
              <a:rPr lang="en-US" sz="1600" i="1" dirty="0" smtClean="0"/>
              <a:t> </a:t>
            </a:r>
            <a:r>
              <a:rPr lang="en-US" sz="1600" i="1" dirty="0" err="1" smtClean="0"/>
              <a:t>zwingen</a:t>
            </a:r>
            <a:r>
              <a:rPr lang="en-US" sz="1600" i="1" dirty="0" smtClean="0"/>
              <a:t> </a:t>
            </a:r>
            <a:r>
              <a:rPr lang="en-US" sz="1600" i="1" dirty="0" err="1" smtClean="0"/>
              <a:t>mich</a:t>
            </a:r>
            <a:r>
              <a:rPr lang="en-US" sz="1600" i="1" dirty="0" smtClean="0"/>
              <a:t>, </a:t>
            </a:r>
            <a:r>
              <a:rPr lang="en-US" sz="1600" i="1" dirty="0" err="1" smtClean="0"/>
              <a:t>Bücher</a:t>
            </a:r>
            <a:r>
              <a:rPr lang="en-US" sz="1600" i="1" dirty="0" smtClean="0"/>
              <a:t> </a:t>
            </a:r>
            <a:r>
              <a:rPr lang="en-US" sz="1600" i="1" dirty="0" err="1" smtClean="0"/>
              <a:t>zu</a:t>
            </a:r>
            <a:r>
              <a:rPr lang="en-US" sz="1600" i="1" dirty="0" smtClean="0"/>
              <a:t> </a:t>
            </a:r>
            <a:r>
              <a:rPr lang="en-US" sz="1600" i="1" dirty="0" err="1" smtClean="0"/>
              <a:t>lesen</a:t>
            </a:r>
            <a:r>
              <a:rPr lang="en-US" sz="1600" i="1" dirty="0" smtClean="0"/>
              <a:t>. Aber </a:t>
            </a:r>
            <a:r>
              <a:rPr lang="en-US" sz="1600" i="1" dirty="0" err="1" smtClean="0"/>
              <a:t>wozu</a:t>
            </a:r>
            <a:r>
              <a:rPr lang="en-US" sz="1600" i="1" dirty="0" smtClean="0"/>
              <a:t> den</a:t>
            </a:r>
            <a:r>
              <a:rPr lang="de-DE" sz="1600" i="1" dirty="0" smtClean="0"/>
              <a:t>n</a:t>
            </a:r>
            <a:r>
              <a:rPr lang="en-US" sz="1600" i="1" dirty="0" smtClean="0"/>
              <a:t>? </a:t>
            </a:r>
            <a:r>
              <a:rPr lang="en-US" sz="1600" i="1" dirty="0" err="1" smtClean="0"/>
              <a:t>Ich</a:t>
            </a:r>
            <a:r>
              <a:rPr lang="en-US" sz="1600" i="1" dirty="0" smtClean="0"/>
              <a:t> </a:t>
            </a:r>
            <a:r>
              <a:rPr lang="en-US" sz="1600" i="1" dirty="0" err="1" smtClean="0"/>
              <a:t>meine</a:t>
            </a:r>
            <a:r>
              <a:rPr lang="en-US" sz="1600" i="1" dirty="0" smtClean="0"/>
              <a:t> , du </a:t>
            </a:r>
            <a:r>
              <a:rPr lang="en-US" sz="1600" i="1" dirty="0" err="1" smtClean="0"/>
              <a:t>liest</a:t>
            </a:r>
            <a:r>
              <a:rPr lang="en-US" sz="1600" i="1" dirty="0" smtClean="0"/>
              <a:t> </a:t>
            </a:r>
            <a:r>
              <a:rPr lang="en-US" sz="1600" i="1" dirty="0" err="1" smtClean="0"/>
              <a:t>ein</a:t>
            </a:r>
            <a:r>
              <a:rPr lang="en-US" sz="1600" i="1" dirty="0" smtClean="0"/>
              <a:t> </a:t>
            </a:r>
            <a:r>
              <a:rPr lang="en-US" sz="1600" i="1" dirty="0" err="1" smtClean="0"/>
              <a:t>Buch</a:t>
            </a:r>
            <a:r>
              <a:rPr lang="en-US" sz="1600" i="1" dirty="0" smtClean="0"/>
              <a:t> , </a:t>
            </a:r>
            <a:r>
              <a:rPr lang="en-US" sz="1600" i="1" dirty="0" err="1" smtClean="0"/>
              <a:t>kapierst</a:t>
            </a:r>
            <a:r>
              <a:rPr lang="en-US" sz="1600" i="1" dirty="0" smtClean="0"/>
              <a:t> den </a:t>
            </a:r>
            <a:r>
              <a:rPr lang="en-US" sz="1600" i="1" dirty="0" err="1" smtClean="0"/>
              <a:t>Inhalt</a:t>
            </a:r>
            <a:r>
              <a:rPr lang="en-US" sz="1600" i="1" dirty="0" smtClean="0"/>
              <a:t> </a:t>
            </a:r>
            <a:r>
              <a:rPr lang="en-US" sz="1600" i="1" dirty="0" err="1" smtClean="0"/>
              <a:t>ein</a:t>
            </a:r>
            <a:r>
              <a:rPr lang="en-US" sz="1600" i="1" dirty="0" smtClean="0"/>
              <a:t> </a:t>
            </a:r>
            <a:r>
              <a:rPr lang="en-US" sz="1600" i="1" dirty="0" err="1" smtClean="0"/>
              <a:t>bisschen</a:t>
            </a:r>
            <a:r>
              <a:rPr lang="en-US" sz="1600" i="1" dirty="0" smtClean="0"/>
              <a:t> und </a:t>
            </a:r>
            <a:r>
              <a:rPr lang="en-US" sz="1600" i="1" dirty="0" err="1" smtClean="0"/>
              <a:t>mehr</a:t>
            </a:r>
            <a:r>
              <a:rPr lang="en-US" sz="1600" i="1" dirty="0" smtClean="0"/>
              <a:t> </a:t>
            </a:r>
            <a:r>
              <a:rPr lang="en-US" sz="1600" i="1" dirty="0" err="1" smtClean="0"/>
              <a:t>nichts</a:t>
            </a:r>
            <a:r>
              <a:rPr lang="en-US" sz="1600" i="1" dirty="0" smtClean="0"/>
              <a:t>. </a:t>
            </a:r>
            <a:r>
              <a:rPr lang="en-US" sz="1600" i="1" dirty="0" err="1" smtClean="0"/>
              <a:t>Wozu</a:t>
            </a:r>
            <a:r>
              <a:rPr lang="en-US" sz="1600" i="1" dirty="0" smtClean="0"/>
              <a:t> </a:t>
            </a:r>
            <a:r>
              <a:rPr lang="en-US" sz="1600" i="1" dirty="0" err="1" smtClean="0"/>
              <a:t>hilft</a:t>
            </a:r>
            <a:r>
              <a:rPr lang="en-US" sz="1600" i="1" dirty="0" smtClean="0"/>
              <a:t> </a:t>
            </a:r>
            <a:r>
              <a:rPr lang="en-US" sz="1600" i="1" dirty="0" err="1" smtClean="0"/>
              <a:t>es</a:t>
            </a:r>
            <a:r>
              <a:rPr lang="en-US" sz="1600" i="1" dirty="0" smtClean="0"/>
              <a:t> </a:t>
            </a:r>
            <a:r>
              <a:rPr lang="en-US" sz="1600" i="1" dirty="0" err="1" smtClean="0"/>
              <a:t>einem</a:t>
            </a:r>
            <a:r>
              <a:rPr lang="en-US" sz="1600" i="1" smtClean="0"/>
              <a:t>  </a:t>
            </a:r>
            <a:r>
              <a:rPr lang="de-DE" sz="1600" i="1" dirty="0" smtClean="0"/>
              <a:t>überhaupt Bücher zu lesen? Was verbessert man dadurch? Ich weiß, dass es wichtig für die Schule ist usw. …</a:t>
            </a:r>
          </a:p>
          <a:p>
            <a:pPr>
              <a:buFont typeface="Arial" panose="020B0604020202020204" pitchFamily="34" charset="0"/>
              <a:buNone/>
            </a:pPr>
            <a:r>
              <a:rPr lang="de-DE" sz="1600" i="1" dirty="0"/>
              <a:t> </a:t>
            </a:r>
            <a:r>
              <a:rPr lang="de-DE" sz="1600" i="1" dirty="0" smtClean="0"/>
              <a:t>       Ich bevorzuge es, lieber einen Film im Kino zu sehen. Es gibt doch mehrere gut verfilmte Bücher. Meine Eltern können das aber nicht nachvollziehen. …</a:t>
            </a:r>
            <a:endParaRPr lang="de-DE" sz="1600" dirty="0" smtClean="0"/>
          </a:p>
          <a:p>
            <a:pPr>
              <a:buFont typeface="Arial" panose="020B0604020202020204" pitchFamily="34" charset="0"/>
              <a:buNone/>
            </a:pPr>
            <a:r>
              <a:rPr lang="de-DE" sz="1600" dirty="0" smtClean="0"/>
              <a:t> </a:t>
            </a:r>
          </a:p>
          <a:p>
            <a:r>
              <a:rPr lang="de-DE" sz="1600" dirty="0" smtClean="0"/>
              <a:t>Schreiben </a:t>
            </a:r>
            <a:r>
              <a:rPr lang="de-DE" sz="1600" dirty="0"/>
              <a:t>Sie eine </a:t>
            </a:r>
            <a:r>
              <a:rPr lang="de-DE" sz="1600" dirty="0" smtClean="0"/>
              <a:t>E-Mail an Olaf. Gehen Sie auf die Fragen ein und stellen Sie eigene Fragen nach den Filmen, die er sich ansehen möchte.</a:t>
            </a:r>
          </a:p>
          <a:p>
            <a:pPr>
              <a:buFont typeface="Arial" panose="020B0604020202020204" pitchFamily="34" charset="0"/>
              <a:buNone/>
            </a:pPr>
            <a:r>
              <a:rPr lang="de-DE" sz="1600" dirty="0" smtClean="0"/>
              <a:t>         Der Brief soll </a:t>
            </a:r>
            <a:r>
              <a:rPr lang="de-DE" sz="1600" b="1" dirty="0" smtClean="0"/>
              <a:t>100</a:t>
            </a:r>
            <a:r>
              <a:rPr lang="de-DE" sz="1600" dirty="0" smtClean="0"/>
              <a:t>–</a:t>
            </a:r>
            <a:r>
              <a:rPr lang="de-DE" sz="1600" b="1" dirty="0" smtClean="0"/>
              <a:t>140 Wörter</a:t>
            </a:r>
            <a:r>
              <a:rPr lang="de-DE" sz="1600" dirty="0" smtClean="0"/>
              <a:t> enthalten.</a:t>
            </a:r>
          </a:p>
          <a:p>
            <a:pPr>
              <a:buFont typeface="Arial" panose="020B0604020202020204" pitchFamily="34" charset="0"/>
              <a:buNone/>
            </a:pPr>
            <a:r>
              <a:rPr lang="de-DE" sz="1600" dirty="0" smtClean="0"/>
              <a:t>Beachten Sie die üblichen Regeln für Briefformeln.</a:t>
            </a:r>
          </a:p>
          <a:p>
            <a:pPr marL="0" indent="0">
              <a:buNone/>
            </a:pPr>
            <a:endParaRPr lang="ru-RU" dirty="0"/>
          </a:p>
        </p:txBody>
      </p:sp>
    </p:spTree>
    <p:extLst>
      <p:ext uri="{BB962C8B-B14F-4D97-AF65-F5344CB8AC3E}">
        <p14:creationId xmlns:p14="http://schemas.microsoft.com/office/powerpoint/2010/main" val="525026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0" y="-9236"/>
            <a:ext cx="9145448" cy="708778"/>
            <a:chOff x="0" y="-9236"/>
            <a:chExt cx="9145448" cy="708778"/>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Группа 8"/>
          <p:cNvGrpSpPr/>
          <p:nvPr/>
        </p:nvGrpSpPr>
        <p:grpSpPr>
          <a:xfrm rot="10800000">
            <a:off x="-9236" y="4707034"/>
            <a:ext cx="9145448" cy="436465"/>
            <a:chOff x="0" y="-9236"/>
            <a:chExt cx="9145448" cy="708778"/>
          </a:xfrm>
        </p:grpSpPr>
        <p:sp>
          <p:nvSpPr>
            <p:cNvPr id="10"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3" name="Содержимое 12"/>
          <p:cNvSpPr>
            <a:spLocks noGrp="1"/>
          </p:cNvSpPr>
          <p:nvPr>
            <p:ph idx="4294967295"/>
          </p:nvPr>
        </p:nvSpPr>
        <p:spPr>
          <a:xfrm>
            <a:off x="0" y="1200150"/>
            <a:ext cx="8229600" cy="3394075"/>
          </a:xfrm>
        </p:spPr>
        <p:txBody>
          <a:bodyPr/>
          <a:lstStyle/>
          <a:p>
            <a:r>
              <a:rPr lang="ru-RU" sz="2800" dirty="0" smtClean="0"/>
              <a:t>Источники</a:t>
            </a:r>
          </a:p>
          <a:p>
            <a:r>
              <a:rPr lang="ru-RU" sz="1400" dirty="0" smtClean="0"/>
              <a:t>УМК «Вундеркинды плюс» 10 класс. </a:t>
            </a:r>
            <a:r>
              <a:rPr lang="ru-RU" sz="1400" dirty="0" err="1" smtClean="0"/>
              <a:t>О.А.Радченко</a:t>
            </a:r>
            <a:r>
              <a:rPr lang="ru-RU" sz="1400" dirty="0" smtClean="0"/>
              <a:t>, </a:t>
            </a:r>
            <a:r>
              <a:rPr lang="ru-RU" sz="1400" dirty="0" err="1" smtClean="0"/>
              <a:t>М.А.Лытаева</a:t>
            </a:r>
            <a:r>
              <a:rPr lang="ru-RU" sz="1400" dirty="0" smtClean="0"/>
              <a:t>, </a:t>
            </a:r>
            <a:r>
              <a:rPr lang="ru-RU" sz="1400" dirty="0" err="1" smtClean="0"/>
              <a:t>О.В.Гутброд</a:t>
            </a:r>
            <a:r>
              <a:rPr lang="ru-RU" sz="1400" dirty="0" smtClean="0"/>
              <a:t>-</a:t>
            </a:r>
          </a:p>
          <a:p>
            <a:pPr marL="0" indent="0">
              <a:buNone/>
            </a:pPr>
            <a:r>
              <a:rPr lang="ru-RU" sz="1400" dirty="0" smtClean="0"/>
              <a:t>М. «Просвещение», 2018</a:t>
            </a:r>
          </a:p>
          <a:p>
            <a:pPr>
              <a:buNone/>
            </a:pPr>
            <a:r>
              <a:rPr lang="en-US" sz="2000" dirty="0" smtClean="0">
                <a:hlinkClick r:id="rId3"/>
              </a:rPr>
              <a:t>http://resh.edu.ru</a:t>
            </a:r>
            <a:endParaRPr lang="en-US" sz="2000" dirty="0" smtClean="0"/>
          </a:p>
          <a:p>
            <a:pPr marL="0" indent="0">
              <a:buNone/>
            </a:pPr>
            <a:r>
              <a:rPr lang="en-US" sz="1800" dirty="0" smtClean="0">
                <a:hlinkClick r:id="rId4"/>
              </a:rPr>
              <a:t>http://ege.fipi.ru/os11/xmodules/qprint/index.php?proj_guid=B5963A8D84CF9020461EAE42F37F541F&amp;theme_guid=8c2239009741e3119067001fc68344c9&amp;groupno=2&amp;groupno=3</a:t>
            </a:r>
            <a:endParaRPr lang="en-US" sz="1800" dirty="0" smtClean="0"/>
          </a:p>
          <a:p>
            <a:endParaRPr lang="ru-RU" dirty="0"/>
          </a:p>
        </p:txBody>
      </p:sp>
    </p:spTree>
    <p:extLst>
      <p:ext uri="{BB962C8B-B14F-4D97-AF65-F5344CB8AC3E}">
        <p14:creationId xmlns:p14="http://schemas.microsoft.com/office/powerpoint/2010/main" val="105856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1" name="Заголовок 3"/>
          <p:cNvSpPr txBox="1">
            <a:spLocks/>
          </p:cNvSpPr>
          <p:nvPr/>
        </p:nvSpPr>
        <p:spPr>
          <a:xfrm>
            <a:off x="611560" y="84491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4000" b="1" dirty="0" smtClean="0"/>
              <a:t>Viel Erfolg beim Distanzlernen</a:t>
            </a:r>
            <a:endParaRPr lang="ru-RU" sz="4000" b="1" dirty="0"/>
          </a:p>
        </p:txBody>
      </p:sp>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99792" y="1488887"/>
            <a:ext cx="3096344" cy="3096344"/>
          </a:xfrm>
          <a:prstGeom prst="rect">
            <a:avLst/>
          </a:prstGeom>
        </p:spPr>
      </p:pic>
    </p:spTree>
    <p:extLst>
      <p:ext uri="{BB962C8B-B14F-4D97-AF65-F5344CB8AC3E}">
        <p14:creationId xmlns:p14="http://schemas.microsoft.com/office/powerpoint/2010/main" val="3297585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 name="Заголовок 2"/>
          <p:cNvSpPr>
            <a:spLocks noGrp="1"/>
          </p:cNvSpPr>
          <p:nvPr>
            <p:ph type="title"/>
          </p:nvPr>
        </p:nvSpPr>
        <p:spPr>
          <a:xfrm>
            <a:off x="203712" y="731249"/>
            <a:ext cx="8229600" cy="857250"/>
          </a:xfrm>
        </p:spPr>
        <p:txBody>
          <a:bodyPr>
            <a:normAutofit/>
          </a:bodyPr>
          <a:lstStyle/>
          <a:p>
            <a:r>
              <a:rPr lang="en-US" sz="3600" dirty="0" smtClean="0"/>
              <a:t>Was </a:t>
            </a:r>
            <a:r>
              <a:rPr lang="en-US" sz="3600" dirty="0" err="1" smtClean="0"/>
              <a:t>machen</a:t>
            </a:r>
            <a:r>
              <a:rPr lang="en-US" sz="3600" dirty="0" smtClean="0"/>
              <a:t> </a:t>
            </a:r>
            <a:r>
              <a:rPr lang="en-US" sz="3600" dirty="0" err="1" smtClean="0"/>
              <a:t>wir</a:t>
            </a:r>
            <a:r>
              <a:rPr lang="en-US" sz="3600" dirty="0" smtClean="0"/>
              <a:t> </a:t>
            </a:r>
            <a:r>
              <a:rPr lang="en-US" sz="3600" dirty="0" err="1" smtClean="0"/>
              <a:t>heute</a:t>
            </a:r>
            <a:endParaRPr lang="ru-RU" sz="3600" dirty="0"/>
          </a:p>
        </p:txBody>
      </p:sp>
      <p:sp>
        <p:nvSpPr>
          <p:cNvPr id="13" name="TextBox 12"/>
          <p:cNvSpPr txBox="1"/>
          <p:nvPr/>
        </p:nvSpPr>
        <p:spPr>
          <a:xfrm>
            <a:off x="499861" y="1588218"/>
            <a:ext cx="6829562" cy="2862322"/>
          </a:xfrm>
          <a:prstGeom prst="rect">
            <a:avLst/>
          </a:prstGeom>
          <a:noFill/>
        </p:spPr>
        <p:txBody>
          <a:bodyPr wrap="none" rtlCol="0">
            <a:spAutoFit/>
          </a:bodyPr>
          <a:lstStyle/>
          <a:p>
            <a:r>
              <a:rPr lang="en-US" dirty="0" smtClean="0"/>
              <a:t>1. </a:t>
            </a:r>
            <a:r>
              <a:rPr lang="en-US" dirty="0" err="1" smtClean="0">
                <a:solidFill>
                  <a:schemeClr val="accent1"/>
                </a:solidFill>
              </a:rPr>
              <a:t>Wir</a:t>
            </a:r>
            <a:r>
              <a:rPr lang="en-US" dirty="0" smtClean="0">
                <a:solidFill>
                  <a:schemeClr val="accent1"/>
                </a:solidFill>
              </a:rPr>
              <a:t> </a:t>
            </a:r>
            <a:r>
              <a:rPr lang="en-US" dirty="0" err="1" smtClean="0">
                <a:solidFill>
                  <a:schemeClr val="accent1"/>
                </a:solidFill>
              </a:rPr>
              <a:t>wiederholen</a:t>
            </a:r>
            <a:r>
              <a:rPr lang="en-US" dirty="0" smtClean="0">
                <a:solidFill>
                  <a:schemeClr val="accent1"/>
                </a:solidFill>
              </a:rPr>
              <a:t> den </a:t>
            </a:r>
            <a:r>
              <a:rPr lang="en-US" dirty="0" err="1" smtClean="0">
                <a:solidFill>
                  <a:schemeClr val="accent1"/>
                </a:solidFill>
              </a:rPr>
              <a:t>Wortschatz</a:t>
            </a:r>
            <a:r>
              <a:rPr lang="en-US" dirty="0" smtClean="0">
                <a:solidFill>
                  <a:schemeClr val="accent1"/>
                </a:solidFill>
              </a:rPr>
              <a:t> </a:t>
            </a:r>
            <a:r>
              <a:rPr lang="en-US" dirty="0" err="1" smtClean="0"/>
              <a:t>zum</a:t>
            </a:r>
            <a:r>
              <a:rPr lang="en-US" dirty="0" smtClean="0"/>
              <a:t> </a:t>
            </a:r>
            <a:r>
              <a:rPr lang="en-US" dirty="0" err="1" smtClean="0"/>
              <a:t>Thema</a:t>
            </a:r>
            <a:r>
              <a:rPr lang="en-US" dirty="0" smtClean="0"/>
              <a:t>, </a:t>
            </a:r>
            <a:r>
              <a:rPr lang="en-US" dirty="0" err="1" smtClean="0"/>
              <a:t>indem</a:t>
            </a:r>
            <a:r>
              <a:rPr lang="en-US" dirty="0" smtClean="0"/>
              <a:t> </a:t>
            </a:r>
            <a:r>
              <a:rPr lang="en-US" dirty="0" err="1" smtClean="0"/>
              <a:t>wir</a:t>
            </a:r>
            <a:r>
              <a:rPr lang="en-US" dirty="0" smtClean="0"/>
              <a:t> </a:t>
            </a:r>
            <a:r>
              <a:rPr lang="en-US" dirty="0" err="1" smtClean="0"/>
              <a:t>lexikalische</a:t>
            </a:r>
            <a:r>
              <a:rPr lang="en-US" dirty="0" smtClean="0"/>
              <a:t> </a:t>
            </a:r>
          </a:p>
          <a:p>
            <a:r>
              <a:rPr lang="en-US" dirty="0" err="1" smtClean="0"/>
              <a:t>Übungen</a:t>
            </a:r>
            <a:r>
              <a:rPr lang="en-US" dirty="0"/>
              <a:t> </a:t>
            </a:r>
            <a:r>
              <a:rPr lang="en-US" dirty="0" err="1" smtClean="0"/>
              <a:t>machen</a:t>
            </a:r>
            <a:r>
              <a:rPr lang="en-US" dirty="0" smtClean="0"/>
              <a:t>.</a:t>
            </a:r>
          </a:p>
          <a:p>
            <a:r>
              <a:rPr lang="en-US" dirty="0" smtClean="0"/>
              <a:t/>
            </a:r>
            <a:br>
              <a:rPr lang="en-US" dirty="0" smtClean="0"/>
            </a:br>
            <a:r>
              <a:rPr lang="en-US" dirty="0" smtClean="0"/>
              <a:t>2. </a:t>
            </a:r>
            <a:r>
              <a:rPr lang="en-US" dirty="0" err="1" smtClean="0">
                <a:solidFill>
                  <a:schemeClr val="accent1"/>
                </a:solidFill>
              </a:rPr>
              <a:t>Wir</a:t>
            </a:r>
            <a:r>
              <a:rPr lang="en-US" dirty="0" smtClean="0">
                <a:solidFill>
                  <a:schemeClr val="accent1"/>
                </a:solidFill>
              </a:rPr>
              <a:t> </a:t>
            </a:r>
            <a:r>
              <a:rPr lang="en-US" dirty="0" err="1" smtClean="0">
                <a:solidFill>
                  <a:schemeClr val="accent1"/>
                </a:solidFill>
              </a:rPr>
              <a:t>lesen</a:t>
            </a:r>
            <a:r>
              <a:rPr lang="en-US" dirty="0" smtClean="0">
                <a:solidFill>
                  <a:schemeClr val="accent1"/>
                </a:solidFill>
              </a:rPr>
              <a:t> </a:t>
            </a:r>
            <a:r>
              <a:rPr lang="en-US" dirty="0" err="1" smtClean="0"/>
              <a:t>verschiedene</a:t>
            </a:r>
            <a:r>
              <a:rPr lang="en-US" dirty="0" smtClean="0"/>
              <a:t> </a:t>
            </a:r>
            <a:r>
              <a:rPr lang="en-US" dirty="0" err="1" smtClean="0"/>
              <a:t>Texte</a:t>
            </a:r>
            <a:r>
              <a:rPr lang="en-US" dirty="0" smtClean="0"/>
              <a:t> </a:t>
            </a:r>
          </a:p>
          <a:p>
            <a:endParaRPr lang="en-US" dirty="0" smtClean="0"/>
          </a:p>
          <a:p>
            <a:r>
              <a:rPr lang="en-US" dirty="0" smtClean="0"/>
              <a:t>3. </a:t>
            </a:r>
            <a:r>
              <a:rPr lang="en-US" dirty="0" err="1" smtClean="0">
                <a:solidFill>
                  <a:schemeClr val="accent1"/>
                </a:solidFill>
              </a:rPr>
              <a:t>Wir</a:t>
            </a:r>
            <a:r>
              <a:rPr lang="en-US" dirty="0" smtClean="0">
                <a:solidFill>
                  <a:schemeClr val="accent1"/>
                </a:solidFill>
              </a:rPr>
              <a:t> </a:t>
            </a:r>
            <a:r>
              <a:rPr lang="en-US" dirty="0" err="1" smtClean="0">
                <a:solidFill>
                  <a:schemeClr val="accent1"/>
                </a:solidFill>
              </a:rPr>
              <a:t>wiederholen</a:t>
            </a:r>
            <a:r>
              <a:rPr lang="en-US" dirty="0" smtClean="0">
                <a:solidFill>
                  <a:schemeClr val="accent1"/>
                </a:solidFill>
              </a:rPr>
              <a:t> </a:t>
            </a:r>
            <a:r>
              <a:rPr lang="en-US" dirty="0" smtClean="0"/>
              <a:t>Grammatik </a:t>
            </a:r>
            <a:endParaRPr lang="en-US" dirty="0" smtClean="0">
              <a:solidFill>
                <a:schemeClr val="accent1"/>
              </a:solidFill>
            </a:endParaRPr>
          </a:p>
          <a:p>
            <a:endParaRPr lang="en-US" dirty="0">
              <a:solidFill>
                <a:schemeClr val="accent1"/>
              </a:solidFill>
            </a:endParaRPr>
          </a:p>
          <a:p>
            <a:endParaRPr lang="en-US" dirty="0" smtClean="0">
              <a:solidFill>
                <a:schemeClr val="accent1"/>
              </a:solidFill>
            </a:endParaRPr>
          </a:p>
          <a:p>
            <a:endParaRPr lang="en-US" dirty="0">
              <a:solidFill>
                <a:schemeClr val="accent1"/>
              </a:solidFill>
            </a:endParaRPr>
          </a:p>
          <a:p>
            <a:r>
              <a:rPr lang="en-US" dirty="0" smtClean="0">
                <a:solidFill>
                  <a:schemeClr val="accent1"/>
                </a:solidFill>
              </a:rPr>
              <a:t>                                        </a:t>
            </a:r>
            <a:r>
              <a:rPr lang="en-US" dirty="0" err="1" smtClean="0">
                <a:solidFill>
                  <a:schemeClr val="accent1"/>
                </a:solidFill>
              </a:rPr>
              <a:t>Viel</a:t>
            </a:r>
            <a:r>
              <a:rPr lang="en-US" dirty="0" smtClean="0">
                <a:solidFill>
                  <a:schemeClr val="accent1"/>
                </a:solidFill>
              </a:rPr>
              <a:t> </a:t>
            </a:r>
            <a:r>
              <a:rPr lang="en-US" dirty="0" err="1" smtClean="0">
                <a:solidFill>
                  <a:schemeClr val="accent1"/>
                </a:solidFill>
              </a:rPr>
              <a:t>Erfolg</a:t>
            </a:r>
            <a:r>
              <a:rPr lang="en-US" dirty="0" smtClean="0">
                <a:solidFill>
                  <a:schemeClr val="accent1"/>
                </a:solidFill>
              </a:rPr>
              <a:t> </a:t>
            </a:r>
            <a:r>
              <a:rPr lang="en-US" dirty="0" err="1" smtClean="0">
                <a:solidFill>
                  <a:schemeClr val="accent1"/>
                </a:solidFill>
              </a:rPr>
              <a:t>im</a:t>
            </a:r>
            <a:r>
              <a:rPr lang="en-US" dirty="0" smtClean="0">
                <a:solidFill>
                  <a:schemeClr val="accent1"/>
                </a:solidFill>
              </a:rPr>
              <a:t> </a:t>
            </a:r>
            <a:r>
              <a:rPr lang="en-US" dirty="0" err="1" smtClean="0">
                <a:solidFill>
                  <a:schemeClr val="accent1"/>
                </a:solidFill>
              </a:rPr>
              <a:t>Unterricht</a:t>
            </a:r>
            <a:r>
              <a:rPr lang="en-US" dirty="0" smtClean="0">
                <a:solidFill>
                  <a:schemeClr val="accent1"/>
                </a:solidFill>
              </a:rPr>
              <a:t>!</a:t>
            </a:r>
            <a:endParaRPr lang="ru-RU" dirty="0">
              <a:solidFill>
                <a:schemeClr val="accent1"/>
              </a:solidFill>
            </a:endParaRPr>
          </a:p>
        </p:txBody>
      </p:sp>
    </p:spTree>
    <p:extLst>
      <p:ext uri="{BB962C8B-B14F-4D97-AF65-F5344CB8AC3E}">
        <p14:creationId xmlns:p14="http://schemas.microsoft.com/office/powerpoint/2010/main" val="441202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9552" y="987574"/>
            <a:ext cx="6192688" cy="615553"/>
          </a:xfrm>
          <a:prstGeom prst="rect">
            <a:avLst/>
          </a:prstGeom>
          <a:noFill/>
        </p:spPr>
        <p:txBody>
          <a:bodyPr wrap="square" rtlCol="0">
            <a:spAutoFit/>
          </a:bodyPr>
          <a:lstStyle/>
          <a:p>
            <a:r>
              <a:rPr lang="en-US" dirty="0" smtClean="0"/>
              <a:t>                           </a:t>
            </a:r>
            <a:r>
              <a:rPr lang="en-US" dirty="0" err="1" smtClean="0">
                <a:solidFill>
                  <a:schemeClr val="accent1"/>
                </a:solidFill>
              </a:rPr>
              <a:t>Wie</a:t>
            </a:r>
            <a:r>
              <a:rPr lang="en-US" dirty="0" smtClean="0">
                <a:solidFill>
                  <a:schemeClr val="accent1"/>
                </a:solidFill>
              </a:rPr>
              <a:t> </a:t>
            </a:r>
            <a:r>
              <a:rPr lang="en-US" dirty="0" err="1" smtClean="0">
                <a:solidFill>
                  <a:schemeClr val="accent1"/>
                </a:solidFill>
              </a:rPr>
              <a:t>kann</a:t>
            </a:r>
            <a:r>
              <a:rPr lang="en-US" dirty="0" smtClean="0">
                <a:solidFill>
                  <a:schemeClr val="accent1"/>
                </a:solidFill>
              </a:rPr>
              <a:t> </a:t>
            </a:r>
            <a:r>
              <a:rPr lang="en-US" dirty="0" err="1" smtClean="0">
                <a:solidFill>
                  <a:schemeClr val="accent1"/>
                </a:solidFill>
              </a:rPr>
              <a:t>ein</a:t>
            </a:r>
            <a:r>
              <a:rPr lang="en-US" dirty="0" smtClean="0">
                <a:solidFill>
                  <a:schemeClr val="accent1"/>
                </a:solidFill>
              </a:rPr>
              <a:t> </a:t>
            </a:r>
            <a:r>
              <a:rPr lang="en-US" dirty="0" err="1" smtClean="0">
                <a:solidFill>
                  <a:schemeClr val="accent1"/>
                </a:solidFill>
              </a:rPr>
              <a:t>Buch</a:t>
            </a:r>
            <a:r>
              <a:rPr lang="en-US" dirty="0" smtClean="0">
                <a:solidFill>
                  <a:schemeClr val="accent1"/>
                </a:solidFill>
              </a:rPr>
              <a:t> sein?</a:t>
            </a:r>
          </a:p>
          <a:p>
            <a:r>
              <a:rPr lang="en-US" sz="1600" b="1" dirty="0" err="1" smtClean="0"/>
              <a:t>Aufgabe</a:t>
            </a:r>
            <a:r>
              <a:rPr lang="en-US" sz="1600" b="1" dirty="0" smtClean="0"/>
              <a:t> 1. </a:t>
            </a:r>
            <a:r>
              <a:rPr lang="en-US" sz="1600" b="1" dirty="0" err="1" smtClean="0"/>
              <a:t>Bilden</a:t>
            </a:r>
            <a:r>
              <a:rPr lang="en-US" sz="1600" b="1" dirty="0" smtClean="0"/>
              <a:t> </a:t>
            </a:r>
            <a:r>
              <a:rPr lang="en-US" sz="1600" b="1" dirty="0" err="1" smtClean="0"/>
              <a:t>Sie</a:t>
            </a:r>
            <a:r>
              <a:rPr lang="en-US" sz="1600" b="1" dirty="0" smtClean="0"/>
              <a:t> </a:t>
            </a:r>
            <a:r>
              <a:rPr lang="en-US" sz="1600" b="1" dirty="0" err="1" smtClean="0"/>
              <a:t>aus</a:t>
            </a:r>
            <a:r>
              <a:rPr lang="en-US" sz="1600" b="1" dirty="0" smtClean="0"/>
              <a:t> den </a:t>
            </a:r>
            <a:r>
              <a:rPr lang="en-US" sz="1600" b="1" dirty="0" err="1" smtClean="0"/>
              <a:t>Nomen</a:t>
            </a:r>
            <a:r>
              <a:rPr lang="en-US" sz="1600" b="1" dirty="0" smtClean="0"/>
              <a:t> </a:t>
            </a:r>
            <a:r>
              <a:rPr lang="en-US" sz="1600" b="1" dirty="0" err="1" smtClean="0"/>
              <a:t>Adjektive</a:t>
            </a:r>
            <a:r>
              <a:rPr lang="en-US" sz="1600" b="1" dirty="0" smtClean="0"/>
              <a:t>.</a:t>
            </a:r>
            <a:endParaRPr lang="ru-RU" sz="1600" b="1" dirty="0"/>
          </a:p>
        </p:txBody>
      </p:sp>
      <p:sp>
        <p:nvSpPr>
          <p:cNvPr id="3" name="TextBox 2"/>
          <p:cNvSpPr txBox="1"/>
          <p:nvPr/>
        </p:nvSpPr>
        <p:spPr>
          <a:xfrm>
            <a:off x="539552" y="1851670"/>
            <a:ext cx="1881925" cy="2585323"/>
          </a:xfrm>
          <a:prstGeom prst="rect">
            <a:avLst/>
          </a:prstGeom>
          <a:noFill/>
        </p:spPr>
        <p:txBody>
          <a:bodyPr wrap="none" rtlCol="0">
            <a:spAutoFit/>
          </a:bodyPr>
          <a:lstStyle/>
          <a:p>
            <a:r>
              <a:rPr lang="en-US" dirty="0" smtClean="0"/>
              <a:t>das </a:t>
            </a:r>
            <a:r>
              <a:rPr lang="en-US" dirty="0" err="1" smtClean="0"/>
              <a:t>Geheimnis</a:t>
            </a:r>
            <a:r>
              <a:rPr lang="en-US" dirty="0" smtClean="0"/>
              <a:t>- …</a:t>
            </a:r>
          </a:p>
          <a:p>
            <a:r>
              <a:rPr lang="en-US" dirty="0" smtClean="0"/>
              <a:t>das Humor- …</a:t>
            </a:r>
          </a:p>
          <a:p>
            <a:r>
              <a:rPr lang="en-US" dirty="0" smtClean="0"/>
              <a:t>das </a:t>
            </a:r>
            <a:r>
              <a:rPr lang="en-US" dirty="0" err="1" smtClean="0"/>
              <a:t>Interesse</a:t>
            </a:r>
            <a:r>
              <a:rPr lang="en-US" dirty="0" smtClean="0"/>
              <a:t>- …</a:t>
            </a:r>
          </a:p>
          <a:p>
            <a:r>
              <a:rPr lang="en-US" dirty="0"/>
              <a:t>d</a:t>
            </a:r>
            <a:r>
              <a:rPr lang="en-US" dirty="0" smtClean="0"/>
              <a:t>ie </a:t>
            </a:r>
            <a:r>
              <a:rPr lang="en-US" dirty="0" err="1" smtClean="0"/>
              <a:t>Langeweile</a:t>
            </a:r>
            <a:r>
              <a:rPr lang="en-US" dirty="0" smtClean="0"/>
              <a:t>- …</a:t>
            </a:r>
          </a:p>
          <a:p>
            <a:r>
              <a:rPr lang="en-US" dirty="0"/>
              <a:t>d</a:t>
            </a:r>
            <a:r>
              <a:rPr lang="en-US" dirty="0" smtClean="0"/>
              <a:t>ie </a:t>
            </a:r>
            <a:r>
              <a:rPr lang="en-US" dirty="0" err="1" smtClean="0"/>
              <a:t>Spannung</a:t>
            </a:r>
            <a:r>
              <a:rPr lang="en-US" dirty="0" smtClean="0"/>
              <a:t>- …</a:t>
            </a:r>
          </a:p>
          <a:p>
            <a:r>
              <a:rPr lang="en-US" dirty="0"/>
              <a:t>d</a:t>
            </a:r>
            <a:r>
              <a:rPr lang="en-US" dirty="0" smtClean="0"/>
              <a:t>er </a:t>
            </a:r>
            <a:r>
              <a:rPr lang="en-US" dirty="0" err="1" smtClean="0"/>
              <a:t>Anspruch</a:t>
            </a:r>
            <a:r>
              <a:rPr lang="en-US" dirty="0" smtClean="0"/>
              <a:t>- …</a:t>
            </a:r>
          </a:p>
          <a:p>
            <a:r>
              <a:rPr lang="en-US" dirty="0"/>
              <a:t>d</a:t>
            </a:r>
            <a:r>
              <a:rPr lang="en-US" dirty="0" smtClean="0"/>
              <a:t>er </a:t>
            </a:r>
            <a:r>
              <a:rPr lang="en-US" dirty="0" err="1" smtClean="0"/>
              <a:t>Ausdruck</a:t>
            </a:r>
            <a:r>
              <a:rPr lang="en-US" dirty="0" smtClean="0"/>
              <a:t>- …</a:t>
            </a:r>
          </a:p>
          <a:p>
            <a:r>
              <a:rPr lang="en-US" dirty="0"/>
              <a:t>d</a:t>
            </a:r>
            <a:r>
              <a:rPr lang="en-US" dirty="0" smtClean="0"/>
              <a:t>er </a:t>
            </a:r>
            <a:r>
              <a:rPr lang="en-US" dirty="0" err="1" smtClean="0"/>
              <a:t>Inhalt</a:t>
            </a:r>
            <a:r>
              <a:rPr lang="en-US" dirty="0" smtClean="0"/>
              <a:t>- …</a:t>
            </a:r>
          </a:p>
          <a:p>
            <a:endParaRPr lang="ru-RU" dirty="0"/>
          </a:p>
        </p:txBody>
      </p:sp>
    </p:spTree>
    <p:extLst>
      <p:ext uri="{BB962C8B-B14F-4D97-AF65-F5344CB8AC3E}">
        <p14:creationId xmlns:p14="http://schemas.microsoft.com/office/powerpoint/2010/main" val="2360844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9552" y="987574"/>
            <a:ext cx="6192688" cy="615553"/>
          </a:xfrm>
          <a:prstGeom prst="rect">
            <a:avLst/>
          </a:prstGeom>
          <a:noFill/>
        </p:spPr>
        <p:txBody>
          <a:bodyPr wrap="square" rtlCol="0">
            <a:spAutoFit/>
          </a:bodyPr>
          <a:lstStyle/>
          <a:p>
            <a:r>
              <a:rPr lang="en-US" dirty="0" smtClean="0"/>
              <a:t>                           </a:t>
            </a:r>
            <a:r>
              <a:rPr lang="en-US" dirty="0" err="1" smtClean="0">
                <a:solidFill>
                  <a:schemeClr val="accent1"/>
                </a:solidFill>
              </a:rPr>
              <a:t>Wie</a:t>
            </a:r>
            <a:r>
              <a:rPr lang="en-US" dirty="0" smtClean="0">
                <a:solidFill>
                  <a:schemeClr val="accent1"/>
                </a:solidFill>
              </a:rPr>
              <a:t> </a:t>
            </a:r>
            <a:r>
              <a:rPr lang="en-US" dirty="0" err="1" smtClean="0">
                <a:solidFill>
                  <a:schemeClr val="accent1"/>
                </a:solidFill>
              </a:rPr>
              <a:t>kann</a:t>
            </a:r>
            <a:r>
              <a:rPr lang="en-US" dirty="0" smtClean="0">
                <a:solidFill>
                  <a:schemeClr val="accent1"/>
                </a:solidFill>
              </a:rPr>
              <a:t> </a:t>
            </a:r>
            <a:r>
              <a:rPr lang="en-US" dirty="0" err="1" smtClean="0">
                <a:solidFill>
                  <a:schemeClr val="accent1"/>
                </a:solidFill>
              </a:rPr>
              <a:t>ein</a:t>
            </a:r>
            <a:r>
              <a:rPr lang="en-US" dirty="0" smtClean="0">
                <a:solidFill>
                  <a:schemeClr val="accent1"/>
                </a:solidFill>
              </a:rPr>
              <a:t> </a:t>
            </a:r>
            <a:r>
              <a:rPr lang="en-US" dirty="0" err="1" smtClean="0">
                <a:solidFill>
                  <a:schemeClr val="accent1"/>
                </a:solidFill>
              </a:rPr>
              <a:t>Buch</a:t>
            </a:r>
            <a:r>
              <a:rPr lang="en-US" dirty="0" smtClean="0">
                <a:solidFill>
                  <a:schemeClr val="accent1"/>
                </a:solidFill>
              </a:rPr>
              <a:t> sein?</a:t>
            </a:r>
          </a:p>
          <a:p>
            <a:r>
              <a:rPr lang="en-US" sz="1600" b="1" dirty="0" err="1" smtClean="0"/>
              <a:t>Lösung</a:t>
            </a:r>
            <a:r>
              <a:rPr lang="en-US" sz="1600" b="1" dirty="0" smtClean="0"/>
              <a:t>. </a:t>
            </a:r>
            <a:r>
              <a:rPr lang="en-US" sz="1600" b="1" dirty="0" err="1" smtClean="0"/>
              <a:t>Aufgabe</a:t>
            </a:r>
            <a:r>
              <a:rPr lang="en-US" sz="1600" b="1" dirty="0" smtClean="0"/>
              <a:t> 1. </a:t>
            </a:r>
            <a:r>
              <a:rPr lang="en-US" sz="1600" b="1" dirty="0" err="1" smtClean="0"/>
              <a:t>Bilden</a:t>
            </a:r>
            <a:r>
              <a:rPr lang="en-US" sz="1600" b="1" dirty="0" smtClean="0"/>
              <a:t> </a:t>
            </a:r>
            <a:r>
              <a:rPr lang="en-US" sz="1600" b="1" dirty="0" err="1" smtClean="0"/>
              <a:t>Sie</a:t>
            </a:r>
            <a:r>
              <a:rPr lang="en-US" sz="1600" b="1" dirty="0" smtClean="0"/>
              <a:t> </a:t>
            </a:r>
            <a:r>
              <a:rPr lang="en-US" sz="1600" b="1" dirty="0" err="1" smtClean="0"/>
              <a:t>aus</a:t>
            </a:r>
            <a:r>
              <a:rPr lang="en-US" sz="1600" b="1" dirty="0" smtClean="0"/>
              <a:t> den </a:t>
            </a:r>
            <a:r>
              <a:rPr lang="en-US" sz="1600" b="1" dirty="0" err="1" smtClean="0"/>
              <a:t>Nomen</a:t>
            </a:r>
            <a:r>
              <a:rPr lang="en-US" sz="1600" b="1" dirty="0" smtClean="0"/>
              <a:t> </a:t>
            </a:r>
            <a:r>
              <a:rPr lang="en-US" sz="1600" b="1" dirty="0" err="1" smtClean="0"/>
              <a:t>Adjektive</a:t>
            </a:r>
            <a:r>
              <a:rPr lang="en-US" sz="1600" b="1" dirty="0" smtClean="0"/>
              <a:t>.</a:t>
            </a:r>
            <a:endParaRPr lang="ru-RU" sz="1600" b="1" dirty="0"/>
          </a:p>
        </p:txBody>
      </p:sp>
      <p:sp>
        <p:nvSpPr>
          <p:cNvPr id="3" name="TextBox 2"/>
          <p:cNvSpPr txBox="1"/>
          <p:nvPr/>
        </p:nvSpPr>
        <p:spPr>
          <a:xfrm>
            <a:off x="507841" y="1800112"/>
            <a:ext cx="3960440" cy="2585323"/>
          </a:xfrm>
          <a:prstGeom prst="rect">
            <a:avLst/>
          </a:prstGeom>
          <a:noFill/>
        </p:spPr>
        <p:txBody>
          <a:bodyPr wrap="square" rtlCol="0">
            <a:spAutoFit/>
          </a:bodyPr>
          <a:lstStyle/>
          <a:p>
            <a:r>
              <a:rPr lang="en-US" dirty="0" smtClean="0"/>
              <a:t>das </a:t>
            </a:r>
            <a:r>
              <a:rPr lang="en-US" dirty="0" err="1" smtClean="0"/>
              <a:t>Geheimnis</a:t>
            </a:r>
            <a:r>
              <a:rPr lang="en-US" dirty="0" smtClean="0"/>
              <a:t>-   </a:t>
            </a:r>
            <a:r>
              <a:rPr lang="en-US" dirty="0" err="1" smtClean="0">
                <a:solidFill>
                  <a:srgbClr val="FF0000"/>
                </a:solidFill>
              </a:rPr>
              <a:t>geheimnisvoll</a:t>
            </a:r>
            <a:endParaRPr lang="en-US" dirty="0" smtClean="0">
              <a:solidFill>
                <a:srgbClr val="FF0000"/>
              </a:solidFill>
            </a:endParaRPr>
          </a:p>
          <a:p>
            <a:r>
              <a:rPr lang="en-US" dirty="0" smtClean="0"/>
              <a:t>das Humor-          </a:t>
            </a:r>
            <a:r>
              <a:rPr lang="en-US" dirty="0" err="1" smtClean="0">
                <a:solidFill>
                  <a:srgbClr val="FF0000"/>
                </a:solidFill>
              </a:rPr>
              <a:t>humorvoll</a:t>
            </a:r>
            <a:endParaRPr lang="en-US" dirty="0" smtClean="0">
              <a:solidFill>
                <a:srgbClr val="FF0000"/>
              </a:solidFill>
            </a:endParaRPr>
          </a:p>
          <a:p>
            <a:r>
              <a:rPr lang="en-US" dirty="0" smtClean="0"/>
              <a:t>das </a:t>
            </a:r>
            <a:r>
              <a:rPr lang="en-US" dirty="0" err="1" smtClean="0"/>
              <a:t>Interesse</a:t>
            </a:r>
            <a:r>
              <a:rPr lang="en-US" dirty="0" smtClean="0"/>
              <a:t>-      </a:t>
            </a:r>
            <a:r>
              <a:rPr lang="en-US" dirty="0" err="1" smtClean="0">
                <a:solidFill>
                  <a:srgbClr val="FF0000"/>
                </a:solidFill>
              </a:rPr>
              <a:t>interessant</a:t>
            </a:r>
            <a:endParaRPr lang="en-US" dirty="0" smtClean="0">
              <a:solidFill>
                <a:srgbClr val="FF0000"/>
              </a:solidFill>
            </a:endParaRPr>
          </a:p>
          <a:p>
            <a:r>
              <a:rPr lang="en-US" dirty="0"/>
              <a:t>d</a:t>
            </a:r>
            <a:r>
              <a:rPr lang="en-US" dirty="0" smtClean="0"/>
              <a:t>ie </a:t>
            </a:r>
            <a:r>
              <a:rPr lang="en-US" dirty="0" err="1" smtClean="0"/>
              <a:t>Langeweile</a:t>
            </a:r>
            <a:r>
              <a:rPr lang="en-US" dirty="0" smtClean="0"/>
              <a:t>-   </a:t>
            </a:r>
            <a:r>
              <a:rPr lang="en-US" dirty="0" err="1" smtClean="0">
                <a:solidFill>
                  <a:srgbClr val="FF0000"/>
                </a:solidFill>
              </a:rPr>
              <a:t>langweilig</a:t>
            </a:r>
            <a:endParaRPr lang="en-US" dirty="0" smtClean="0">
              <a:solidFill>
                <a:srgbClr val="FF0000"/>
              </a:solidFill>
            </a:endParaRPr>
          </a:p>
          <a:p>
            <a:r>
              <a:rPr lang="en-US" dirty="0"/>
              <a:t>d</a:t>
            </a:r>
            <a:r>
              <a:rPr lang="en-US" dirty="0" smtClean="0"/>
              <a:t>ie </a:t>
            </a:r>
            <a:r>
              <a:rPr lang="en-US" dirty="0" err="1" smtClean="0"/>
              <a:t>Spannung</a:t>
            </a:r>
            <a:r>
              <a:rPr lang="en-US" dirty="0" smtClean="0"/>
              <a:t>-     </a:t>
            </a:r>
            <a:r>
              <a:rPr lang="en-US" dirty="0" err="1" smtClean="0">
                <a:solidFill>
                  <a:srgbClr val="FF0000"/>
                </a:solidFill>
              </a:rPr>
              <a:t>spannend</a:t>
            </a:r>
            <a:endParaRPr lang="en-US" dirty="0" smtClean="0">
              <a:solidFill>
                <a:srgbClr val="FF0000"/>
              </a:solidFill>
            </a:endParaRPr>
          </a:p>
          <a:p>
            <a:r>
              <a:rPr lang="en-US" dirty="0"/>
              <a:t>d</a:t>
            </a:r>
            <a:r>
              <a:rPr lang="en-US" dirty="0" smtClean="0"/>
              <a:t>er </a:t>
            </a:r>
            <a:r>
              <a:rPr lang="en-US" dirty="0" err="1" smtClean="0"/>
              <a:t>Anspruch</a:t>
            </a:r>
            <a:r>
              <a:rPr lang="en-US" dirty="0" smtClean="0"/>
              <a:t>-     </a:t>
            </a:r>
            <a:r>
              <a:rPr lang="en-US" dirty="0" err="1" smtClean="0">
                <a:solidFill>
                  <a:srgbClr val="FF0000"/>
                </a:solidFill>
              </a:rPr>
              <a:t>anspruchsvoll</a:t>
            </a:r>
            <a:endParaRPr lang="en-US" dirty="0" smtClean="0">
              <a:solidFill>
                <a:srgbClr val="FF0000"/>
              </a:solidFill>
            </a:endParaRPr>
          </a:p>
          <a:p>
            <a:r>
              <a:rPr lang="en-US" dirty="0"/>
              <a:t>d</a:t>
            </a:r>
            <a:r>
              <a:rPr lang="en-US" dirty="0" smtClean="0"/>
              <a:t>er </a:t>
            </a:r>
            <a:r>
              <a:rPr lang="en-US" dirty="0" err="1" smtClean="0"/>
              <a:t>Ausdruck</a:t>
            </a:r>
            <a:r>
              <a:rPr lang="en-US" dirty="0" smtClean="0"/>
              <a:t>-     </a:t>
            </a:r>
            <a:r>
              <a:rPr lang="en-US" dirty="0" err="1" smtClean="0">
                <a:solidFill>
                  <a:srgbClr val="FF0000"/>
                </a:solidFill>
              </a:rPr>
              <a:t>ausdrucksvoll</a:t>
            </a:r>
            <a:endParaRPr lang="en-US" dirty="0" smtClean="0">
              <a:solidFill>
                <a:srgbClr val="FF0000"/>
              </a:solidFill>
            </a:endParaRPr>
          </a:p>
          <a:p>
            <a:r>
              <a:rPr lang="en-US" dirty="0"/>
              <a:t>d</a:t>
            </a:r>
            <a:r>
              <a:rPr lang="en-US" dirty="0" smtClean="0"/>
              <a:t>er </a:t>
            </a:r>
            <a:r>
              <a:rPr lang="en-US" dirty="0" err="1" smtClean="0"/>
              <a:t>Inhalt</a:t>
            </a:r>
            <a:r>
              <a:rPr lang="en-US" dirty="0" smtClean="0"/>
              <a:t>-           </a:t>
            </a:r>
            <a:r>
              <a:rPr lang="en-US" dirty="0" err="1" smtClean="0">
                <a:solidFill>
                  <a:srgbClr val="FF0000"/>
                </a:solidFill>
              </a:rPr>
              <a:t>inhaltsreich</a:t>
            </a:r>
            <a:endParaRPr lang="en-US" dirty="0" smtClean="0">
              <a:solidFill>
                <a:srgbClr val="FF0000"/>
              </a:solidFill>
            </a:endParaRPr>
          </a:p>
          <a:p>
            <a:endParaRPr lang="ru-RU" dirty="0"/>
          </a:p>
        </p:txBody>
      </p:sp>
    </p:spTree>
    <p:extLst>
      <p:ext uri="{BB962C8B-B14F-4D97-AF65-F5344CB8AC3E}">
        <p14:creationId xmlns:p14="http://schemas.microsoft.com/office/powerpoint/2010/main" val="1921987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3570" y="989214"/>
            <a:ext cx="6192688" cy="615553"/>
          </a:xfrm>
          <a:prstGeom prst="rect">
            <a:avLst/>
          </a:prstGeom>
          <a:noFill/>
        </p:spPr>
        <p:txBody>
          <a:bodyPr wrap="square" rtlCol="0">
            <a:spAutoFit/>
          </a:bodyPr>
          <a:lstStyle/>
          <a:p>
            <a:r>
              <a:rPr lang="en-US" dirty="0" smtClean="0"/>
              <a:t>                           </a:t>
            </a:r>
            <a:r>
              <a:rPr lang="en-US" dirty="0" err="1" smtClean="0">
                <a:solidFill>
                  <a:schemeClr val="accent1"/>
                </a:solidFill>
              </a:rPr>
              <a:t>Wie</a:t>
            </a:r>
            <a:r>
              <a:rPr lang="en-US" dirty="0" smtClean="0">
                <a:solidFill>
                  <a:schemeClr val="accent1"/>
                </a:solidFill>
              </a:rPr>
              <a:t> </a:t>
            </a:r>
            <a:r>
              <a:rPr lang="en-US" dirty="0" err="1" smtClean="0">
                <a:solidFill>
                  <a:schemeClr val="accent1"/>
                </a:solidFill>
              </a:rPr>
              <a:t>kann</a:t>
            </a:r>
            <a:r>
              <a:rPr lang="en-US" dirty="0" smtClean="0">
                <a:solidFill>
                  <a:schemeClr val="accent1"/>
                </a:solidFill>
              </a:rPr>
              <a:t> </a:t>
            </a:r>
            <a:r>
              <a:rPr lang="en-US" dirty="0" err="1" smtClean="0">
                <a:solidFill>
                  <a:schemeClr val="accent1"/>
                </a:solidFill>
              </a:rPr>
              <a:t>ein</a:t>
            </a:r>
            <a:r>
              <a:rPr lang="en-US" dirty="0" smtClean="0">
                <a:solidFill>
                  <a:schemeClr val="accent1"/>
                </a:solidFill>
              </a:rPr>
              <a:t> </a:t>
            </a:r>
            <a:r>
              <a:rPr lang="en-US" dirty="0" err="1" smtClean="0">
                <a:solidFill>
                  <a:schemeClr val="accent1"/>
                </a:solidFill>
              </a:rPr>
              <a:t>Buch</a:t>
            </a:r>
            <a:r>
              <a:rPr lang="en-US" dirty="0" smtClean="0">
                <a:solidFill>
                  <a:schemeClr val="accent1"/>
                </a:solidFill>
              </a:rPr>
              <a:t> sein?</a:t>
            </a:r>
          </a:p>
          <a:p>
            <a:r>
              <a:rPr lang="en-US" sz="1600" b="1" dirty="0" smtClean="0"/>
              <a:t> </a:t>
            </a:r>
            <a:r>
              <a:rPr lang="en-US" sz="1600" b="1" dirty="0" err="1" smtClean="0"/>
              <a:t>Aufgabe</a:t>
            </a:r>
            <a:r>
              <a:rPr lang="en-US" sz="1600" b="1" dirty="0" smtClean="0"/>
              <a:t> 2. Was </a:t>
            </a:r>
            <a:r>
              <a:rPr lang="en-US" sz="1600" b="1" dirty="0" err="1" smtClean="0"/>
              <a:t>passt</a:t>
            </a:r>
            <a:r>
              <a:rPr lang="en-US" sz="1600" b="1" dirty="0" smtClean="0"/>
              <a:t> </a:t>
            </a:r>
            <a:r>
              <a:rPr lang="en-US" sz="1600" b="1" dirty="0" err="1"/>
              <a:t>z</a:t>
            </a:r>
            <a:r>
              <a:rPr lang="en-US" sz="1600" b="1" dirty="0" err="1" smtClean="0"/>
              <a:t>usammen</a:t>
            </a:r>
            <a:r>
              <a:rPr lang="en-US" sz="1600" b="1" dirty="0"/>
              <a:t>?</a:t>
            </a:r>
            <a:endParaRPr lang="ru-RU" sz="1600" b="1" dirty="0"/>
          </a:p>
        </p:txBody>
      </p:sp>
      <p:sp>
        <p:nvSpPr>
          <p:cNvPr id="3" name="TextBox 2"/>
          <p:cNvSpPr txBox="1"/>
          <p:nvPr/>
        </p:nvSpPr>
        <p:spPr>
          <a:xfrm>
            <a:off x="539552" y="1850087"/>
            <a:ext cx="5608138" cy="2862322"/>
          </a:xfrm>
          <a:prstGeom prst="rect">
            <a:avLst/>
          </a:prstGeom>
          <a:noFill/>
        </p:spPr>
        <p:txBody>
          <a:bodyPr wrap="none" rtlCol="0">
            <a:spAutoFit/>
          </a:bodyPr>
          <a:lstStyle/>
          <a:p>
            <a:pPr marL="342900" indent="-342900">
              <a:buAutoNum type="arabicPeriod"/>
            </a:pPr>
            <a:r>
              <a:rPr lang="en-US" dirty="0" err="1"/>
              <a:t>a</a:t>
            </a:r>
            <a:r>
              <a:rPr lang="en-US" dirty="0" err="1" smtClean="0"/>
              <a:t>us</a:t>
            </a:r>
            <a:r>
              <a:rPr lang="en-US" dirty="0" smtClean="0"/>
              <a:t> der Hand                                            a) </a:t>
            </a:r>
            <a:r>
              <a:rPr lang="en-US" dirty="0" err="1" smtClean="0"/>
              <a:t>anregen</a:t>
            </a:r>
            <a:endParaRPr lang="en-US" dirty="0" smtClean="0"/>
          </a:p>
          <a:p>
            <a:pPr marL="342900" indent="-342900">
              <a:buAutoNum type="arabicPeriod"/>
            </a:pPr>
            <a:r>
              <a:rPr lang="en-US" dirty="0" smtClean="0"/>
              <a:t>das </a:t>
            </a:r>
            <a:r>
              <a:rPr lang="en-US" dirty="0" err="1" smtClean="0"/>
              <a:t>Interesse</a:t>
            </a:r>
            <a:r>
              <a:rPr lang="en-US" dirty="0" smtClean="0"/>
              <a:t>                                            b)</a:t>
            </a:r>
            <a:r>
              <a:rPr lang="en-US" dirty="0" err="1" smtClean="0"/>
              <a:t>fesseln</a:t>
            </a:r>
            <a:endParaRPr lang="en-US" dirty="0" smtClean="0"/>
          </a:p>
          <a:p>
            <a:pPr marL="342900" indent="-342900">
              <a:buAutoNum type="arabicPeriod"/>
            </a:pPr>
            <a:r>
              <a:rPr lang="en-US" dirty="0" smtClean="0"/>
              <a:t>das </a:t>
            </a:r>
            <a:r>
              <a:rPr lang="en-US" dirty="0" err="1" smtClean="0"/>
              <a:t>Leben</a:t>
            </a:r>
            <a:r>
              <a:rPr lang="en-US" dirty="0" smtClean="0"/>
              <a:t>                                                 c)</a:t>
            </a:r>
            <a:r>
              <a:rPr lang="en-US" dirty="0" err="1" smtClean="0"/>
              <a:t>hervorrufen</a:t>
            </a:r>
            <a:endParaRPr lang="en-US" dirty="0" smtClean="0"/>
          </a:p>
          <a:p>
            <a:pPr marL="342900" indent="-342900">
              <a:buAutoNum type="arabicPeriod"/>
            </a:pPr>
            <a:r>
              <a:rPr lang="en-US" dirty="0" err="1" smtClean="0"/>
              <a:t>niemanden</a:t>
            </a:r>
            <a:r>
              <a:rPr lang="en-US" dirty="0" smtClean="0"/>
              <a:t>                                               d)</a:t>
            </a:r>
            <a:r>
              <a:rPr lang="en-US" dirty="0" err="1" smtClean="0"/>
              <a:t>kaltlassen</a:t>
            </a:r>
            <a:endParaRPr lang="en-US" dirty="0" smtClean="0"/>
          </a:p>
          <a:p>
            <a:pPr marL="342900" indent="-342900">
              <a:buAutoNum type="arabicPeriod"/>
            </a:pPr>
            <a:r>
              <a:rPr lang="en-US" dirty="0" smtClean="0"/>
              <a:t>Spa</a:t>
            </a:r>
            <a:r>
              <a:rPr lang="de-DE" dirty="0" smtClean="0"/>
              <a:t>ß                                                           e)legen</a:t>
            </a:r>
          </a:p>
          <a:p>
            <a:pPr marL="342900" indent="-342900">
              <a:buAutoNum type="arabicPeriod"/>
            </a:pPr>
            <a:r>
              <a:rPr lang="de-DE" dirty="0" smtClean="0"/>
              <a:t>zum Nachdenken                                     f)machen</a:t>
            </a:r>
          </a:p>
          <a:p>
            <a:pPr marL="342900" indent="-342900">
              <a:buAutoNum type="arabicPeriod"/>
            </a:pPr>
            <a:r>
              <a:rPr lang="de-DE" dirty="0" smtClean="0"/>
              <a:t>Mitleid                                                       g)überfliegen</a:t>
            </a:r>
          </a:p>
          <a:p>
            <a:pPr marL="342900" indent="-342900">
              <a:buAutoNum type="arabicPeriod"/>
            </a:pPr>
            <a:r>
              <a:rPr lang="de-DE" dirty="0" smtClean="0"/>
              <a:t>bis zum Schluss                                         h</a:t>
            </a:r>
            <a:r>
              <a:rPr lang="en-US" dirty="0" smtClean="0"/>
              <a:t>)</a:t>
            </a:r>
            <a:r>
              <a:rPr lang="en-US" dirty="0" err="1" smtClean="0"/>
              <a:t>wecken</a:t>
            </a:r>
            <a:endParaRPr lang="de-DE" dirty="0" smtClean="0"/>
          </a:p>
          <a:p>
            <a:pPr marL="342900" indent="-342900">
              <a:buAutoNum type="arabicPeriod"/>
            </a:pPr>
            <a:r>
              <a:rPr lang="de-DE" dirty="0" smtClean="0"/>
              <a:t>das Buch                                                     i)widerspiegeln</a:t>
            </a:r>
            <a:endParaRPr lang="en-US" dirty="0" smtClean="0"/>
          </a:p>
          <a:p>
            <a:pPr marL="342900" indent="-342900">
              <a:buAutoNum type="arabicPeriod"/>
            </a:pPr>
            <a:endParaRPr lang="ru-RU" dirty="0"/>
          </a:p>
        </p:txBody>
      </p:sp>
      <p:cxnSp>
        <p:nvCxnSpPr>
          <p:cNvPr id="9" name="Прямая со стрелкой 8"/>
          <p:cNvCxnSpPr/>
          <p:nvPr/>
        </p:nvCxnSpPr>
        <p:spPr>
          <a:xfrm flipV="1">
            <a:off x="2141189" y="2859782"/>
            <a:ext cx="2286795" cy="16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V="1">
            <a:off x="2457643" y="2355726"/>
            <a:ext cx="1970341" cy="15849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2051720" y="2643758"/>
            <a:ext cx="2448272" cy="1540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1691680" y="3148179"/>
            <a:ext cx="2808312" cy="265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V="1">
            <a:off x="1835696" y="3699092"/>
            <a:ext cx="2736304" cy="529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flipV="1">
            <a:off x="2638636" y="2036759"/>
            <a:ext cx="1878817" cy="1396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7" name="Прямая со стрелкой 1026"/>
          <p:cNvCxnSpPr/>
          <p:nvPr/>
        </p:nvCxnSpPr>
        <p:spPr>
          <a:xfrm flipV="1">
            <a:off x="1907704" y="2619337"/>
            <a:ext cx="2520280" cy="1079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0" name="Прямая со стрелкой 1029"/>
          <p:cNvCxnSpPr/>
          <p:nvPr/>
        </p:nvCxnSpPr>
        <p:spPr>
          <a:xfrm>
            <a:off x="2289448" y="2297168"/>
            <a:ext cx="2246548" cy="1669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3" name="Прямая со стрелкой 1032"/>
          <p:cNvCxnSpPr/>
          <p:nvPr/>
        </p:nvCxnSpPr>
        <p:spPr>
          <a:xfrm>
            <a:off x="2205388" y="2029883"/>
            <a:ext cx="2222596" cy="1139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4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359532" y="1661390"/>
            <a:ext cx="8424936" cy="1477328"/>
          </a:xfrm>
          <a:prstGeom prst="rect">
            <a:avLst/>
          </a:prstGeom>
        </p:spPr>
        <p:txBody>
          <a:bodyPr wrap="square">
            <a:spAutoFit/>
          </a:bodyPr>
          <a:lstStyle/>
          <a:p>
            <a:r>
              <a:rPr lang="de-DE" dirty="0">
                <a:solidFill>
                  <a:srgbClr val="1D1D1B"/>
                </a:solidFill>
                <a:latin typeface="robotoregular"/>
              </a:rPr>
              <a:t>Das Lesen ist ein wichtiger Bestandteil des Lebens. Ab Kindheit machen wir uns </a:t>
            </a:r>
            <a:r>
              <a:rPr lang="de-DE" dirty="0" smtClean="0">
                <a:solidFill>
                  <a:srgbClr val="1D1D1B"/>
                </a:solidFill>
                <a:latin typeface="robotoregular"/>
              </a:rPr>
              <a:t>__________</a:t>
            </a:r>
            <a:r>
              <a:rPr lang="de-DE" dirty="0">
                <a:solidFill>
                  <a:srgbClr val="1D1D1B"/>
                </a:solidFill>
                <a:latin typeface="robotoregular"/>
              </a:rPr>
              <a:t> bekannt. Sie regen die Fantasie an</a:t>
            </a:r>
            <a:r>
              <a:rPr lang="de-DE" dirty="0" smtClean="0">
                <a:solidFill>
                  <a:srgbClr val="1D1D1B"/>
                </a:solidFill>
                <a:latin typeface="robotoregular"/>
              </a:rPr>
              <a:t>,_________</a:t>
            </a:r>
            <a:r>
              <a:rPr lang="de-DE" dirty="0">
                <a:solidFill>
                  <a:srgbClr val="1D1D1B"/>
                </a:solidFill>
                <a:latin typeface="robotoregular"/>
              </a:rPr>
              <a:t>  Neugier und fördern die Vorstellungskraft. Durch Bücher können wir </a:t>
            </a:r>
            <a:r>
              <a:rPr lang="de-DE" dirty="0" smtClean="0">
                <a:solidFill>
                  <a:srgbClr val="1D1D1B"/>
                </a:solidFill>
                <a:latin typeface="robotoregular"/>
              </a:rPr>
              <a:t>in ________</a:t>
            </a:r>
            <a:r>
              <a:rPr lang="de-DE" dirty="0">
                <a:solidFill>
                  <a:srgbClr val="1D1D1B"/>
                </a:solidFill>
                <a:latin typeface="robotoregular"/>
              </a:rPr>
              <a:t>  Welt eintauchen. Sie dienen der Bildung, </a:t>
            </a:r>
            <a:r>
              <a:rPr lang="de-DE" dirty="0" smtClean="0">
                <a:solidFill>
                  <a:srgbClr val="1D1D1B"/>
                </a:solidFill>
                <a:latin typeface="robotoregular"/>
              </a:rPr>
              <a:t>bereichern ________</a:t>
            </a:r>
            <a:r>
              <a:rPr lang="de-DE" dirty="0">
                <a:solidFill>
                  <a:srgbClr val="1D1D1B"/>
                </a:solidFill>
                <a:latin typeface="robotoregular"/>
              </a:rPr>
              <a:t>  und entwickeln die Sprachkenntnisse. Die Bücher sind oft auch gute Erholung </a:t>
            </a:r>
            <a:r>
              <a:rPr lang="de-DE" dirty="0" smtClean="0">
                <a:solidFill>
                  <a:srgbClr val="1D1D1B"/>
                </a:solidFill>
                <a:latin typeface="robotoregular"/>
              </a:rPr>
              <a:t>und _________</a:t>
            </a:r>
            <a:r>
              <a:rPr lang="de-DE" dirty="0">
                <a:solidFill>
                  <a:srgbClr val="1D1D1B"/>
                </a:solidFill>
                <a:latin typeface="robotoregular"/>
              </a:rPr>
              <a:t> .</a:t>
            </a:r>
            <a:endParaRPr lang="ru-RU" dirty="0"/>
          </a:p>
        </p:txBody>
      </p:sp>
      <p:sp>
        <p:nvSpPr>
          <p:cNvPr id="11" name="TextBox 10"/>
          <p:cNvSpPr txBox="1"/>
          <p:nvPr/>
        </p:nvSpPr>
        <p:spPr>
          <a:xfrm>
            <a:off x="539552" y="987574"/>
            <a:ext cx="6192688" cy="615553"/>
          </a:xfrm>
          <a:prstGeom prst="rect">
            <a:avLst/>
          </a:prstGeom>
          <a:noFill/>
        </p:spPr>
        <p:txBody>
          <a:bodyPr wrap="square" rtlCol="0">
            <a:spAutoFit/>
          </a:bodyPr>
          <a:lstStyle/>
          <a:p>
            <a:r>
              <a:rPr lang="en-US" dirty="0" smtClean="0"/>
              <a:t>                           </a:t>
            </a:r>
            <a:r>
              <a:rPr lang="en-US" dirty="0" err="1" smtClean="0">
                <a:solidFill>
                  <a:schemeClr val="accent1"/>
                </a:solidFill>
              </a:rPr>
              <a:t>Warum</a:t>
            </a:r>
            <a:r>
              <a:rPr lang="en-US" dirty="0" smtClean="0">
                <a:solidFill>
                  <a:schemeClr val="accent1"/>
                </a:solidFill>
              </a:rPr>
              <a:t> </a:t>
            </a:r>
            <a:r>
              <a:rPr lang="en-US" dirty="0" err="1" smtClean="0">
                <a:solidFill>
                  <a:schemeClr val="accent1"/>
                </a:solidFill>
              </a:rPr>
              <a:t>lesen</a:t>
            </a:r>
            <a:r>
              <a:rPr lang="en-US" dirty="0" smtClean="0">
                <a:solidFill>
                  <a:schemeClr val="accent1"/>
                </a:solidFill>
              </a:rPr>
              <a:t> </a:t>
            </a:r>
            <a:r>
              <a:rPr lang="en-US" dirty="0" err="1" smtClean="0">
                <a:solidFill>
                  <a:schemeClr val="accent1"/>
                </a:solidFill>
              </a:rPr>
              <a:t>wir</a:t>
            </a:r>
            <a:r>
              <a:rPr lang="en-US" dirty="0" smtClean="0">
                <a:solidFill>
                  <a:schemeClr val="accent1"/>
                </a:solidFill>
              </a:rPr>
              <a:t> B</a:t>
            </a:r>
            <a:r>
              <a:rPr lang="de-DE" dirty="0" err="1" smtClean="0">
                <a:solidFill>
                  <a:schemeClr val="accent1"/>
                </a:solidFill>
              </a:rPr>
              <a:t>ücher</a:t>
            </a:r>
            <a:r>
              <a:rPr lang="en-US" dirty="0" smtClean="0">
                <a:solidFill>
                  <a:schemeClr val="accent1"/>
                </a:solidFill>
              </a:rPr>
              <a:t>?</a:t>
            </a:r>
          </a:p>
          <a:p>
            <a:r>
              <a:rPr lang="en-US" sz="1600" b="1" dirty="0" err="1" smtClean="0"/>
              <a:t>Aufgabe</a:t>
            </a:r>
            <a:r>
              <a:rPr lang="en-US" sz="1600" b="1" dirty="0" smtClean="0"/>
              <a:t> 3. </a:t>
            </a:r>
            <a:r>
              <a:rPr lang="de-DE" sz="1600" b="1" dirty="0"/>
              <a:t>Füllen Sie die Lücken richtig aus</a:t>
            </a:r>
            <a:r>
              <a:rPr lang="de-DE" sz="1600" b="1" dirty="0" smtClean="0"/>
              <a:t>.</a:t>
            </a:r>
            <a:endParaRPr lang="ru-RU" sz="1600" b="1" dirty="0"/>
          </a:p>
        </p:txBody>
      </p:sp>
      <p:sp>
        <p:nvSpPr>
          <p:cNvPr id="10" name="TextBox 9"/>
          <p:cNvSpPr txBox="1"/>
          <p:nvPr/>
        </p:nvSpPr>
        <p:spPr>
          <a:xfrm>
            <a:off x="3203848" y="3427656"/>
            <a:ext cx="1760418" cy="369332"/>
          </a:xfrm>
          <a:prstGeom prst="rect">
            <a:avLst/>
          </a:prstGeom>
          <a:noFill/>
          <a:ln w="28575">
            <a:solidFill>
              <a:schemeClr val="tx2"/>
            </a:solidFill>
          </a:ln>
        </p:spPr>
        <p:txBody>
          <a:bodyPr wrap="none" rtlCol="0">
            <a:spAutoFit/>
          </a:bodyPr>
          <a:lstStyle/>
          <a:p>
            <a:r>
              <a:rPr lang="de-DE" dirty="0" smtClean="0">
                <a:solidFill>
                  <a:schemeClr val="tx2"/>
                </a:solidFill>
              </a:rPr>
              <a:t>mit den Büchern</a:t>
            </a:r>
            <a:endParaRPr lang="ru-RU" dirty="0">
              <a:solidFill>
                <a:schemeClr val="tx2"/>
              </a:solidFill>
            </a:endParaRPr>
          </a:p>
        </p:txBody>
      </p:sp>
      <p:sp>
        <p:nvSpPr>
          <p:cNvPr id="13" name="TextBox 12"/>
          <p:cNvSpPr txBox="1"/>
          <p:nvPr/>
        </p:nvSpPr>
        <p:spPr>
          <a:xfrm>
            <a:off x="899592" y="3408166"/>
            <a:ext cx="1091709" cy="369332"/>
          </a:xfrm>
          <a:prstGeom prst="rect">
            <a:avLst/>
          </a:prstGeom>
          <a:noFill/>
          <a:ln w="28575">
            <a:solidFill>
              <a:schemeClr val="tx2"/>
            </a:solidFill>
          </a:ln>
        </p:spPr>
        <p:txBody>
          <a:bodyPr wrap="none" rtlCol="0">
            <a:spAutoFit/>
          </a:bodyPr>
          <a:lstStyle/>
          <a:p>
            <a:r>
              <a:rPr lang="de-DE" dirty="0" smtClean="0">
                <a:solidFill>
                  <a:schemeClr val="tx2"/>
                </a:solidFill>
              </a:rPr>
              <a:t>erwecken</a:t>
            </a:r>
            <a:endParaRPr lang="ru-RU" dirty="0">
              <a:solidFill>
                <a:schemeClr val="tx2"/>
              </a:solidFill>
            </a:endParaRPr>
          </a:p>
        </p:txBody>
      </p:sp>
      <p:sp>
        <p:nvSpPr>
          <p:cNvPr id="14" name="TextBox 13"/>
          <p:cNvSpPr txBox="1"/>
          <p:nvPr/>
        </p:nvSpPr>
        <p:spPr>
          <a:xfrm>
            <a:off x="3635896" y="4158257"/>
            <a:ext cx="1783565" cy="369332"/>
          </a:xfrm>
          <a:prstGeom prst="rect">
            <a:avLst/>
          </a:prstGeom>
          <a:noFill/>
          <a:ln w="28575">
            <a:solidFill>
              <a:schemeClr val="tx2"/>
            </a:solidFill>
          </a:ln>
        </p:spPr>
        <p:txBody>
          <a:bodyPr wrap="none" rtlCol="0">
            <a:spAutoFit/>
          </a:bodyPr>
          <a:lstStyle/>
          <a:p>
            <a:r>
              <a:rPr lang="de-DE" dirty="0" smtClean="0">
                <a:solidFill>
                  <a:schemeClr val="tx2"/>
                </a:solidFill>
              </a:rPr>
              <a:t>eine ganz andere</a:t>
            </a:r>
            <a:endParaRPr lang="ru-RU" dirty="0">
              <a:solidFill>
                <a:schemeClr val="tx2"/>
              </a:solidFill>
            </a:endParaRPr>
          </a:p>
        </p:txBody>
      </p:sp>
      <p:sp>
        <p:nvSpPr>
          <p:cNvPr id="15" name="TextBox 14"/>
          <p:cNvSpPr txBox="1"/>
          <p:nvPr/>
        </p:nvSpPr>
        <p:spPr>
          <a:xfrm>
            <a:off x="493498" y="4086193"/>
            <a:ext cx="1678088" cy="369332"/>
          </a:xfrm>
          <a:prstGeom prst="rect">
            <a:avLst/>
          </a:prstGeom>
          <a:noFill/>
          <a:ln w="28575">
            <a:solidFill>
              <a:schemeClr val="tx2"/>
            </a:solidFill>
          </a:ln>
        </p:spPr>
        <p:txBody>
          <a:bodyPr wrap="none" rtlCol="0">
            <a:spAutoFit/>
          </a:bodyPr>
          <a:lstStyle/>
          <a:p>
            <a:r>
              <a:rPr lang="de-DE" dirty="0" smtClean="0">
                <a:solidFill>
                  <a:schemeClr val="tx2"/>
                </a:solidFill>
              </a:rPr>
              <a:t>den Wortschatz</a:t>
            </a:r>
            <a:endParaRPr lang="ru-RU" dirty="0">
              <a:solidFill>
                <a:schemeClr val="tx2"/>
              </a:solidFill>
            </a:endParaRPr>
          </a:p>
        </p:txBody>
      </p:sp>
      <p:sp>
        <p:nvSpPr>
          <p:cNvPr id="16" name="TextBox 15"/>
          <p:cNvSpPr txBox="1"/>
          <p:nvPr/>
        </p:nvSpPr>
        <p:spPr>
          <a:xfrm>
            <a:off x="5638264" y="3619278"/>
            <a:ext cx="1412053" cy="369332"/>
          </a:xfrm>
          <a:prstGeom prst="rect">
            <a:avLst/>
          </a:prstGeom>
          <a:noFill/>
          <a:ln w="28575">
            <a:solidFill>
              <a:schemeClr val="tx2"/>
            </a:solidFill>
          </a:ln>
        </p:spPr>
        <p:txBody>
          <a:bodyPr wrap="none" rtlCol="0">
            <a:spAutoFit/>
          </a:bodyPr>
          <a:lstStyle/>
          <a:p>
            <a:r>
              <a:rPr lang="de-DE" dirty="0" smtClean="0">
                <a:solidFill>
                  <a:schemeClr val="tx2"/>
                </a:solidFill>
              </a:rPr>
              <a:t>Entspannung</a:t>
            </a:r>
            <a:endParaRPr lang="ru-RU" dirty="0">
              <a:solidFill>
                <a:schemeClr val="tx2"/>
              </a:solidFill>
            </a:endParaRPr>
          </a:p>
        </p:txBody>
      </p:sp>
    </p:spTree>
    <p:extLst>
      <p:ext uri="{BB962C8B-B14F-4D97-AF65-F5344CB8AC3E}">
        <p14:creationId xmlns:p14="http://schemas.microsoft.com/office/powerpoint/2010/main" val="1900619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1268868" y="395728"/>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211319" y="2248874"/>
            <a:ext cx="8424936" cy="1508105"/>
          </a:xfrm>
          <a:prstGeom prst="rect">
            <a:avLst/>
          </a:prstGeom>
        </p:spPr>
        <p:txBody>
          <a:bodyPr wrap="square">
            <a:spAutoFit/>
          </a:bodyPr>
          <a:lstStyle/>
          <a:p>
            <a:r>
              <a:rPr lang="de-DE" dirty="0">
                <a:solidFill>
                  <a:srgbClr val="1D1D1B"/>
                </a:solidFill>
                <a:latin typeface="robotoregular"/>
              </a:rPr>
              <a:t>Das Lesen ist ein wichtiger Bestandteil des Lebens. Ab Kindheit machen wir uns </a:t>
            </a:r>
            <a:r>
              <a:rPr lang="de-DE" dirty="0" smtClean="0">
                <a:solidFill>
                  <a:srgbClr val="FF0000"/>
                </a:solidFill>
              </a:rPr>
              <a:t>mit </a:t>
            </a:r>
            <a:r>
              <a:rPr lang="de-DE" dirty="0">
                <a:solidFill>
                  <a:srgbClr val="FF0000"/>
                </a:solidFill>
              </a:rPr>
              <a:t>den </a:t>
            </a:r>
            <a:r>
              <a:rPr lang="de-DE" dirty="0" smtClean="0">
                <a:solidFill>
                  <a:srgbClr val="FF0000"/>
                </a:solidFill>
              </a:rPr>
              <a:t>Büchern</a:t>
            </a:r>
            <a:r>
              <a:rPr lang="de-DE" dirty="0">
                <a:solidFill>
                  <a:srgbClr val="1D1D1B"/>
                </a:solidFill>
                <a:latin typeface="robotoregular"/>
              </a:rPr>
              <a:t> bekannt. Sie regen die Fantasie an</a:t>
            </a:r>
            <a:r>
              <a:rPr lang="de-DE" dirty="0" smtClean="0">
                <a:solidFill>
                  <a:srgbClr val="1D1D1B"/>
                </a:solidFill>
                <a:latin typeface="robotoregular"/>
              </a:rPr>
              <a:t>,</a:t>
            </a:r>
            <a:r>
              <a:rPr lang="de-DE" dirty="0">
                <a:solidFill>
                  <a:schemeClr val="tx2"/>
                </a:solidFill>
              </a:rPr>
              <a:t> </a:t>
            </a:r>
            <a:r>
              <a:rPr lang="de-DE" dirty="0" smtClean="0">
                <a:solidFill>
                  <a:srgbClr val="FF0000"/>
                </a:solidFill>
              </a:rPr>
              <a:t>erwecken</a:t>
            </a:r>
            <a:r>
              <a:rPr lang="de-DE" dirty="0">
                <a:solidFill>
                  <a:srgbClr val="1D1D1B"/>
                </a:solidFill>
                <a:latin typeface="robotoregular"/>
              </a:rPr>
              <a:t> Neugier und fördern die Vorstellungskraft. Durch Bücher können wir </a:t>
            </a:r>
            <a:r>
              <a:rPr lang="de-DE" dirty="0" smtClean="0">
                <a:solidFill>
                  <a:srgbClr val="1D1D1B"/>
                </a:solidFill>
                <a:latin typeface="robotoregular"/>
              </a:rPr>
              <a:t>in </a:t>
            </a:r>
            <a:r>
              <a:rPr lang="de-DE" dirty="0" smtClean="0">
                <a:solidFill>
                  <a:srgbClr val="FF0000"/>
                </a:solidFill>
              </a:rPr>
              <a:t>eine </a:t>
            </a:r>
            <a:r>
              <a:rPr lang="de-DE" dirty="0">
                <a:solidFill>
                  <a:srgbClr val="FF0000"/>
                </a:solidFill>
              </a:rPr>
              <a:t>ganz </a:t>
            </a:r>
            <a:r>
              <a:rPr lang="de-DE" dirty="0" smtClean="0">
                <a:solidFill>
                  <a:srgbClr val="FF0000"/>
                </a:solidFill>
              </a:rPr>
              <a:t>andere</a:t>
            </a:r>
            <a:r>
              <a:rPr lang="de-DE" dirty="0">
                <a:solidFill>
                  <a:srgbClr val="1D1D1B"/>
                </a:solidFill>
                <a:latin typeface="robotoregular"/>
              </a:rPr>
              <a:t>  Welt eintauchen. Sie dienen der Bildung, </a:t>
            </a:r>
            <a:r>
              <a:rPr lang="de-DE" dirty="0" smtClean="0">
                <a:solidFill>
                  <a:srgbClr val="1D1D1B"/>
                </a:solidFill>
                <a:latin typeface="robotoregular"/>
              </a:rPr>
              <a:t>bereichern </a:t>
            </a:r>
            <a:r>
              <a:rPr lang="de-DE" dirty="0">
                <a:solidFill>
                  <a:srgbClr val="FF0000"/>
                </a:solidFill>
              </a:rPr>
              <a:t>den </a:t>
            </a:r>
            <a:r>
              <a:rPr lang="de-DE" dirty="0" smtClean="0">
                <a:solidFill>
                  <a:srgbClr val="FF0000"/>
                </a:solidFill>
              </a:rPr>
              <a:t>Wortschatz</a:t>
            </a:r>
            <a:r>
              <a:rPr lang="de-DE" dirty="0">
                <a:solidFill>
                  <a:srgbClr val="1D1D1B"/>
                </a:solidFill>
                <a:latin typeface="robotoregular"/>
              </a:rPr>
              <a:t> und entwickeln die Sprachkenntnisse. Die Bücher sind oft auch gute Erholung </a:t>
            </a:r>
            <a:r>
              <a:rPr lang="de-DE" dirty="0" smtClean="0">
                <a:solidFill>
                  <a:srgbClr val="1D1D1B"/>
                </a:solidFill>
                <a:latin typeface="robotoregular"/>
              </a:rPr>
              <a:t>und </a:t>
            </a:r>
            <a:r>
              <a:rPr lang="de-DE" dirty="0" smtClean="0">
                <a:solidFill>
                  <a:srgbClr val="FF0000"/>
                </a:solidFill>
              </a:rPr>
              <a:t>Entspannung</a:t>
            </a:r>
            <a:r>
              <a:rPr lang="de-DE" dirty="0">
                <a:solidFill>
                  <a:srgbClr val="1D1D1B"/>
                </a:solidFill>
                <a:latin typeface="robotoregular"/>
              </a:rPr>
              <a:t> .</a:t>
            </a:r>
            <a:endParaRPr lang="ru-RU" dirty="0"/>
          </a:p>
        </p:txBody>
      </p:sp>
      <p:sp>
        <p:nvSpPr>
          <p:cNvPr id="11" name="TextBox 10"/>
          <p:cNvSpPr txBox="1"/>
          <p:nvPr/>
        </p:nvSpPr>
        <p:spPr>
          <a:xfrm>
            <a:off x="539552" y="987574"/>
            <a:ext cx="6192688" cy="615553"/>
          </a:xfrm>
          <a:prstGeom prst="rect">
            <a:avLst/>
          </a:prstGeom>
          <a:noFill/>
        </p:spPr>
        <p:txBody>
          <a:bodyPr wrap="square" rtlCol="0">
            <a:spAutoFit/>
          </a:bodyPr>
          <a:lstStyle/>
          <a:p>
            <a:r>
              <a:rPr lang="en-US" dirty="0" smtClean="0"/>
              <a:t>                           </a:t>
            </a:r>
            <a:r>
              <a:rPr lang="en-US" dirty="0" err="1" smtClean="0">
                <a:solidFill>
                  <a:schemeClr val="accent1"/>
                </a:solidFill>
              </a:rPr>
              <a:t>Warum</a:t>
            </a:r>
            <a:r>
              <a:rPr lang="en-US" dirty="0" smtClean="0">
                <a:solidFill>
                  <a:schemeClr val="accent1"/>
                </a:solidFill>
              </a:rPr>
              <a:t> </a:t>
            </a:r>
            <a:r>
              <a:rPr lang="en-US" dirty="0" err="1" smtClean="0">
                <a:solidFill>
                  <a:schemeClr val="accent1"/>
                </a:solidFill>
              </a:rPr>
              <a:t>lesen</a:t>
            </a:r>
            <a:r>
              <a:rPr lang="en-US" dirty="0" smtClean="0">
                <a:solidFill>
                  <a:schemeClr val="accent1"/>
                </a:solidFill>
              </a:rPr>
              <a:t> </a:t>
            </a:r>
            <a:r>
              <a:rPr lang="en-US" dirty="0" err="1" smtClean="0">
                <a:solidFill>
                  <a:schemeClr val="accent1"/>
                </a:solidFill>
              </a:rPr>
              <a:t>wir</a:t>
            </a:r>
            <a:r>
              <a:rPr lang="en-US" dirty="0" smtClean="0">
                <a:solidFill>
                  <a:schemeClr val="accent1"/>
                </a:solidFill>
              </a:rPr>
              <a:t> B</a:t>
            </a:r>
            <a:r>
              <a:rPr lang="de-DE" dirty="0" err="1" smtClean="0">
                <a:solidFill>
                  <a:schemeClr val="accent1"/>
                </a:solidFill>
              </a:rPr>
              <a:t>ücher</a:t>
            </a:r>
            <a:r>
              <a:rPr lang="en-US" dirty="0" smtClean="0">
                <a:solidFill>
                  <a:schemeClr val="accent1"/>
                </a:solidFill>
              </a:rPr>
              <a:t>?</a:t>
            </a:r>
          </a:p>
          <a:p>
            <a:r>
              <a:rPr lang="en-US" sz="1600" b="1" dirty="0" err="1" smtClean="0"/>
              <a:t>Lösung</a:t>
            </a:r>
            <a:r>
              <a:rPr lang="en-US" sz="1600" b="1" dirty="0" smtClean="0"/>
              <a:t>. </a:t>
            </a:r>
            <a:r>
              <a:rPr lang="en-US" sz="1600" b="1" dirty="0" err="1" smtClean="0"/>
              <a:t>Aufgabe</a:t>
            </a:r>
            <a:r>
              <a:rPr lang="en-US" sz="1600" b="1" dirty="0" smtClean="0"/>
              <a:t> 3. </a:t>
            </a:r>
            <a:r>
              <a:rPr lang="de-DE" sz="1600" b="1" dirty="0"/>
              <a:t>Füllen Sie die Lücken richtig aus</a:t>
            </a:r>
            <a:r>
              <a:rPr lang="de-DE" sz="1600" b="1" dirty="0" smtClean="0"/>
              <a:t>.</a:t>
            </a:r>
            <a:endParaRPr lang="ru-RU" sz="1600" b="1" dirty="0"/>
          </a:p>
        </p:txBody>
      </p:sp>
    </p:spTree>
    <p:extLst>
      <p:ext uri="{BB962C8B-B14F-4D97-AF65-F5344CB8AC3E}">
        <p14:creationId xmlns:p14="http://schemas.microsoft.com/office/powerpoint/2010/main" val="3014801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986996" y="404517"/>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19" name="Таблица 18"/>
          <p:cNvGraphicFramePr>
            <a:graphicFrameLocks noGrp="1"/>
          </p:cNvGraphicFramePr>
          <p:nvPr>
            <p:extLst>
              <p:ext uri="{D42A27DB-BD31-4B8C-83A1-F6EECF244321}">
                <p14:modId xmlns:p14="http://schemas.microsoft.com/office/powerpoint/2010/main" val="2351040105"/>
              </p:ext>
            </p:extLst>
          </p:nvPr>
        </p:nvGraphicFramePr>
        <p:xfrm>
          <a:off x="647564" y="1323006"/>
          <a:ext cx="7848872" cy="3578583"/>
        </p:xfrm>
        <a:graphic>
          <a:graphicData uri="http://schemas.openxmlformats.org/drawingml/2006/table">
            <a:tbl>
              <a:tblPr firstRow="1" bandRow="1">
                <a:tableStyleId>{5940675A-B579-460E-94D1-54222C63F5DA}</a:tableStyleId>
              </a:tblPr>
              <a:tblGrid>
                <a:gridCol w="5655525"/>
                <a:gridCol w="2193347"/>
              </a:tblGrid>
              <a:tr h="451181">
                <a:tc>
                  <a:txBody>
                    <a:bodyPr/>
                    <a:lstStyle/>
                    <a:p>
                      <a:r>
                        <a:rPr lang="de-DE" sz="1600" b="0" i="0" kern="1200" dirty="0" smtClean="0">
                          <a:solidFill>
                            <a:schemeClr val="tx1"/>
                          </a:solidFill>
                          <a:effectLst/>
                          <a:latin typeface="+mn-lt"/>
                          <a:ea typeface="+mn-ea"/>
                          <a:cs typeface="+mn-cs"/>
                        </a:rPr>
                        <a:t>Das Lesen gibt ein Mittel, die____________  zu entfesseln</a:t>
                      </a:r>
                      <a:endParaRPr lang="ru-RU" sz="1600" dirty="0"/>
                    </a:p>
                  </a:txBody>
                  <a:tcPr/>
                </a:tc>
                <a:tc>
                  <a:txBody>
                    <a:bodyPr/>
                    <a:lstStyle/>
                    <a:p>
                      <a:r>
                        <a:rPr lang="de-DE" sz="1800" b="0" i="0" kern="1200" dirty="0" smtClean="0">
                          <a:solidFill>
                            <a:schemeClr val="tx1"/>
                          </a:solidFill>
                          <a:effectLst/>
                          <a:latin typeface="+mn-lt"/>
                          <a:ea typeface="+mn-ea"/>
                          <a:cs typeface="+mn-cs"/>
                        </a:rPr>
                        <a:t>KREATIV</a:t>
                      </a:r>
                      <a:endParaRPr lang="ru-RU" dirty="0"/>
                    </a:p>
                  </a:txBody>
                  <a:tcPr/>
                </a:tc>
              </a:tr>
              <a:tr h="504875">
                <a:tc>
                  <a:txBody>
                    <a:bodyPr/>
                    <a:lstStyle/>
                    <a:p>
                      <a:r>
                        <a:rPr lang="de-DE" sz="1600" b="0" i="0" kern="1200" dirty="0" smtClean="0">
                          <a:solidFill>
                            <a:schemeClr val="tx1"/>
                          </a:solidFill>
                          <a:effectLst/>
                          <a:latin typeface="+mn-lt"/>
                          <a:ea typeface="+mn-ea"/>
                          <a:cs typeface="+mn-cs"/>
                        </a:rPr>
                        <a:t>Jedes Buch oder jede Geschichte lässt die___________  aufblühen und die Bilder zu einer Geschichte kreieren</a:t>
                      </a:r>
                      <a:endParaRPr lang="ru-RU" sz="1600" dirty="0"/>
                    </a:p>
                  </a:txBody>
                  <a:tcPr/>
                </a:tc>
                <a:tc>
                  <a:txBody>
                    <a:bodyPr/>
                    <a:lstStyle/>
                    <a:p>
                      <a:r>
                        <a:rPr lang="de-DE" sz="1800" b="0" i="0" kern="1200" dirty="0" smtClean="0">
                          <a:solidFill>
                            <a:schemeClr val="tx1"/>
                          </a:solidFill>
                          <a:effectLst/>
                          <a:latin typeface="+mn-lt"/>
                          <a:ea typeface="+mn-ea"/>
                          <a:cs typeface="+mn-cs"/>
                        </a:rPr>
                        <a:t>FANTASTISCH</a:t>
                      </a:r>
                      <a:endParaRPr lang="ru-RU" dirty="0"/>
                    </a:p>
                  </a:txBody>
                  <a:tcPr/>
                </a:tc>
              </a:tr>
              <a:tr h="451181">
                <a:tc>
                  <a:txBody>
                    <a:bodyPr/>
                    <a:lstStyle/>
                    <a:p>
                      <a:r>
                        <a:rPr lang="de-DE" sz="1600" b="0" i="0" kern="1200" dirty="0" smtClean="0">
                          <a:solidFill>
                            <a:schemeClr val="tx1"/>
                          </a:solidFill>
                          <a:effectLst/>
                          <a:latin typeface="+mn-lt"/>
                          <a:ea typeface="+mn-ea"/>
                          <a:cs typeface="+mn-cs"/>
                        </a:rPr>
                        <a:t>Die_______________  kraft wird dadurch verbessert.</a:t>
                      </a:r>
                      <a:endParaRPr lang="ru-RU" sz="1400" dirty="0"/>
                    </a:p>
                  </a:txBody>
                  <a:tcPr/>
                </a:tc>
                <a:tc>
                  <a:txBody>
                    <a:bodyPr/>
                    <a:lstStyle/>
                    <a:p>
                      <a:r>
                        <a:rPr lang="de-DE" sz="1800" b="0" i="0" kern="1200" dirty="0" smtClean="0">
                          <a:solidFill>
                            <a:schemeClr val="tx1"/>
                          </a:solidFill>
                          <a:effectLst/>
                          <a:latin typeface="+mn-lt"/>
                          <a:ea typeface="+mn-ea"/>
                          <a:cs typeface="+mn-cs"/>
                        </a:rPr>
                        <a:t>VORSTELLEN</a:t>
                      </a:r>
                      <a:endParaRPr lang="ru-RU" dirty="0"/>
                    </a:p>
                  </a:txBody>
                  <a:tcPr/>
                </a:tc>
              </a:tr>
              <a:tr h="717454">
                <a:tc>
                  <a:txBody>
                    <a:bodyPr/>
                    <a:lstStyle/>
                    <a:p>
                      <a:r>
                        <a:rPr lang="de-DE" sz="1600" b="0" i="0" kern="1200" dirty="0" smtClean="0">
                          <a:solidFill>
                            <a:schemeClr val="tx1"/>
                          </a:solidFill>
                          <a:effectLst/>
                          <a:latin typeface="+mn-lt"/>
                          <a:ea typeface="+mn-ea"/>
                          <a:cs typeface="+mn-cs"/>
                        </a:rPr>
                        <a:t>In jedem gelesenen Buch wird man mit neuen Worten oder Redewendungen konfrontiert. Je mehr man also liest, desto___________  kann man sich ausdrücken.</a:t>
                      </a:r>
                      <a:endParaRPr lang="ru-RU" sz="1600" dirty="0"/>
                    </a:p>
                  </a:txBody>
                  <a:tcPr/>
                </a:tc>
                <a:tc>
                  <a:txBody>
                    <a:bodyPr/>
                    <a:lstStyle/>
                    <a:p>
                      <a:r>
                        <a:rPr lang="de-DE" sz="1800" b="0" i="0" kern="1200" dirty="0" smtClean="0">
                          <a:solidFill>
                            <a:schemeClr val="tx1"/>
                          </a:solidFill>
                          <a:effectLst/>
                          <a:latin typeface="+mn-lt"/>
                          <a:ea typeface="+mn-ea"/>
                          <a:cs typeface="+mn-cs"/>
                        </a:rPr>
                        <a:t>GEWÄHLT</a:t>
                      </a:r>
                      <a:endParaRPr lang="ru-RU" dirty="0"/>
                    </a:p>
                  </a:txBody>
                  <a:tcPr/>
                </a:tc>
              </a:tr>
              <a:tr h="717454">
                <a:tc>
                  <a:txBody>
                    <a:bodyPr/>
                    <a:lstStyle/>
                    <a:p>
                      <a:r>
                        <a:rPr lang="de-DE" sz="1600" b="0" i="0" kern="1200" dirty="0" smtClean="0">
                          <a:solidFill>
                            <a:schemeClr val="tx1"/>
                          </a:solidFill>
                          <a:effectLst/>
                          <a:latin typeface="+mn-lt"/>
                          <a:ea typeface="+mn-ea"/>
                          <a:cs typeface="+mn-cs"/>
                        </a:rPr>
                        <a:t>Die Jugendlichen, die belesen sind, sich gut artikulieren können und Wissen in unterschiedlichen Bereichen vorweisen können, werden________________ .</a:t>
                      </a:r>
                      <a:endParaRPr lang="ru-RU" sz="1600" dirty="0"/>
                    </a:p>
                  </a:txBody>
                  <a:tcPr/>
                </a:tc>
                <a:tc>
                  <a:txBody>
                    <a:bodyPr/>
                    <a:lstStyle/>
                    <a:p>
                      <a:r>
                        <a:rPr lang="de-DE" sz="1800" b="0" i="0" kern="1200" dirty="0" smtClean="0">
                          <a:solidFill>
                            <a:schemeClr val="tx1"/>
                          </a:solidFill>
                          <a:effectLst/>
                          <a:latin typeface="+mn-lt"/>
                          <a:ea typeface="+mn-ea"/>
                          <a:cs typeface="+mn-cs"/>
                        </a:rPr>
                        <a:t>HOCHSCHÄTZEN</a:t>
                      </a:r>
                      <a:endParaRPr lang="ru-RU" dirty="0"/>
                    </a:p>
                  </a:txBody>
                  <a:tcPr/>
                </a:tc>
              </a:tr>
              <a:tr h="451181">
                <a:tc>
                  <a:txBody>
                    <a:bodyPr/>
                    <a:lstStyle/>
                    <a:p>
                      <a:endParaRPr lang="ru-RU" dirty="0"/>
                    </a:p>
                  </a:txBody>
                  <a:tcPr/>
                </a:tc>
                <a:tc>
                  <a:txBody>
                    <a:bodyPr/>
                    <a:lstStyle/>
                    <a:p>
                      <a:endParaRPr lang="ru-RU" dirty="0"/>
                    </a:p>
                  </a:txBody>
                  <a:tcPr/>
                </a:tc>
              </a:tr>
            </a:tbl>
          </a:graphicData>
        </a:graphic>
      </p:graphicFrame>
      <p:sp>
        <p:nvSpPr>
          <p:cNvPr id="20" name="TextBox 19"/>
          <p:cNvSpPr txBox="1"/>
          <p:nvPr/>
        </p:nvSpPr>
        <p:spPr>
          <a:xfrm>
            <a:off x="386961" y="810777"/>
            <a:ext cx="8370078" cy="338554"/>
          </a:xfrm>
          <a:prstGeom prst="rect">
            <a:avLst/>
          </a:prstGeom>
          <a:noFill/>
        </p:spPr>
        <p:txBody>
          <a:bodyPr wrap="square" rtlCol="0">
            <a:spAutoFit/>
          </a:bodyPr>
          <a:lstStyle/>
          <a:p>
            <a:r>
              <a:rPr lang="en-US" sz="1600" b="1" dirty="0"/>
              <a:t> </a:t>
            </a:r>
            <a:r>
              <a:rPr lang="en-US" sz="1600" b="1" dirty="0" err="1"/>
              <a:t>Aufgabe</a:t>
            </a:r>
            <a:r>
              <a:rPr lang="en-US" sz="1600" b="1" dirty="0"/>
              <a:t> 4. </a:t>
            </a:r>
            <a:r>
              <a:rPr lang="de-DE" sz="1600" b="1" dirty="0" smtClean="0"/>
              <a:t>Lesen </a:t>
            </a:r>
            <a:r>
              <a:rPr lang="de-DE" sz="1600" b="1" dirty="0"/>
              <a:t>Sie den Text. Ergänzen Sie den Text mit den Wörtern in der richtigen Form.</a:t>
            </a:r>
            <a:endParaRPr lang="ru-RU" sz="1600" b="1" dirty="0"/>
          </a:p>
        </p:txBody>
      </p:sp>
      <p:pic>
        <p:nvPicPr>
          <p:cNvPr id="1030" name="DefaultOcx"/>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HTMLText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HTMLText2"/>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HTMLText3"/>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HTMLText4"/>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782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2"/>
          <p:cNvSpPr/>
          <p:nvPr/>
        </p:nvSpPr>
        <p:spPr>
          <a:xfrm rot="10800000">
            <a:off x="0" y="-9236"/>
            <a:ext cx="9144000" cy="411510"/>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ятиугольник 2"/>
          <p:cNvSpPr/>
          <p:nvPr/>
        </p:nvSpPr>
        <p:spPr>
          <a:xfrm rot="10800000">
            <a:off x="986996" y="404517"/>
            <a:ext cx="7876580" cy="303814"/>
          </a:xfrm>
          <a:custGeom>
            <a:avLst/>
            <a:gdLst>
              <a:gd name="connsiteX0" fmla="*/ 0 w 7451888"/>
              <a:gd name="connsiteY0" fmla="*/ 0 h 936104"/>
              <a:gd name="connsiteX1" fmla="*/ 6337288 w 7451888"/>
              <a:gd name="connsiteY1" fmla="*/ 0 h 936104"/>
              <a:gd name="connsiteX2" fmla="*/ 7451888 w 7451888"/>
              <a:gd name="connsiteY2" fmla="*/ 468052 h 936104"/>
              <a:gd name="connsiteX3" fmla="*/ 6337288 w 7451888"/>
              <a:gd name="connsiteY3" fmla="*/ 936104 h 936104"/>
              <a:gd name="connsiteX4" fmla="*/ 0 w 7451888"/>
              <a:gd name="connsiteY4" fmla="*/ 936104 h 936104"/>
              <a:gd name="connsiteX5" fmla="*/ 0 w 7451888"/>
              <a:gd name="connsiteY5" fmla="*/ 0 h 936104"/>
              <a:gd name="connsiteX0" fmla="*/ 0 w 7464124"/>
              <a:gd name="connsiteY0" fmla="*/ 0 h 936104"/>
              <a:gd name="connsiteX1" fmla="*/ 63372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451888 w 7464124"/>
              <a:gd name="connsiteY2" fmla="*/ 468052 h 936104"/>
              <a:gd name="connsiteX3" fmla="*/ 7464124 w 7464124"/>
              <a:gd name="connsiteY3" fmla="*/ 926867 h 936104"/>
              <a:gd name="connsiteX4" fmla="*/ 0 w 7464124"/>
              <a:gd name="connsiteY4" fmla="*/ 936104 h 936104"/>
              <a:gd name="connsiteX5" fmla="*/ 0 w 7464124"/>
              <a:gd name="connsiteY5" fmla="*/ 0 h 936104"/>
              <a:gd name="connsiteX0" fmla="*/ 0 w 7464124"/>
              <a:gd name="connsiteY0" fmla="*/ 0 h 936104"/>
              <a:gd name="connsiteX1" fmla="*/ 6743688 w 7464124"/>
              <a:gd name="connsiteY1" fmla="*/ 0 h 936104"/>
              <a:gd name="connsiteX2" fmla="*/ 7230215 w 7464124"/>
              <a:gd name="connsiteY2" fmla="*/ 625070 h 936104"/>
              <a:gd name="connsiteX3" fmla="*/ 7464124 w 7464124"/>
              <a:gd name="connsiteY3" fmla="*/ 926867 h 936104"/>
              <a:gd name="connsiteX4" fmla="*/ 0 w 7464124"/>
              <a:gd name="connsiteY4" fmla="*/ 936104 h 936104"/>
              <a:gd name="connsiteX5" fmla="*/ 0 w 7464124"/>
              <a:gd name="connsiteY5" fmla="*/ 0 h 93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24" h="936104">
                <a:moveTo>
                  <a:pt x="0" y="0"/>
                </a:moveTo>
                <a:lnTo>
                  <a:pt x="6743688" y="0"/>
                </a:lnTo>
                <a:lnTo>
                  <a:pt x="7230215" y="625070"/>
                </a:lnTo>
                <a:lnTo>
                  <a:pt x="7464124" y="926867"/>
                </a:lnTo>
                <a:lnTo>
                  <a:pt x="0" y="936104"/>
                </a:lnTo>
                <a:lnTo>
                  <a:pt x="0" y="0"/>
                </a:lnTo>
                <a:close/>
              </a:path>
            </a:pathLst>
          </a:custGeom>
          <a:gradFill flip="none" rotWithShape="1">
            <a:gsLst>
              <a:gs pos="0">
                <a:srgbClr val="2D588B">
                  <a:lumMod val="88000"/>
                </a:srgbClr>
              </a:gs>
              <a:gs pos="46000">
                <a:srgbClr val="4F83C1"/>
              </a:gs>
              <a:gs pos="98000">
                <a:srgbClr val="6796C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691680" y="58826"/>
            <a:ext cx="7848872" cy="369332"/>
          </a:xfrm>
          <a:prstGeom prst="rect">
            <a:avLst/>
          </a:prstGeom>
        </p:spPr>
        <p:txBody>
          <a:bodyPr wrap="square">
            <a:spAutoFit/>
          </a:bodyPr>
          <a:lstStyle/>
          <a:p>
            <a:r>
              <a:rPr lang="ru-RU" dirty="0">
                <a:solidFill>
                  <a:schemeClr val="bg1"/>
                </a:solidFill>
                <a:latin typeface="Arial Narrow" panose="020B0606020202030204" pitchFamily="34" charset="0"/>
              </a:rPr>
              <a:t>Санкт-Петербургская академия </a:t>
            </a:r>
            <a:r>
              <a:rPr lang="ru-RU" dirty="0" smtClean="0">
                <a:solidFill>
                  <a:schemeClr val="bg1"/>
                </a:solidFill>
                <a:latin typeface="Arial Narrow" panose="020B0606020202030204" pitchFamily="34" charset="0"/>
              </a:rPr>
              <a:t>постдипломного </a:t>
            </a:r>
            <a:r>
              <a:rPr lang="ru-RU" dirty="0">
                <a:solidFill>
                  <a:schemeClr val="bg1"/>
                </a:solidFill>
                <a:latin typeface="Arial Narrow" panose="020B0606020202030204" pitchFamily="34" charset="0"/>
              </a:rPr>
              <a:t>педагогического образования</a:t>
            </a:r>
          </a:p>
        </p:txBody>
      </p:sp>
      <p:pic>
        <p:nvPicPr>
          <p:cNvPr id="7" name="Picture 2" descr="K:\АКАДЕМИЯ_ЯНВАРЬ_2017\АКАДЕМИЯ_file\logo_appo-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712" y="293854"/>
            <a:ext cx="579572" cy="322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АКАДЕМИЯ_ЯНВАРЬ_2017\АКАДЕМИЯ_ПРЕЗЕНТАЦИИ_ШАБЛОНЫ\шаблон для презентации академии\баннер светлый длин.png"/>
          <p:cNvPicPr>
            <a:picLocks noChangeAspect="1" noChangeArrowheads="1"/>
          </p:cNvPicPr>
          <p:nvPr/>
        </p:nvPicPr>
        <p:blipFill>
          <a:blip r:embed="rId3">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1000" contrast="29000"/>
                    </a14:imgEffect>
                  </a14:imgLayer>
                </a14:imgProps>
              </a:ext>
              <a:ext uri="{28A0092B-C50C-407E-A947-70E740481C1C}">
                <a14:useLocalDpi xmlns:a14="http://schemas.microsoft.com/office/drawing/2010/main" val="0"/>
              </a:ext>
            </a:extLst>
          </a:blip>
          <a:srcRect/>
          <a:stretch>
            <a:fillRect/>
          </a:stretch>
        </p:blipFill>
        <p:spPr bwMode="auto">
          <a:xfrm>
            <a:off x="0" y="4371950"/>
            <a:ext cx="9144000" cy="854968"/>
          </a:xfrm>
          <a:prstGeom prst="rect">
            <a:avLst/>
          </a:prstGeom>
          <a:noFill/>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19" name="Таблица 18"/>
          <p:cNvGraphicFramePr>
            <a:graphicFrameLocks noGrp="1"/>
          </p:cNvGraphicFramePr>
          <p:nvPr>
            <p:extLst>
              <p:ext uri="{D42A27DB-BD31-4B8C-83A1-F6EECF244321}">
                <p14:modId xmlns:p14="http://schemas.microsoft.com/office/powerpoint/2010/main" val="1375631630"/>
              </p:ext>
            </p:extLst>
          </p:nvPr>
        </p:nvGraphicFramePr>
        <p:xfrm>
          <a:off x="647564" y="1554013"/>
          <a:ext cx="7848872" cy="3578583"/>
        </p:xfrm>
        <a:graphic>
          <a:graphicData uri="http://schemas.openxmlformats.org/drawingml/2006/table">
            <a:tbl>
              <a:tblPr firstRow="1" bandRow="1">
                <a:tableStyleId>{5940675A-B579-460E-94D1-54222C63F5DA}</a:tableStyleId>
              </a:tblPr>
              <a:tblGrid>
                <a:gridCol w="5655525"/>
                <a:gridCol w="2193347"/>
              </a:tblGrid>
              <a:tr h="451181">
                <a:tc>
                  <a:txBody>
                    <a:bodyPr/>
                    <a:lstStyle/>
                    <a:p>
                      <a:r>
                        <a:rPr lang="de-DE" sz="1600" b="0" i="0" kern="1200" dirty="0" smtClean="0">
                          <a:solidFill>
                            <a:schemeClr val="tx1"/>
                          </a:solidFill>
                          <a:effectLst/>
                          <a:latin typeface="+mn-lt"/>
                          <a:ea typeface="+mn-ea"/>
                          <a:cs typeface="+mn-cs"/>
                        </a:rPr>
                        <a:t>Das Lesen gibt ein Mittel, die</a:t>
                      </a:r>
                      <a:r>
                        <a:rPr lang="de-DE" sz="1600" b="0" i="0" kern="1200" baseline="0" dirty="0" smtClean="0">
                          <a:solidFill>
                            <a:schemeClr val="tx1"/>
                          </a:solidFill>
                          <a:effectLst/>
                          <a:latin typeface="+mn-lt"/>
                          <a:ea typeface="+mn-ea"/>
                          <a:cs typeface="+mn-cs"/>
                        </a:rPr>
                        <a:t> </a:t>
                      </a:r>
                      <a:r>
                        <a:rPr lang="de-DE" sz="1600" b="0" i="0" kern="1200" dirty="0" smtClean="0">
                          <a:solidFill>
                            <a:srgbClr val="FF0000"/>
                          </a:solidFill>
                          <a:effectLst/>
                          <a:latin typeface="+mn-lt"/>
                          <a:ea typeface="+mn-ea"/>
                          <a:cs typeface="+mn-cs"/>
                        </a:rPr>
                        <a:t>Kreativität</a:t>
                      </a:r>
                      <a:r>
                        <a:rPr lang="de-DE" sz="1600" b="0" i="0" kern="1200" dirty="0" smtClean="0">
                          <a:solidFill>
                            <a:schemeClr val="tx1"/>
                          </a:solidFill>
                          <a:effectLst/>
                          <a:latin typeface="+mn-lt"/>
                          <a:ea typeface="+mn-ea"/>
                          <a:cs typeface="+mn-cs"/>
                        </a:rPr>
                        <a:t>  zu entfesseln</a:t>
                      </a:r>
                      <a:endParaRPr lang="ru-RU" sz="1600" dirty="0"/>
                    </a:p>
                  </a:txBody>
                  <a:tcPr/>
                </a:tc>
                <a:tc>
                  <a:txBody>
                    <a:bodyPr/>
                    <a:lstStyle/>
                    <a:p>
                      <a:r>
                        <a:rPr lang="de-DE" sz="1800" b="0" i="0" kern="1200" dirty="0" smtClean="0">
                          <a:solidFill>
                            <a:schemeClr val="tx1"/>
                          </a:solidFill>
                          <a:effectLst/>
                          <a:latin typeface="+mn-lt"/>
                          <a:ea typeface="+mn-ea"/>
                          <a:cs typeface="+mn-cs"/>
                        </a:rPr>
                        <a:t>KREATIV</a:t>
                      </a:r>
                      <a:endParaRPr lang="ru-RU" dirty="0"/>
                    </a:p>
                  </a:txBody>
                  <a:tcPr/>
                </a:tc>
              </a:tr>
              <a:tr h="504875">
                <a:tc>
                  <a:txBody>
                    <a:bodyPr/>
                    <a:lstStyle/>
                    <a:p>
                      <a:r>
                        <a:rPr lang="de-DE" sz="1600" b="0" i="0" kern="1200" dirty="0" smtClean="0">
                          <a:solidFill>
                            <a:schemeClr val="tx1"/>
                          </a:solidFill>
                          <a:effectLst/>
                          <a:latin typeface="+mn-lt"/>
                          <a:ea typeface="+mn-ea"/>
                          <a:cs typeface="+mn-cs"/>
                        </a:rPr>
                        <a:t>Jedes Buch oder jede Geschichte lässt die</a:t>
                      </a:r>
                      <a:r>
                        <a:rPr lang="de-DE" sz="1600" b="0" i="0" kern="1200" baseline="0" dirty="0" smtClean="0">
                          <a:solidFill>
                            <a:schemeClr val="tx1"/>
                          </a:solidFill>
                          <a:effectLst/>
                          <a:latin typeface="+mn-lt"/>
                          <a:ea typeface="+mn-ea"/>
                          <a:cs typeface="+mn-cs"/>
                        </a:rPr>
                        <a:t>  </a:t>
                      </a:r>
                      <a:r>
                        <a:rPr lang="de-DE" sz="1600" b="0" i="0" kern="1200" dirty="0" smtClean="0">
                          <a:solidFill>
                            <a:srgbClr val="FF0000"/>
                          </a:solidFill>
                          <a:effectLst/>
                          <a:latin typeface="+mn-lt"/>
                          <a:ea typeface="+mn-ea"/>
                          <a:cs typeface="+mn-cs"/>
                        </a:rPr>
                        <a:t>Fantasie</a:t>
                      </a:r>
                      <a:r>
                        <a:rPr lang="de-DE" sz="1600" b="0" i="0" kern="1200" dirty="0" smtClean="0">
                          <a:solidFill>
                            <a:schemeClr val="tx1"/>
                          </a:solidFill>
                          <a:effectLst/>
                          <a:latin typeface="+mn-lt"/>
                          <a:ea typeface="+mn-ea"/>
                          <a:cs typeface="+mn-cs"/>
                        </a:rPr>
                        <a:t>  aufblühen und die Bilder zu einer Geschichte kreieren</a:t>
                      </a:r>
                      <a:endParaRPr lang="ru-RU" sz="1600" dirty="0"/>
                    </a:p>
                  </a:txBody>
                  <a:tcPr/>
                </a:tc>
                <a:tc>
                  <a:txBody>
                    <a:bodyPr/>
                    <a:lstStyle/>
                    <a:p>
                      <a:r>
                        <a:rPr lang="de-DE" sz="1800" b="0" i="0" kern="1200" dirty="0" smtClean="0">
                          <a:solidFill>
                            <a:schemeClr val="tx1"/>
                          </a:solidFill>
                          <a:effectLst/>
                          <a:latin typeface="+mn-lt"/>
                          <a:ea typeface="+mn-ea"/>
                          <a:cs typeface="+mn-cs"/>
                        </a:rPr>
                        <a:t>FANTASTISCH</a:t>
                      </a:r>
                      <a:endParaRPr lang="ru-RU" dirty="0"/>
                    </a:p>
                  </a:txBody>
                  <a:tcPr/>
                </a:tc>
              </a:tr>
              <a:tr h="451181">
                <a:tc>
                  <a:txBody>
                    <a:bodyPr/>
                    <a:lstStyle/>
                    <a:p>
                      <a:r>
                        <a:rPr lang="de-DE" sz="1600" b="0" i="0" kern="1200" dirty="0" smtClean="0">
                          <a:solidFill>
                            <a:schemeClr val="tx1"/>
                          </a:solidFill>
                          <a:effectLst/>
                          <a:latin typeface="+mn-lt"/>
                          <a:ea typeface="+mn-ea"/>
                          <a:cs typeface="+mn-cs"/>
                        </a:rPr>
                        <a:t>Die</a:t>
                      </a:r>
                      <a:r>
                        <a:rPr lang="de-DE" sz="1600" b="0" i="0" kern="1200" baseline="0" dirty="0" smtClean="0">
                          <a:solidFill>
                            <a:schemeClr val="tx1"/>
                          </a:solidFill>
                          <a:effectLst/>
                          <a:latin typeface="+mn-lt"/>
                          <a:ea typeface="+mn-ea"/>
                          <a:cs typeface="+mn-cs"/>
                        </a:rPr>
                        <a:t> </a:t>
                      </a:r>
                      <a:r>
                        <a:rPr lang="de-DE" sz="1600" b="0" i="0" kern="1200" dirty="0" smtClean="0">
                          <a:solidFill>
                            <a:srgbClr val="FF0000"/>
                          </a:solidFill>
                          <a:effectLst/>
                          <a:latin typeface="+mn-lt"/>
                          <a:ea typeface="+mn-ea"/>
                          <a:cs typeface="+mn-cs"/>
                        </a:rPr>
                        <a:t>Vorstellungs</a:t>
                      </a:r>
                      <a:r>
                        <a:rPr lang="de-DE" sz="1600" b="0" i="0" kern="1200" dirty="0" smtClean="0">
                          <a:solidFill>
                            <a:schemeClr val="tx1"/>
                          </a:solidFill>
                          <a:effectLst/>
                          <a:latin typeface="+mn-lt"/>
                          <a:ea typeface="+mn-ea"/>
                          <a:cs typeface="+mn-cs"/>
                        </a:rPr>
                        <a:t>kraft wird dadurch verbessert.</a:t>
                      </a:r>
                      <a:endParaRPr lang="ru-RU" sz="1400" dirty="0"/>
                    </a:p>
                  </a:txBody>
                  <a:tcPr/>
                </a:tc>
                <a:tc>
                  <a:txBody>
                    <a:bodyPr/>
                    <a:lstStyle/>
                    <a:p>
                      <a:r>
                        <a:rPr lang="de-DE" sz="1800" b="0" i="0" kern="1200" dirty="0" smtClean="0">
                          <a:solidFill>
                            <a:schemeClr val="tx1"/>
                          </a:solidFill>
                          <a:effectLst/>
                          <a:latin typeface="+mn-lt"/>
                          <a:ea typeface="+mn-ea"/>
                          <a:cs typeface="+mn-cs"/>
                        </a:rPr>
                        <a:t>VORSTELLEN</a:t>
                      </a:r>
                      <a:endParaRPr lang="ru-RU" dirty="0"/>
                    </a:p>
                  </a:txBody>
                  <a:tcPr/>
                </a:tc>
              </a:tr>
              <a:tr h="717454">
                <a:tc>
                  <a:txBody>
                    <a:bodyPr/>
                    <a:lstStyle/>
                    <a:p>
                      <a:r>
                        <a:rPr lang="de-DE" sz="1600" b="0" i="0" kern="1200" dirty="0" smtClean="0">
                          <a:solidFill>
                            <a:schemeClr val="tx1"/>
                          </a:solidFill>
                          <a:effectLst/>
                          <a:latin typeface="+mn-lt"/>
                          <a:ea typeface="+mn-ea"/>
                          <a:cs typeface="+mn-cs"/>
                        </a:rPr>
                        <a:t>In jedem gelesenen Buch wird man mit neuen Worten oder Redewendungen konfrontiert. Je mehr man also liest, desto</a:t>
                      </a:r>
                      <a:r>
                        <a:rPr lang="de-DE" sz="1600" b="0" i="0" kern="1200" baseline="0" dirty="0" smtClean="0">
                          <a:solidFill>
                            <a:schemeClr val="tx1"/>
                          </a:solidFill>
                          <a:effectLst/>
                          <a:latin typeface="+mn-lt"/>
                          <a:ea typeface="+mn-ea"/>
                          <a:cs typeface="+mn-cs"/>
                        </a:rPr>
                        <a:t> </a:t>
                      </a:r>
                      <a:r>
                        <a:rPr lang="de-DE" sz="1600" b="0" i="0" kern="1200" dirty="0" smtClean="0">
                          <a:solidFill>
                            <a:srgbClr val="FF0000"/>
                          </a:solidFill>
                          <a:effectLst/>
                          <a:latin typeface="+mn-lt"/>
                          <a:ea typeface="+mn-ea"/>
                          <a:cs typeface="+mn-cs"/>
                        </a:rPr>
                        <a:t>gewählter</a:t>
                      </a:r>
                      <a:r>
                        <a:rPr lang="de-DE" sz="1600" b="0" i="0" kern="1200" dirty="0" smtClean="0">
                          <a:solidFill>
                            <a:schemeClr val="tx1"/>
                          </a:solidFill>
                          <a:effectLst/>
                          <a:latin typeface="+mn-lt"/>
                          <a:ea typeface="+mn-ea"/>
                          <a:cs typeface="+mn-cs"/>
                        </a:rPr>
                        <a:t>  kann man sich ausdrücken.</a:t>
                      </a:r>
                      <a:endParaRPr lang="ru-RU" sz="1600" dirty="0"/>
                    </a:p>
                  </a:txBody>
                  <a:tcPr/>
                </a:tc>
                <a:tc>
                  <a:txBody>
                    <a:bodyPr/>
                    <a:lstStyle/>
                    <a:p>
                      <a:endParaRPr lang="de-DE" sz="1800" b="0" i="0" kern="1200" dirty="0" smtClean="0">
                        <a:solidFill>
                          <a:schemeClr val="tx1"/>
                        </a:solidFill>
                        <a:effectLst/>
                        <a:latin typeface="+mn-lt"/>
                        <a:ea typeface="+mn-ea"/>
                        <a:cs typeface="+mn-cs"/>
                      </a:endParaRPr>
                    </a:p>
                    <a:p>
                      <a:r>
                        <a:rPr lang="de-DE" sz="1800" b="0" i="0" kern="1200" dirty="0" smtClean="0">
                          <a:solidFill>
                            <a:schemeClr val="tx1"/>
                          </a:solidFill>
                          <a:effectLst/>
                          <a:latin typeface="+mn-lt"/>
                          <a:ea typeface="+mn-ea"/>
                          <a:cs typeface="+mn-cs"/>
                        </a:rPr>
                        <a:t>GEWÄHLT</a:t>
                      </a:r>
                      <a:endParaRPr lang="ru-RU" dirty="0"/>
                    </a:p>
                  </a:txBody>
                  <a:tcPr/>
                </a:tc>
              </a:tr>
              <a:tr h="717454">
                <a:tc>
                  <a:txBody>
                    <a:bodyPr/>
                    <a:lstStyle/>
                    <a:p>
                      <a:r>
                        <a:rPr lang="de-DE" sz="1600" b="0" i="0" kern="1200" dirty="0" smtClean="0">
                          <a:solidFill>
                            <a:schemeClr val="tx1"/>
                          </a:solidFill>
                          <a:effectLst/>
                          <a:latin typeface="+mn-lt"/>
                          <a:ea typeface="+mn-ea"/>
                          <a:cs typeface="+mn-cs"/>
                        </a:rPr>
                        <a:t>Die Jugendlichen, die belesen sind, sich gut artikulieren können und Wissen in unterschiedlichen Bereichen vorweisen können, werden</a:t>
                      </a:r>
                      <a:r>
                        <a:rPr lang="de-DE" sz="1600" b="0" i="0" kern="1200" baseline="0" dirty="0" smtClean="0">
                          <a:solidFill>
                            <a:schemeClr val="tx1"/>
                          </a:solidFill>
                          <a:effectLst/>
                          <a:latin typeface="+mn-lt"/>
                          <a:ea typeface="+mn-ea"/>
                          <a:cs typeface="+mn-cs"/>
                        </a:rPr>
                        <a:t> </a:t>
                      </a:r>
                      <a:r>
                        <a:rPr lang="de-DE" sz="1600" b="0" i="0" kern="1200" dirty="0" smtClean="0">
                          <a:solidFill>
                            <a:srgbClr val="FF0000"/>
                          </a:solidFill>
                          <a:effectLst/>
                          <a:latin typeface="+mn-lt"/>
                          <a:ea typeface="+mn-ea"/>
                          <a:cs typeface="+mn-cs"/>
                        </a:rPr>
                        <a:t>hochgeschätzt</a:t>
                      </a:r>
                      <a:r>
                        <a:rPr lang="de-DE" sz="1600" b="0" i="0" kern="1200" dirty="0" smtClean="0">
                          <a:solidFill>
                            <a:schemeClr val="tx1"/>
                          </a:solidFill>
                          <a:effectLst/>
                          <a:latin typeface="+mn-lt"/>
                          <a:ea typeface="+mn-ea"/>
                          <a:cs typeface="+mn-cs"/>
                        </a:rPr>
                        <a:t> .</a:t>
                      </a:r>
                      <a:endParaRPr lang="ru-RU" sz="1600" dirty="0"/>
                    </a:p>
                  </a:txBody>
                  <a:tcPr/>
                </a:tc>
                <a:tc>
                  <a:txBody>
                    <a:bodyPr/>
                    <a:lstStyle/>
                    <a:p>
                      <a:endParaRPr lang="de-DE" sz="1800" b="0" i="0" kern="1200" dirty="0" smtClean="0">
                        <a:solidFill>
                          <a:schemeClr val="tx1"/>
                        </a:solidFill>
                        <a:effectLst/>
                        <a:latin typeface="+mn-lt"/>
                        <a:ea typeface="+mn-ea"/>
                        <a:cs typeface="+mn-cs"/>
                      </a:endParaRPr>
                    </a:p>
                    <a:p>
                      <a:r>
                        <a:rPr lang="de-DE" sz="1800" b="0" i="0" kern="1200" dirty="0" smtClean="0">
                          <a:solidFill>
                            <a:schemeClr val="tx1"/>
                          </a:solidFill>
                          <a:effectLst/>
                          <a:latin typeface="+mn-lt"/>
                          <a:ea typeface="+mn-ea"/>
                          <a:cs typeface="+mn-cs"/>
                        </a:rPr>
                        <a:t>HOCHSCHÄTZEN</a:t>
                      </a:r>
                      <a:endParaRPr lang="ru-RU" dirty="0"/>
                    </a:p>
                  </a:txBody>
                  <a:tcPr/>
                </a:tc>
              </a:tr>
              <a:tr h="451181">
                <a:tc>
                  <a:txBody>
                    <a:bodyPr/>
                    <a:lstStyle/>
                    <a:p>
                      <a:endParaRPr lang="ru-RU" dirty="0"/>
                    </a:p>
                  </a:txBody>
                  <a:tcPr/>
                </a:tc>
                <a:tc>
                  <a:txBody>
                    <a:bodyPr/>
                    <a:lstStyle/>
                    <a:p>
                      <a:endParaRPr lang="ru-RU" dirty="0"/>
                    </a:p>
                  </a:txBody>
                  <a:tcPr/>
                </a:tc>
              </a:tr>
            </a:tbl>
          </a:graphicData>
        </a:graphic>
      </p:graphicFrame>
      <p:sp>
        <p:nvSpPr>
          <p:cNvPr id="20" name="TextBox 19"/>
          <p:cNvSpPr txBox="1"/>
          <p:nvPr/>
        </p:nvSpPr>
        <p:spPr>
          <a:xfrm>
            <a:off x="386961" y="810777"/>
            <a:ext cx="8370078" cy="584775"/>
          </a:xfrm>
          <a:prstGeom prst="rect">
            <a:avLst/>
          </a:prstGeom>
          <a:noFill/>
        </p:spPr>
        <p:txBody>
          <a:bodyPr wrap="square" rtlCol="0">
            <a:spAutoFit/>
          </a:bodyPr>
          <a:lstStyle/>
          <a:p>
            <a:r>
              <a:rPr lang="en-US" sz="1600" b="1" dirty="0"/>
              <a:t> </a:t>
            </a:r>
            <a:r>
              <a:rPr lang="en-US" sz="1600" b="1" dirty="0" err="1"/>
              <a:t>Lösung</a:t>
            </a:r>
            <a:r>
              <a:rPr lang="en-US" sz="1600" b="1" dirty="0"/>
              <a:t>. </a:t>
            </a:r>
            <a:r>
              <a:rPr lang="en-US" sz="1600" b="1" dirty="0" err="1" smtClean="0"/>
              <a:t>Aufgabe</a:t>
            </a:r>
            <a:r>
              <a:rPr lang="en-US" sz="1600" b="1" dirty="0" smtClean="0"/>
              <a:t> </a:t>
            </a:r>
            <a:r>
              <a:rPr lang="en-US" sz="1600" b="1" dirty="0"/>
              <a:t>4. </a:t>
            </a:r>
            <a:r>
              <a:rPr lang="de-DE" sz="1600" b="1" dirty="0" smtClean="0"/>
              <a:t>Lesen </a:t>
            </a:r>
            <a:r>
              <a:rPr lang="de-DE" sz="1600" b="1" dirty="0"/>
              <a:t>Sie den Text. Ergänzen Sie den Text mit den </a:t>
            </a:r>
            <a:r>
              <a:rPr lang="de-DE" sz="1600" b="1" dirty="0" smtClean="0"/>
              <a:t>Wörtern</a:t>
            </a:r>
          </a:p>
          <a:p>
            <a:r>
              <a:rPr lang="de-DE" sz="1600" b="1" dirty="0" smtClean="0"/>
              <a:t> </a:t>
            </a:r>
            <a:r>
              <a:rPr lang="de-DE" sz="1600" b="1" dirty="0"/>
              <a:t>in der richtigen Form.</a:t>
            </a:r>
            <a:endParaRPr lang="ru-RU" sz="1600" b="1" dirty="0"/>
          </a:p>
        </p:txBody>
      </p:sp>
    </p:spTree>
    <p:extLst>
      <p:ext uri="{BB962C8B-B14F-4D97-AF65-F5344CB8AC3E}">
        <p14:creationId xmlns:p14="http://schemas.microsoft.com/office/powerpoint/2010/main" val="3992882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2342</TotalTime>
  <Words>800</Words>
  <Application>Microsoft Office PowerPoint</Application>
  <PresentationFormat>Экран (16:9)</PresentationFormat>
  <Paragraphs>153</Paragraphs>
  <Slides>16</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Arial Narrow</vt:lpstr>
      <vt:lpstr>Calibri</vt:lpstr>
      <vt:lpstr>robotoregular</vt:lpstr>
      <vt:lpstr>Тема Office</vt:lpstr>
      <vt:lpstr>Презентация PowerPoint</vt:lpstr>
      <vt:lpstr>Was machen wir heute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Irina Knyazeva</dc:creator>
  <cp:lastModifiedBy>Кирилл Бабино</cp:lastModifiedBy>
  <cp:revision>168</cp:revision>
  <dcterms:created xsi:type="dcterms:W3CDTF">2020-07-08T13:10:34Z</dcterms:created>
  <dcterms:modified xsi:type="dcterms:W3CDTF">2020-12-01T16:08:51Z</dcterms:modified>
</cp:coreProperties>
</file>