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74D11-CA60-4472-B9BA-699CC6D7923E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40A5-1666-4E09-9181-6F0757A4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40A5-1666-4E09-9181-6F0757A4E3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8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7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6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9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8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8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6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0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3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5117F-26D6-4877-8E71-BC8F340994E5}" type="datetimeFigureOut">
              <a:rPr lang="ru-RU" smtClean="0"/>
              <a:t>05.08.2023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FFD0-AD90-437D-858C-D358B4371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6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5527"/>
            <a:ext cx="12101944" cy="6452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9928" y="545378"/>
            <a:ext cx="63038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b="1" dirty="0"/>
              <a:t>ГБОУ Школа № </a:t>
            </a:r>
            <a:r>
              <a:rPr lang="ru-RU" b="1" dirty="0" smtClean="0"/>
              <a:t>1279 «Эврика»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smtClean="0"/>
              <a:t> Дошкольное отделение </a:t>
            </a:r>
            <a:r>
              <a:rPr lang="ru-RU" i="1" dirty="0" smtClean="0"/>
              <a:t> </a:t>
            </a:r>
            <a:r>
              <a:rPr lang="ru-RU" i="1" dirty="0"/>
              <a:t>п</a:t>
            </a:r>
            <a:r>
              <a:rPr lang="ru-RU" i="1" dirty="0" smtClean="0"/>
              <a:t>о </a:t>
            </a:r>
            <a:r>
              <a:rPr lang="ru-RU" i="1" dirty="0"/>
              <a:t>адресу </a:t>
            </a:r>
            <a:r>
              <a:rPr lang="ru-RU" i="1" dirty="0" err="1"/>
              <a:t>ул</a:t>
            </a:r>
            <a:r>
              <a:rPr lang="ru-RU" i="1" dirty="0"/>
              <a:t>, </a:t>
            </a:r>
            <a:r>
              <a:rPr lang="ru-RU" i="1" dirty="0" err="1"/>
              <a:t>Болотниковская</a:t>
            </a:r>
            <a:r>
              <a:rPr lang="ru-RU" i="1" dirty="0"/>
              <a:t> 36Б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 smtClean="0"/>
              <a:t>  </a:t>
            </a:r>
            <a:endParaRPr lang="ru-RU" dirty="0"/>
          </a:p>
          <a:p>
            <a:r>
              <a:rPr lang="ru-RU" dirty="0" smtClean="0"/>
              <a:t>                                                      </a:t>
            </a:r>
            <a:r>
              <a:rPr lang="ru-RU" sz="2000" b="1" i="1" dirty="0" smtClean="0"/>
              <a:t>Проект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«Ритмика для младших дошкольников «                 Тип </a:t>
            </a:r>
            <a:r>
              <a:rPr lang="ru-RU" sz="2000" b="1" i="1" dirty="0" err="1" smtClean="0"/>
              <a:t>пректа</a:t>
            </a:r>
            <a:r>
              <a:rPr lang="ru-RU" sz="2000" b="1" i="1" dirty="0" smtClean="0"/>
              <a:t>-  долгосрочный  , сентябрь- май.</a:t>
            </a:r>
          </a:p>
          <a:p>
            <a:r>
              <a:rPr lang="ru-RU" sz="2000" b="1" i="1" dirty="0" smtClean="0"/>
              <a:t>Автор проекта: музыкальный руководитель                                                                  Цой О.В.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Участники </a:t>
            </a:r>
            <a:r>
              <a:rPr lang="ru-RU" sz="2000" b="1" i="1" dirty="0" err="1" smtClean="0"/>
              <a:t>пректа</a:t>
            </a:r>
            <a:r>
              <a:rPr lang="ru-RU" sz="2000" b="1" i="1" dirty="0" smtClean="0"/>
              <a:t>: </a:t>
            </a:r>
          </a:p>
          <a:p>
            <a:r>
              <a:rPr lang="ru-RU" sz="2000" b="1" i="1" dirty="0" smtClean="0"/>
              <a:t>Воспитатели младших групп, дети младших </a:t>
            </a:r>
            <a:r>
              <a:rPr lang="ru-RU" sz="2000" b="1" i="1" dirty="0" err="1" smtClean="0"/>
              <a:t>групп.музыкальный</a:t>
            </a:r>
            <a:r>
              <a:rPr lang="ru-RU" sz="2000" b="1" i="1" dirty="0" smtClean="0"/>
              <a:t> руководитель Цой О.В.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7" r="6000" b="9351"/>
          <a:stretch/>
        </p:blipFill>
        <p:spPr>
          <a:xfrm>
            <a:off x="928255" y="1234019"/>
            <a:ext cx="3918065" cy="3356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456" y="365125"/>
            <a:ext cx="110143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                                                            Литература</a:t>
            </a:r>
            <a:endParaRPr lang="ru-RU" dirty="0"/>
          </a:p>
          <a:p>
            <a:r>
              <a:rPr lang="ru-RU" dirty="0"/>
              <a:t>1.Авдеева Н.Н. Становление образа себя у детей первых трех лет жизни//Вопросы психологии, 1996. - №4 –</a:t>
            </a:r>
          </a:p>
          <a:p>
            <a:r>
              <a:rPr lang="ru-RU" dirty="0"/>
              <a:t>2.Буренина </a:t>
            </a:r>
            <a:r>
              <a:rPr lang="ru-RU" dirty="0" err="1"/>
              <a:t>А.И.Ритмическая</a:t>
            </a:r>
            <a:r>
              <a:rPr lang="ru-RU" dirty="0"/>
              <a:t> мозаика (Программа по ритмической пластике для детей дошкольного и младшего школьного возраста). - СПб.: ЛОИРО, 2000</a:t>
            </a:r>
          </a:p>
          <a:p>
            <a:r>
              <a:rPr lang="ru-RU" dirty="0"/>
              <a:t>3.Буренина А.И. Мир увлекательных занятий. - СПб., 1999</a:t>
            </a:r>
          </a:p>
          <a:p>
            <a:r>
              <a:rPr lang="ru-RU" dirty="0"/>
              <a:t>4..Васильева, </a:t>
            </a:r>
            <a:r>
              <a:rPr lang="ru-RU" dirty="0" err="1"/>
              <a:t>Веракса</a:t>
            </a:r>
            <a:r>
              <a:rPr lang="ru-RU" dirty="0"/>
              <a:t>, Комарова, Примерная основная  общеобразовательная программа дошкольного образования «От рождения до школы» Мозаика-Синтез, 20115..Ветлугина Н.А. «Музыкальное воспитание в детском саду» - М., Просвещение, 1981;</a:t>
            </a:r>
          </a:p>
          <a:p>
            <a:r>
              <a:rPr lang="ru-RU" dirty="0"/>
              <a:t>5.Глазырина Е.Ю, Приёмы воплощения музыкального образа в детской пластике. Эстетическое воспитание: проблемы, поиски,решения-М,1994</a:t>
            </a:r>
          </a:p>
          <a:p>
            <a:r>
              <a:rPr lang="ru-RU" dirty="0"/>
              <a:t>6.Дьяченко о. М. «Выразительное движение» - Москва, Научный центр </a:t>
            </a:r>
            <a:r>
              <a:rPr lang="ru-RU" dirty="0" err="1"/>
              <a:t>Венгера</a:t>
            </a:r>
            <a:r>
              <a:rPr lang="ru-RU" dirty="0"/>
              <a:t>, 1996 г.</a:t>
            </a:r>
          </a:p>
          <a:p>
            <a:r>
              <a:rPr lang="ru-RU" dirty="0"/>
              <a:t>7. </a:t>
            </a:r>
            <a:r>
              <a:rPr lang="ru-RU" dirty="0" err="1"/>
              <a:t>Зазульская</a:t>
            </a:r>
            <a:r>
              <a:rPr lang="ru-RU" dirty="0"/>
              <a:t> О. «Кувшин эмоций»//Обруч. - 2005 - №6</a:t>
            </a:r>
          </a:p>
          <a:p>
            <a:r>
              <a:rPr lang="ru-RU" dirty="0"/>
              <a:t>8.Коренева Т.Ф., Музыкально-ритмические движения для детей дошкольного и младшего школьного возраста: учебно-методическое пособие.-М.: </a:t>
            </a:r>
            <a:r>
              <a:rPr lang="ru-RU" dirty="0" err="1"/>
              <a:t>Владос</a:t>
            </a:r>
            <a:r>
              <a:rPr lang="ru-RU" dirty="0"/>
              <a:t>, 2001</a:t>
            </a:r>
          </a:p>
        </p:txBody>
      </p:sp>
    </p:spTree>
    <p:extLst>
      <p:ext uri="{BB962C8B-B14F-4D97-AF65-F5344CB8AC3E}">
        <p14:creationId xmlns:p14="http://schemas.microsoft.com/office/powerpoint/2010/main" val="23933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72"/>
            <a:ext cx="12081164" cy="6636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84909"/>
            <a:ext cx="10744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Музыка - самое эмоциональное искусство (</a:t>
            </a:r>
            <a:r>
              <a:rPr lang="ru-RU" dirty="0" err="1"/>
              <a:t>Д.Б.Кабалевский</a:t>
            </a:r>
            <a:r>
              <a:rPr lang="ru-RU" dirty="0"/>
              <a:t>). Ее воздействие на формирование личности огромно. «Без музыки трудно представить себе жизнь человека. Без звуков музыки она была бы не полна, глуха, бедна…Любителями и знатоками музыки не рождаются, а становятся». Эти слова крупнейшего композитора современности Д. Шостаковича как нельзя более полно отражают основной взгляд на  музыкальное воспитание и развитие ребенка. </a:t>
            </a:r>
            <a:r>
              <a:rPr lang="ru-RU" b="1" dirty="0"/>
              <a:t>Музыкально-ритмические</a:t>
            </a:r>
            <a:r>
              <a:rPr lang="ru-RU" dirty="0"/>
              <a:t> </a:t>
            </a:r>
            <a:r>
              <a:rPr lang="ru-RU" b="1" dirty="0"/>
              <a:t>движения -</a:t>
            </a:r>
            <a:r>
              <a:rPr lang="ru-RU" dirty="0"/>
              <a:t> Музыкально-ритмические движения являются синтетическим видом деятельности. Поэтому любые движения под музыку развивают и музыкальный слух, и двигательные способности, и те психические процессы, которые лежат в их основе и способствуют эмоциональному и психофизическому развитию детей.</a:t>
            </a:r>
          </a:p>
          <a:p>
            <a:r>
              <a:rPr lang="ru-RU" b="1" dirty="0"/>
              <a:t>.  Реализация проекта                                                                              </a:t>
            </a:r>
            <a:endParaRPr lang="ru-RU" dirty="0"/>
          </a:p>
          <a:p>
            <a:r>
              <a:rPr lang="ru-RU" b="1" dirty="0" smtClean="0"/>
              <a:t>1.Актуальность.</a:t>
            </a:r>
            <a:endParaRPr lang="ru-RU" dirty="0"/>
          </a:p>
          <a:p>
            <a:r>
              <a:rPr lang="ru-RU" dirty="0"/>
              <a:t>Анализ </a:t>
            </a:r>
            <a:r>
              <a:rPr lang="ru-RU" b="1" i="1" dirty="0"/>
              <a:t>внешней среды</a:t>
            </a:r>
            <a:r>
              <a:rPr lang="ru-RU" dirty="0"/>
              <a:t> показал, что за последние годы в нашем городе повысился  уровень рождаемости  детей. Как следствие этого, возникла острая необходимость в увеличении количества мест в детском саду, а также необходимость в услугах дополнительного образования (различные кружки и секции). Сравнительный анализ услуг дополнительного образования показал, что в основном эти кружки  ориентированы на деятельность с  детьми  в возрасте от 6-7 лет, дети </a:t>
            </a:r>
            <a:r>
              <a:rPr lang="ru-RU" dirty="0" smtClean="0"/>
              <a:t>3-5 </a:t>
            </a:r>
            <a:r>
              <a:rPr lang="ru-RU" dirty="0"/>
              <a:t>лет практически остаются не задействованы или эти кружки ориентированы лишь на общее развитие ребёнка, но не на развитие двигательных навыков детей. В нашем городе ежегодно устраиваются  конкурсы-фестивали по  детскому танцу, в которых в основном  также участвуют дети 6-7-лет. Дети </a:t>
            </a:r>
            <a:r>
              <a:rPr lang="ru-RU" dirty="0" smtClean="0"/>
              <a:t>младшего  </a:t>
            </a:r>
            <a:r>
              <a:rPr lang="ru-RU" dirty="0"/>
              <a:t>возраста незаслуженно «остаются в стороне».  </a:t>
            </a:r>
          </a:p>
          <a:p>
            <a:r>
              <a:rPr lang="ru-RU" dirty="0"/>
              <a:t> Система работы по развитию музыкально-ритмических движений  у детей  </a:t>
            </a:r>
            <a:r>
              <a:rPr lang="ru-RU" dirty="0" smtClean="0"/>
              <a:t>младшего дошкольного </a:t>
            </a:r>
            <a:r>
              <a:rPr lang="ru-RU" dirty="0"/>
              <a:t>возраста требует осуществления преобразований </a:t>
            </a:r>
            <a:r>
              <a:rPr lang="ru-RU" b="1" i="1" dirty="0"/>
              <a:t>внутренней среды</a:t>
            </a:r>
            <a:r>
              <a:rPr lang="ru-RU" i="1" dirty="0"/>
              <a:t>, </a:t>
            </a:r>
            <a:r>
              <a:rPr lang="ru-RU" dirty="0"/>
              <a:t>определенных средств, создание особых условий с учетом возрастных особенностей и музыкальных потребностей дошкольников.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263236"/>
            <a:ext cx="11956472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727" y="512618"/>
            <a:ext cx="110143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 Цели и задачи проекта</a:t>
            </a:r>
            <a:endParaRPr lang="ru-RU" dirty="0"/>
          </a:p>
          <a:p>
            <a:r>
              <a:rPr lang="ru-RU" dirty="0"/>
              <a:t>Настоящий проект  разработан на основе примерной программы «От  рождения до школы</a:t>
            </a:r>
            <a:r>
              <a:rPr lang="ru-RU" dirty="0" smtClean="0"/>
              <a:t>», </a:t>
            </a:r>
            <a:r>
              <a:rPr lang="ru-RU" dirty="0"/>
              <a:t>с учетом обновления содержания по программе «Ритмическая мозаика» </a:t>
            </a:r>
            <a:r>
              <a:rPr lang="ru-RU" dirty="0" err="1"/>
              <a:t>А.И.Бурениной</a:t>
            </a:r>
            <a:r>
              <a:rPr lang="ru-RU" dirty="0"/>
              <a:t>. Проведенный сравнительный  анализ доказал, что  разделы программы, связанные с ритмическими движениями на основе интеграции программ действительно являются </a:t>
            </a:r>
            <a:r>
              <a:rPr lang="ru-RU" dirty="0" err="1"/>
              <a:t>взаимодополняемыми</a:t>
            </a:r>
            <a:r>
              <a:rPr lang="ru-RU" dirty="0"/>
              <a:t> структурами и гармонично взаимодействуют. Обе программы  имеют общие задачи, а значит могут  успешно решить проблемы в трудном и важном разделе «Музыкально-ритмическое воспитание детей дошкольного возраста».</a:t>
            </a:r>
          </a:p>
          <a:p>
            <a:r>
              <a:rPr lang="ru-RU" b="1" dirty="0"/>
              <a:t>Основной целью</a:t>
            </a:r>
            <a:r>
              <a:rPr lang="ru-RU" dirty="0"/>
              <a:t>  проекта  по проблеме «Развитие музыкально-ритмических  детей  </a:t>
            </a:r>
            <a:r>
              <a:rPr lang="ru-RU" dirty="0" smtClean="0"/>
              <a:t>младшего </a:t>
            </a:r>
            <a:r>
              <a:rPr lang="ru-RU" dirty="0"/>
              <a:t>дошкольного возраста» является психофизическое развитие ребенка, формирование средствами музыки  ритмических движений, развитие коммуникативных  качеств ребенка с учетом новейших технологий и исследований в  области музыкального воспитания</a:t>
            </a:r>
          </a:p>
          <a:p>
            <a:r>
              <a:rPr lang="ru-RU" b="1" dirty="0"/>
              <a:t>Задачи проектной деятельности:  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 Образовательные:</a:t>
            </a:r>
            <a:endParaRPr lang="ru-RU" dirty="0"/>
          </a:p>
          <a:p>
            <a:pPr lvl="0"/>
            <a:r>
              <a:rPr lang="ru-RU" dirty="0"/>
              <a:t>Приобщение к танцевальному искусству, расширение знаний о танцах.</a:t>
            </a:r>
          </a:p>
          <a:p>
            <a:pPr lvl="0"/>
            <a:r>
              <a:rPr lang="ru-RU" dirty="0"/>
              <a:t>Формирование навыков основных танцевальных движений:</a:t>
            </a:r>
          </a:p>
          <a:p>
            <a:r>
              <a:rPr lang="ru-RU" b="1" dirty="0"/>
              <a:t>Воспитательные:</a:t>
            </a:r>
            <a:endParaRPr lang="ru-RU" dirty="0"/>
          </a:p>
          <a:p>
            <a:pPr lvl="0"/>
            <a:r>
              <a:rPr lang="ru-RU" dirty="0"/>
              <a:t>Воспитывать коммуникативные качества у детей, активность и самостоятельность.</a:t>
            </a:r>
          </a:p>
          <a:p>
            <a:pPr lvl="0"/>
            <a:r>
              <a:rPr lang="ru-RU" dirty="0"/>
              <a:t>Формировать общую культуру личности ребенка, способностей ориентироваться в современном обществе.</a:t>
            </a:r>
          </a:p>
          <a:p>
            <a:pPr lvl="0"/>
            <a:r>
              <a:rPr lang="ru-RU" dirty="0"/>
              <a:t>Создать атмосферу радости детского творчества в сотрудничестве.</a:t>
            </a:r>
          </a:p>
          <a:p>
            <a:r>
              <a:rPr lang="ru-RU" b="1" dirty="0"/>
              <a:t>Развивающие:</a:t>
            </a:r>
            <a:endParaRPr lang="ru-RU" dirty="0"/>
          </a:p>
          <a:p>
            <a:pPr lvl="0"/>
            <a:r>
              <a:rPr lang="ru-RU" dirty="0"/>
              <a:t>Развивать воображение, фантазию, умение самостоятельно находить свои оригинальные движения,  побуждать детей к творчеству.</a:t>
            </a:r>
          </a:p>
          <a:p>
            <a:pPr lvl="0"/>
            <a:r>
              <a:rPr lang="ru-RU" dirty="0" smtClean="0"/>
              <a:t>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3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18"/>
            <a:ext cx="12192000" cy="6788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782" y="568036"/>
            <a:ext cx="11125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Обучение  детей приемам самостоятельной и коллективной работы, самоконтроля и взаимоконтроля</a:t>
            </a:r>
          </a:p>
          <a:p>
            <a:r>
              <a:rPr lang="ru-RU" dirty="0" smtClean="0"/>
              <a:t>Проект предполагает проведение одного занятия в неделю кружковой работы, как часть традиционной музыкально-ритмической деятельности, </a:t>
            </a:r>
          </a:p>
          <a:p>
            <a:r>
              <a:rPr lang="ru-RU" dirty="0"/>
              <a:t>индивидуальную работу, а также работу    в свободное от занятий время. Продолжительность занятия –15-20 минут</a:t>
            </a:r>
          </a:p>
          <a:p>
            <a:r>
              <a:rPr lang="ru-RU" b="1" dirty="0"/>
              <a:t>Возраст детей </a:t>
            </a:r>
            <a:r>
              <a:rPr lang="ru-RU" b="1" dirty="0" smtClean="0"/>
              <a:t>3-5 </a:t>
            </a:r>
            <a:r>
              <a:rPr lang="ru-RU" b="1" dirty="0"/>
              <a:t>лет</a:t>
            </a:r>
            <a:endParaRPr lang="ru-RU" dirty="0"/>
          </a:p>
          <a:p>
            <a:r>
              <a:rPr lang="ru-RU" b="1" dirty="0"/>
              <a:t>1.3. Принципы интеграции и </a:t>
            </a:r>
            <a:r>
              <a:rPr lang="ru-RU" b="1" dirty="0" err="1"/>
              <a:t>инновационность</a:t>
            </a:r>
            <a:r>
              <a:rPr lang="ru-RU" b="1" dirty="0"/>
              <a:t> проекта</a:t>
            </a:r>
            <a:endParaRPr lang="ru-RU" dirty="0"/>
          </a:p>
          <a:p>
            <a:r>
              <a:rPr lang="ru-RU" dirty="0"/>
              <a:t>      Проект составлен на основе принципа интеграции </a:t>
            </a:r>
            <a:r>
              <a:rPr lang="ru-RU" dirty="0" err="1"/>
              <a:t>межпредметных</a:t>
            </a:r>
            <a:r>
              <a:rPr lang="ru-RU" dirty="0"/>
              <a:t> связей по разделам:</a:t>
            </a:r>
          </a:p>
          <a:p>
            <a:pPr lvl="0"/>
            <a:r>
              <a:rPr lang="ru-RU" b="1" dirty="0"/>
              <a:t>«Музыкальное воспитание</a:t>
            </a:r>
            <a:r>
              <a:rPr lang="ru-RU" dirty="0"/>
              <a:t>»- закрепление всех движений и использование танцев, изученных и  поставленных на занятии кружка.</a:t>
            </a:r>
          </a:p>
          <a:p>
            <a:pPr lvl="0"/>
            <a:r>
              <a:rPr lang="ru-RU" b="1" dirty="0"/>
              <a:t>«Театральная деятельность»-</a:t>
            </a:r>
            <a:r>
              <a:rPr lang="ru-RU" dirty="0"/>
              <a:t>  использование танцев в театральных постановках, для создания единого, художественного образа.</a:t>
            </a:r>
          </a:p>
          <a:p>
            <a:pPr lvl="0"/>
            <a:r>
              <a:rPr lang="ru-RU" b="1" dirty="0"/>
              <a:t>«Физическая культура»-</a:t>
            </a:r>
            <a:r>
              <a:rPr lang="ru-RU" dirty="0"/>
              <a:t> использование элементов ритмики на физкультурных занятиях, для совершенствования психомоторных способностей: развития мышечной силы, координации, мелкой </a:t>
            </a:r>
            <a:r>
              <a:rPr lang="ru-RU" b="1" dirty="0"/>
              <a:t>моторики, формирование правильной осанки.</a:t>
            </a:r>
            <a:endParaRPr lang="ru-RU" dirty="0"/>
          </a:p>
          <a:p>
            <a:pPr lvl="0"/>
            <a:r>
              <a:rPr lang="ru-RU" b="1" dirty="0"/>
              <a:t>«Здоровье»-</a:t>
            </a:r>
            <a:r>
              <a:rPr lang="ru-RU" dirty="0"/>
              <a:t> укрепление здоровья, развитие опорно-двигательного аппарата, функциональное совершенствование органов дыхания, кровообращения, сердечно - сосудистой и нервной систем организма.</a:t>
            </a:r>
          </a:p>
          <a:p>
            <a:pPr lvl="0"/>
            <a:r>
              <a:rPr lang="ru-RU" b="1" dirty="0"/>
              <a:t>«Познание»-</a:t>
            </a:r>
            <a:r>
              <a:rPr lang="ru-RU" dirty="0"/>
              <a:t> расширение знаний о композиторах, танцах, средствах музыкальной выразительности.</a:t>
            </a:r>
          </a:p>
          <a:p>
            <a:r>
              <a:rPr lang="ru-RU" dirty="0"/>
              <a:t> </a:t>
            </a:r>
            <a:r>
              <a:rPr lang="ru-RU" dirty="0" smtClean="0"/>
              <a:t>                                                                    </a:t>
            </a:r>
            <a:r>
              <a:rPr lang="ru-RU" b="1" dirty="0" smtClean="0"/>
              <a:t>Этапы работы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8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036" y="-369166"/>
            <a:ext cx="11055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r>
              <a:rPr lang="ru-RU" b="1" i="1" dirty="0" smtClean="0"/>
              <a:t>Сентябрь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i="1" dirty="0"/>
              <a:t>«</a:t>
            </a:r>
            <a:r>
              <a:rPr lang="ru-RU" b="1" i="1" dirty="0"/>
              <a:t>Урожай на грядке»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«Урожай собирай и на зиму запасай»</a:t>
            </a:r>
            <a:endParaRPr lang="ru-RU" dirty="0"/>
          </a:p>
          <a:p>
            <a:r>
              <a:rPr lang="ru-RU" dirty="0"/>
              <a:t>Инсценировка песен про урожай. Воссоздавать игровые образы овощей.</a:t>
            </a:r>
          </a:p>
          <a:p>
            <a:r>
              <a:rPr lang="ru-RU" b="1" dirty="0" smtClean="0"/>
              <a:t> </a:t>
            </a:r>
            <a:r>
              <a:rPr lang="ru-RU" b="1" dirty="0"/>
              <a:t>«Осенние подарки».</a:t>
            </a:r>
            <a:endParaRPr lang="ru-RU" dirty="0"/>
          </a:p>
          <a:p>
            <a:r>
              <a:rPr lang="ru-RU" dirty="0"/>
              <a:t>Освоение способов детализации. (Характера поведения персонажа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i="1" dirty="0"/>
              <a:t>Октябрь.</a:t>
            </a:r>
            <a:endParaRPr lang="ru-RU" dirty="0"/>
          </a:p>
          <a:p>
            <a:r>
              <a:rPr lang="ru-RU" b="1" i="1" dirty="0"/>
              <a:t>«Желтый коврик</a:t>
            </a:r>
            <a:r>
              <a:rPr lang="ru-RU" i="1" dirty="0"/>
              <a:t>»</a:t>
            </a:r>
            <a:endParaRPr lang="ru-RU" dirty="0"/>
          </a:p>
          <a:p>
            <a:r>
              <a:rPr lang="ru-RU" b="1" dirty="0" smtClean="0"/>
              <a:t>«Листики </a:t>
            </a:r>
            <a:r>
              <a:rPr lang="ru-RU" b="1" dirty="0"/>
              <a:t>играют в прятки»</a:t>
            </a:r>
            <a:endParaRPr lang="ru-RU" dirty="0"/>
          </a:p>
          <a:p>
            <a:r>
              <a:rPr lang="ru-RU" dirty="0"/>
              <a:t>побуждение детей к поиску выразительных движений и жестов ,передающих «переход» из одного состояния в другое.(образ смены погоды , дождя, ветра)</a:t>
            </a:r>
          </a:p>
          <a:p>
            <a:r>
              <a:rPr lang="ru-RU" b="1" dirty="0" smtClean="0"/>
              <a:t> </a:t>
            </a:r>
            <a:r>
              <a:rPr lang="ru-RU" b="1" dirty="0"/>
              <a:t>«Виноватая тучка»</a:t>
            </a:r>
            <a:endParaRPr lang="ru-RU" dirty="0"/>
          </a:p>
          <a:p>
            <a:r>
              <a:rPr lang="ru-RU" dirty="0"/>
              <a:t>Находить самостоятельно образ при помощи выразительной пластики и музыки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i="1" dirty="0"/>
              <a:t>Ноябрь.</a:t>
            </a:r>
            <a:endParaRPr lang="ru-RU" dirty="0"/>
          </a:p>
          <a:p>
            <a:r>
              <a:rPr lang="ru-RU" b="1" dirty="0"/>
              <a:t>«</a:t>
            </a:r>
            <a:r>
              <a:rPr lang="ru-RU" b="1" i="1" dirty="0"/>
              <a:t>Зимняя сказка»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«Добрые и злые волшебники».</a:t>
            </a:r>
            <a:endParaRPr lang="ru-RU" dirty="0"/>
          </a:p>
          <a:p>
            <a:r>
              <a:rPr lang="ru-RU" dirty="0"/>
              <a:t>Знакомить детей со способами воплощения образа фантастического персонажа его характером.</a:t>
            </a:r>
          </a:p>
          <a:p>
            <a:r>
              <a:rPr lang="ru-RU" b="1" dirty="0" smtClean="0"/>
              <a:t>«Новый </a:t>
            </a:r>
            <a:r>
              <a:rPr lang="ru-RU" b="1" dirty="0"/>
              <a:t>год у ворот».</a:t>
            </a:r>
            <a:endParaRPr lang="ru-RU" dirty="0"/>
          </a:p>
          <a:p>
            <a:r>
              <a:rPr lang="ru-RU" dirty="0"/>
              <a:t>Побуждение детей к поиску способов воплощения образов.(петрушки, гномы, снежной королевы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8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110837"/>
            <a:ext cx="12192000" cy="6747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583" y="365124"/>
            <a:ext cx="11000508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Декабрь.</a:t>
            </a:r>
            <a:endParaRPr lang="ru-RU" dirty="0"/>
          </a:p>
          <a:p>
            <a:r>
              <a:rPr lang="ru-RU" b="1" dirty="0"/>
              <a:t>«</a:t>
            </a:r>
            <a:r>
              <a:rPr lang="ru-RU" b="1" i="1" dirty="0"/>
              <a:t>Удивительное рядом»</a:t>
            </a:r>
            <a:endParaRPr lang="ru-RU" dirty="0"/>
          </a:p>
          <a:p>
            <a:r>
              <a:rPr lang="ru-RU" b="1" dirty="0"/>
              <a:t>«Зимние узоры».</a:t>
            </a:r>
            <a:endParaRPr lang="ru-RU" dirty="0"/>
          </a:p>
          <a:p>
            <a:r>
              <a:rPr lang="ru-RU" dirty="0" smtClean="0"/>
              <a:t>Подводить </a:t>
            </a:r>
            <a:r>
              <a:rPr lang="ru-RU" dirty="0"/>
              <a:t>детей к нахождении способов разыгрывания развернутого сюжета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i="1" dirty="0" smtClean="0"/>
              <a:t>Удивительное рядом»</a:t>
            </a:r>
            <a:endParaRPr lang="ru-RU" dirty="0" smtClean="0"/>
          </a:p>
          <a:p>
            <a:r>
              <a:rPr lang="ru-RU" b="1" dirty="0" smtClean="0"/>
              <a:t>«Зимние узоры».</a:t>
            </a:r>
            <a:endParaRPr lang="ru-RU" dirty="0" smtClean="0"/>
          </a:p>
          <a:p>
            <a:r>
              <a:rPr lang="ru-RU" dirty="0" smtClean="0"/>
              <a:t>Подводить детей к нахождении способов разыгрывания развернутого сюжета.</a:t>
            </a:r>
          </a:p>
          <a:p>
            <a:r>
              <a:rPr lang="ru-RU" b="1" i="1" dirty="0" smtClean="0"/>
              <a:t>Январь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i="1" dirty="0" smtClean="0"/>
              <a:t>Мы спортсмены»</a:t>
            </a:r>
            <a:endParaRPr lang="ru-RU" dirty="0" smtClean="0"/>
          </a:p>
          <a:p>
            <a:r>
              <a:rPr lang="ru-RU" b="1" dirty="0" smtClean="0"/>
              <a:t> «Спорт, спорт, спорт.»</a:t>
            </a:r>
            <a:endParaRPr lang="ru-RU" dirty="0" smtClean="0"/>
          </a:p>
          <a:p>
            <a:r>
              <a:rPr lang="ru-RU" dirty="0" smtClean="0"/>
              <a:t>Закреплять умения и навыки музыкально-ритмических движений в построении различных фигур</a:t>
            </a:r>
          </a:p>
          <a:p>
            <a:r>
              <a:rPr lang="ru-RU" dirty="0" smtClean="0"/>
              <a:t>.</a:t>
            </a:r>
            <a:r>
              <a:rPr lang="ru-RU" b="1" dirty="0" smtClean="0"/>
              <a:t>Февраль.</a:t>
            </a:r>
          </a:p>
          <a:p>
            <a:r>
              <a:rPr lang="ru-RU" b="1" dirty="0" smtClean="0"/>
              <a:t> «Мы солдаты»</a:t>
            </a:r>
            <a:endParaRPr lang="ru-RU" dirty="0" smtClean="0"/>
          </a:p>
          <a:p>
            <a:r>
              <a:rPr lang="ru-RU" dirty="0" smtClean="0"/>
              <a:t>Разыгрывать не большой сюжет на военную тематику .</a:t>
            </a:r>
          </a:p>
          <a:p>
            <a:r>
              <a:rPr lang="ru-RU" b="1" i="1" dirty="0" smtClean="0"/>
              <a:t>«Бабушкин сундучок»</a:t>
            </a:r>
            <a:endParaRPr lang="ru-RU" dirty="0" smtClean="0"/>
          </a:p>
          <a:p>
            <a:r>
              <a:rPr lang="ru-RU" b="1" dirty="0" smtClean="0"/>
              <a:t> «Вечерняя сказка»</a:t>
            </a:r>
            <a:endParaRPr lang="ru-RU" dirty="0" smtClean="0"/>
          </a:p>
          <a:p>
            <a:r>
              <a:rPr lang="ru-RU" dirty="0" smtClean="0"/>
              <a:t>Освоение способов образов нежности, любви ,взаимопонимания .</a:t>
            </a:r>
          </a:p>
          <a:p>
            <a:r>
              <a:rPr lang="ru-RU" b="1" i="1" dirty="0"/>
              <a:t>Март</a:t>
            </a:r>
            <a:endParaRPr lang="ru-RU" dirty="0"/>
          </a:p>
          <a:p>
            <a:r>
              <a:rPr lang="ru-RU" b="1" i="1" dirty="0"/>
              <a:t>«</a:t>
            </a:r>
            <a:r>
              <a:rPr lang="ru-RU" b="1" i="1" dirty="0" err="1"/>
              <a:t>Солнышкино</a:t>
            </a:r>
            <a:r>
              <a:rPr lang="ru-RU" b="1" i="1" dirty="0"/>
              <a:t> платьице»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«Волшебные цветы»</a:t>
            </a:r>
            <a:endParaRPr lang="ru-RU" dirty="0"/>
          </a:p>
          <a:p>
            <a:r>
              <a:rPr lang="ru-RU" dirty="0"/>
              <a:t>Подводить детей к движениям изображающие видоизменения внешнего облика персонажа.(цветы </a:t>
            </a:r>
            <a:r>
              <a:rPr lang="ru-RU" dirty="0" err="1"/>
              <a:t>увядают,оживают</a:t>
            </a:r>
            <a:r>
              <a:rPr lang="ru-RU" dirty="0"/>
              <a:t> и т.д.)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4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618" y="365125"/>
            <a:ext cx="111806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Апрель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i="1" dirty="0" smtClean="0"/>
              <a:t>Веселая карусель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b="1" dirty="0" smtClean="0"/>
              <a:t> «Мир вокруг нас».</a:t>
            </a:r>
            <a:endParaRPr lang="ru-RU" dirty="0" smtClean="0"/>
          </a:p>
          <a:p>
            <a:r>
              <a:rPr lang="ru-RU" dirty="0" smtClean="0"/>
              <a:t>Развивать выразительность исполнения детьми движений и «игровой »сценки в целом.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/>
              <a:t>Май</a:t>
            </a:r>
          </a:p>
          <a:p>
            <a:r>
              <a:rPr lang="ru-RU" b="1" dirty="0" smtClean="0"/>
              <a:t> «Навстречу к солнышку»</a:t>
            </a:r>
            <a:endParaRPr lang="ru-RU" dirty="0" smtClean="0"/>
          </a:p>
          <a:p>
            <a:r>
              <a:rPr lang="ru-RU" dirty="0" smtClean="0"/>
              <a:t>Освоение элементов эстрадного танца. Постановка творческого танца при индивидуальной импровизации</a:t>
            </a:r>
          </a:p>
          <a:p>
            <a:r>
              <a:rPr lang="ru-RU" b="1" i="1" dirty="0"/>
              <a:t>Танцы, пляски и хороводы.</a:t>
            </a:r>
            <a:endParaRPr lang="ru-RU" dirty="0"/>
          </a:p>
          <a:p>
            <a:r>
              <a:rPr lang="ru-RU" dirty="0"/>
              <a:t>Танцы, пляски и хороводы – также весьма привлекательный для детей раздел занятий ритмикой. Основу программ музыкально-ритмического воспитания в </a:t>
            </a:r>
            <a:r>
              <a:rPr lang="ru-RU" dirty="0" smtClean="0"/>
              <a:t>ДО </a:t>
            </a:r>
            <a:r>
              <a:rPr lang="ru-RU" dirty="0"/>
              <a:t>составляют несложные танцы разных народов, характерные танцы.</a:t>
            </a:r>
          </a:p>
          <a:p>
            <a:r>
              <a:rPr lang="ru-RU" dirty="0"/>
              <a:t> Музыкальная форма, структура народного танца, как правило, ясная, четкая, доступная детскому восприятию. Часто музыкальная форма основывается на противопоставлении контрастных частей (быстро – медленно, тихо – громко и т.д.). Контраст звучания музыки  реализуется в танце через контрастную смену характера движений, что легко осваивается детьми.</a:t>
            </a:r>
          </a:p>
          <a:p>
            <a:r>
              <a:rPr lang="ru-RU" dirty="0"/>
              <a:t>В характерных танцах плясовые элементы соответствуют манере движений различных персонажей (снежинок, куколок, клоунов, пингвинов и т.п.). Сам же характерный танец часто связан с забавным сюжетом, где есть завязка, развитие, кульминация и развязка. Яркие образы и сюжеты характерных танцев помогают детям ориентироваться в музыкальной композиции.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442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55448"/>
            <a:ext cx="11704320" cy="6601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21386" r="15818" b="6325"/>
          <a:stretch/>
        </p:blipFill>
        <p:spPr>
          <a:xfrm>
            <a:off x="1658112" y="753903"/>
            <a:ext cx="4133088" cy="2798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21953" r="7367" b="-2399"/>
          <a:stretch/>
        </p:blipFill>
        <p:spPr>
          <a:xfrm>
            <a:off x="6222492" y="703453"/>
            <a:ext cx="3941064" cy="2899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32133" r="13567" b="8133"/>
          <a:stretch/>
        </p:blipFill>
        <p:spPr>
          <a:xfrm>
            <a:off x="1658112" y="3712463"/>
            <a:ext cx="4032504" cy="2596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28533" r="18267" b="667"/>
          <a:stretch/>
        </p:blipFill>
        <p:spPr>
          <a:xfrm>
            <a:off x="6153912" y="3753452"/>
            <a:ext cx="4608576" cy="25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7038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327" y="263235"/>
            <a:ext cx="113191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/>
              <a:t>Заключение</a:t>
            </a:r>
            <a:endParaRPr lang="ru-RU" dirty="0"/>
          </a:p>
          <a:p>
            <a:r>
              <a:rPr lang="ru-RU" dirty="0"/>
              <a:t>Таким образом,  в результате проектной деятельности, благодаря регулярным и дополнительным занятиям по развитию музыкально-ритмических движений у детей  возрастут показатели в развитии  двигательных качеств и умений, общеразвивающих движений, имитационных движений, ориентировки в пространстве, творческих способностей,  нравственно-коммуникативных качеств личности.  Для этого будут созданы соответствующие условия : дидактические игры, музыкальные уголки , инструменты с помощью которых можно работать с ритмами (деревянные палочки, «волшебные» кубики, бубны, колотушки, трещотки, ритмические таблицы), костюмы.                                                        </a:t>
            </a:r>
          </a:p>
          <a:p>
            <a:r>
              <a:rPr lang="ru-RU" dirty="0"/>
              <a:t>  Для достижения поставленных целей  деятельность по развитию музыкально-ритмических движений проводится индивидуально, </a:t>
            </a:r>
            <a:r>
              <a:rPr lang="ru-RU" dirty="0" err="1"/>
              <a:t>по-подгруппам</a:t>
            </a:r>
            <a:r>
              <a:rPr lang="ru-RU" dirty="0"/>
              <a:t>, фронтально,   а также в интеграции с использованием синтеза различных видов деятельности: музыкальная, художественно-речевая, изобразительная. Проводятся  игры-драматизации, организуется совместная деятельность детей и взрослых в  танцевальных ансамблях с участием родителей и </a:t>
            </a:r>
            <a:r>
              <a:rPr lang="ru-RU" dirty="0" smtClean="0"/>
              <a:t>педагогов.</a:t>
            </a:r>
          </a:p>
          <a:p>
            <a:r>
              <a:rPr lang="ru-RU" dirty="0"/>
              <a:t>П</a:t>
            </a:r>
            <a:r>
              <a:rPr lang="ru-RU" dirty="0" smtClean="0"/>
              <a:t>роведение </a:t>
            </a:r>
            <a:r>
              <a:rPr lang="ru-RU" dirty="0"/>
              <a:t>совместных праздников  с детьми, родителями и сотрудниками </a:t>
            </a:r>
            <a:r>
              <a:rPr lang="ru-RU" dirty="0" smtClean="0"/>
              <a:t>ДО </a:t>
            </a:r>
            <a:r>
              <a:rPr lang="ru-RU" dirty="0"/>
              <a:t>выступления на сценах города, участие в городских танцевальных конкурсах.</a:t>
            </a:r>
          </a:p>
          <a:p>
            <a:r>
              <a:rPr lang="ru-RU" dirty="0"/>
              <a:t>При успешной реализации проектной деятельности по развитию музыкально-ритмических движений  у детей </a:t>
            </a:r>
            <a:r>
              <a:rPr lang="ru-RU" dirty="0" smtClean="0"/>
              <a:t>с </a:t>
            </a:r>
            <a:r>
              <a:rPr lang="ru-RU" dirty="0"/>
              <a:t>планируется:</a:t>
            </a:r>
          </a:p>
          <a:p>
            <a:pPr lvl="0"/>
            <a:r>
              <a:rPr lang="ru-RU" dirty="0"/>
              <a:t>продолжить научный поиск по изучению и внедрению эффективных технологий по приобщению детей к музыкально-ритмическому воспитанию;</a:t>
            </a:r>
          </a:p>
          <a:p>
            <a:pPr lvl="0"/>
            <a:r>
              <a:rPr lang="ru-RU" dirty="0"/>
              <a:t>внедрять авторскую программу </a:t>
            </a:r>
            <a:r>
              <a:rPr lang="ru-RU" dirty="0" err="1"/>
              <a:t>А.И.Бурениной</a:t>
            </a:r>
            <a:r>
              <a:rPr lang="ru-RU" dirty="0"/>
              <a:t> «Ритмическая мозаика» более углубленно в старших и подготовительных группах.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0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495</Words>
  <Application>Microsoft Office PowerPoint</Application>
  <PresentationFormat>Широкоэкранный</PresentationFormat>
  <Paragraphs>122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PC</cp:lastModifiedBy>
  <cp:revision>11</cp:revision>
  <dcterms:created xsi:type="dcterms:W3CDTF">2021-06-01T22:09:56Z</dcterms:created>
  <dcterms:modified xsi:type="dcterms:W3CDTF">2023-08-04T22:09:52Z</dcterms:modified>
</cp:coreProperties>
</file>