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6" r:id="rId9"/>
    <p:sldId id="267" r:id="rId10"/>
    <p:sldId id="268" r:id="rId11"/>
    <p:sldId id="269" r:id="rId12"/>
    <p:sldId id="270" r:id="rId13"/>
    <p:sldId id="271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FF66"/>
    <a:srgbClr val="025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5C933-A8A0-4BEE-B0BC-63CEAF67B6F3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E8AD7-E7B6-4FD0-9792-6F2CAEC3F7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27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E8AD7-E7B6-4FD0-9792-6F2CAEC3F7F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24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E8AD7-E7B6-4FD0-9792-6F2CAEC3F7F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25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30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90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82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70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99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86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20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9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54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02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CF00A-98C1-4EAB-A5BB-245A4F920CAD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6B15B-5DBA-4756-91FB-3CFDF878C8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27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2834" y="2013061"/>
            <a:ext cx="5278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гостях у мастеров»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68671" y="3812345"/>
            <a:ext cx="609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Разработала:</a:t>
            </a:r>
          </a:p>
          <a:p>
            <a:pPr algn="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Васпанова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Анатольевна – 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категории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t="15681" r="17735" b="17847"/>
          <a:stretch/>
        </p:blipFill>
        <p:spPr>
          <a:xfrm>
            <a:off x="809304" y="4073731"/>
            <a:ext cx="2765168" cy="20514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4380" y="3161042"/>
            <a:ext cx="2175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Подготовительная группа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594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2240" y="441960"/>
            <a:ext cx="7543800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игра «В гости»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r="-74"/>
          <a:stretch/>
        </p:blipFill>
        <p:spPr>
          <a:xfrm>
            <a:off x="230077" y="1738480"/>
            <a:ext cx="3678982" cy="3540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59" y="1522089"/>
            <a:ext cx="3474720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3" y="4661980"/>
            <a:ext cx="3105496" cy="2196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59" y="4128129"/>
            <a:ext cx="3474720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89" y="1946298"/>
            <a:ext cx="4443045" cy="3332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42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6728" y="244182"/>
            <a:ext cx="81326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«Чудесный мешочек»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7" y="1593273"/>
            <a:ext cx="3521625" cy="3713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434" r="-1178"/>
          <a:stretch/>
        </p:blipFill>
        <p:spPr>
          <a:xfrm>
            <a:off x="3798002" y="1036776"/>
            <a:ext cx="3379117" cy="3409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1" r="-1987"/>
          <a:stretch/>
        </p:blipFill>
        <p:spPr>
          <a:xfrm>
            <a:off x="3825712" y="3851563"/>
            <a:ext cx="3379117" cy="290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-1717"/>
          <a:stretch/>
        </p:blipFill>
        <p:spPr>
          <a:xfrm>
            <a:off x="7177119" y="1626750"/>
            <a:ext cx="4445211" cy="4449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108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7164" y="318654"/>
            <a:ext cx="620683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«Народные мотивы»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0" y="1526309"/>
            <a:ext cx="2964873" cy="3953164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contourW="57150">
            <a:contourClr>
              <a:srgbClr val="FFC00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30" y="3938054"/>
            <a:ext cx="3602906" cy="2702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57150">
            <a:bevelT w="25400" h="19050"/>
            <a:contourClr>
              <a:srgbClr val="FFC00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03" y="1320800"/>
            <a:ext cx="3273136" cy="4364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57150">
            <a:contourClr>
              <a:srgbClr val="FFC00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" b="14447"/>
          <a:stretch/>
        </p:blipFill>
        <p:spPr>
          <a:xfrm>
            <a:off x="3503972" y="984473"/>
            <a:ext cx="4601441" cy="2953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 contourW="69850"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369854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40" y="350520"/>
            <a:ext cx="8407400" cy="6305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50800">
            <a:bevelT w="50800" h="16510"/>
            <a:contourClr>
              <a:srgbClr val="92D050"/>
            </a:contourClr>
          </a:sp3d>
        </p:spPr>
      </p:pic>
    </p:spTree>
    <p:extLst>
      <p:ext uri="{BB962C8B-B14F-4D97-AF65-F5344CB8AC3E}">
        <p14:creationId xmlns:p14="http://schemas.microsoft.com/office/powerpoint/2010/main" val="39978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923100">
            <a:off x="3638551" y="3344868"/>
            <a:ext cx="4874685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2020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2656" y="1634838"/>
            <a:ext cx="8506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том –то и признак настоящего искусства, что оно всегда современно, насущно, полезно. </a:t>
            </a:r>
          </a:p>
          <a:p>
            <a:pPr algn="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Ф.М.Достоевский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3545" y="717452"/>
            <a:ext cx="820146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 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интереса к русскому народному декоративно – прикладному искусству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знания и умения различать стили декоративной живописи, разнообразии их форм.</a:t>
            </a: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Образовательные: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закрепить знания детей о видах декоративных росписей;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учить передавать закономерности сочетания форм, цвета и композиционного расположения росписи, технику ее выполнения (хохлома, гжель, дымка);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закрепить умение составлять узор на разных формах.</a:t>
            </a:r>
          </a:p>
          <a:p>
            <a:pPr>
              <a:buFontTx/>
              <a:buChar char="-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Развивающие: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развивать наблюдательность, умение видеть характерные отличительные особенности изделий: качество материала, способ его обработки, фон, колорит росписи, элементы узора;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развивать технические умения владения кистью (рисовать кончиком кисти, всей кистью, свободно двигать в разных направлениях);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развивать умение сравнивать давать эстетическую оценку произведениям;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фантазию и воображение, навыки самостоятельного творческого мышления.</a:t>
            </a:r>
            <a:r>
              <a:rPr lang="ru-RU" sz="1600" b="1" i="1" dirty="0" smtClean="0"/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воспитывать в детях чувство прекрасного, чувство уважения к мастерам народного творчества;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приобщать детей к истокам русской народной культуры.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FontTx/>
              <a:buChar char="-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/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87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5917" y="318654"/>
            <a:ext cx="611959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 на выставку мастеров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17" y="1024474"/>
            <a:ext cx="5514109" cy="5350041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56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39217" y="671411"/>
            <a:ext cx="562827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contourW="19050">
            <a:contourClr>
              <a:srgbClr val="FF0000"/>
            </a:contourClr>
          </a:sp3d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«Золотая хохлома»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r="9747" b="5222"/>
          <a:stretch/>
        </p:blipFill>
        <p:spPr>
          <a:xfrm>
            <a:off x="4600663" y="1358862"/>
            <a:ext cx="2979174" cy="49482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2824"/>
            <a:ext cx="4197409" cy="4153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31750">
            <a:contourClr>
              <a:srgbClr val="FF000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98" y="1757068"/>
            <a:ext cx="4270961" cy="4049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44450">
            <a:contourClr>
              <a:srgbClr val="FF0000"/>
            </a:contourClr>
          </a:sp3d>
        </p:spPr>
      </p:pic>
    </p:spTree>
    <p:extLst>
      <p:ext uri="{BB962C8B-B14F-4D97-AF65-F5344CB8AC3E}">
        <p14:creationId xmlns:p14="http://schemas.microsoft.com/office/powerpoint/2010/main" val="4024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83462" y="718213"/>
            <a:ext cx="570297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contourW="19050">
            <a:contourClr>
              <a:srgbClr val="C00000"/>
            </a:contourClr>
          </a:sp3d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«Хохлома»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8" y="1445341"/>
            <a:ext cx="3795252" cy="2846439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contourClr>
              <a:srgbClr val="FF000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107" r="-657"/>
          <a:stretch/>
        </p:blipFill>
        <p:spPr>
          <a:xfrm>
            <a:off x="4426413" y="2242619"/>
            <a:ext cx="3669506" cy="3397288"/>
          </a:xfrm>
          <a:prstGeom prst="rect">
            <a:avLst/>
          </a:prstGeom>
          <a:scene3d>
            <a:camera prst="orthographicFront"/>
            <a:lightRig rig="threePt" dir="t"/>
          </a:scene3d>
          <a:sp3d contourW="31750">
            <a:contourClr>
              <a:srgbClr val="C0000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753" r="-371"/>
          <a:stretch/>
        </p:blipFill>
        <p:spPr>
          <a:xfrm>
            <a:off x="8320592" y="1445341"/>
            <a:ext cx="3447046" cy="3170905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>
            <a:contourClr>
              <a:srgbClr val="C0000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24348" r="15737" b="24564"/>
          <a:stretch/>
        </p:blipFill>
        <p:spPr>
          <a:xfrm>
            <a:off x="1019482" y="183338"/>
            <a:ext cx="1170524" cy="11959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5" y="2868560"/>
            <a:ext cx="3193943" cy="45167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8373" y="3030793"/>
            <a:ext cx="3194581" cy="45175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15" y="1445341"/>
            <a:ext cx="1732463" cy="12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9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9386" y="825909"/>
            <a:ext cx="514718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«Чудеса гжели»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1" y="1822784"/>
            <a:ext cx="5298437" cy="39738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FFFF66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 contourW="38100">
            <a:bevelT w="304800" h="152400" prst="hardEdge"/>
            <a:extrusionClr>
              <a:srgbClr val="FFFFFF"/>
            </a:extrusionClr>
            <a:contourClr>
              <a:srgbClr val="00B0F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79" y="2222832"/>
            <a:ext cx="5334000" cy="4000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 contourW="44450">
            <a:bevelT w="304800" h="152400" prst="hardEdge"/>
            <a:extrusionClr>
              <a:srgbClr val="FFFFFF"/>
            </a:extrusionClr>
            <a:contourClr>
              <a:srgbClr val="00B0F0"/>
            </a:contourClr>
          </a:sp3d>
        </p:spPr>
      </p:pic>
    </p:spTree>
    <p:extLst>
      <p:ext uri="{BB962C8B-B14F-4D97-AF65-F5344CB8AC3E}">
        <p14:creationId xmlns:p14="http://schemas.microsoft.com/office/powerpoint/2010/main" val="37299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9386" y="825909"/>
            <a:ext cx="514718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«Матушка гжель»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2" y="1243044"/>
            <a:ext cx="2686050" cy="358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B05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contourW="38100" prstMaterial="plastic">
            <a:bevelT w="381000" h="114300" prst="relaxedInset"/>
            <a:contourClr>
              <a:srgbClr val="00B05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62" y="2192555"/>
            <a:ext cx="2861125" cy="3814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contourW="57150" prstMaterial="plastic">
            <a:bevelT w="381000" h="114300" prst="relaxedInset"/>
            <a:contourClr>
              <a:schemeClr val="accent2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97" y="2192555"/>
            <a:ext cx="2848881" cy="3798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contourW="69850" prstMaterial="plastic">
            <a:bevelT w="381000" h="114300" prst="relaxedInset"/>
            <a:contourClr>
              <a:srgbClr val="00B05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73" y="1542068"/>
            <a:ext cx="2901841" cy="386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contourW="69850" prstMaterial="plastic">
            <a:bevelT w="381000" h="114300" prst="relaxedInset"/>
            <a:contourClr>
              <a:srgbClr val="7030A0"/>
            </a:contourClr>
          </a:sp3d>
        </p:spPr>
      </p:pic>
    </p:spTree>
    <p:extLst>
      <p:ext uri="{BB962C8B-B14F-4D97-AF65-F5344CB8AC3E}">
        <p14:creationId xmlns:p14="http://schemas.microsoft.com/office/powerpoint/2010/main" val="25126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7880" y="396240"/>
            <a:ext cx="778764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«Дымковская игрушка»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r="-74"/>
          <a:stretch/>
        </p:blipFill>
        <p:spPr>
          <a:xfrm>
            <a:off x="2087880" y="1584960"/>
            <a:ext cx="4089107" cy="47701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 contourW="69850">
            <a:bevelT w="304800" h="152400" prst="hardEdge"/>
            <a:extrusionClr>
              <a:srgbClr val="000000"/>
            </a:extrusionClr>
            <a:contourClr>
              <a:srgbClr val="FF000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579880"/>
            <a:ext cx="3581400" cy="4775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 contourW="69850">
            <a:bevelT w="304800" h="152400" prst="hardEdge"/>
            <a:extrusionClr>
              <a:srgbClr val="000000"/>
            </a:extrusionClr>
            <a:contourClr>
              <a:srgbClr val="FFFF0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01" y="4628722"/>
            <a:ext cx="1742586" cy="19488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98455"/>
            <a:ext cx="2225541" cy="2225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020" y="4117291"/>
            <a:ext cx="4805934" cy="339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248</Words>
  <Application>Microsoft Office PowerPoint</Application>
  <PresentationFormat>Произвольный</PresentationFormat>
  <Paragraphs>37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Мастер</dc:creator>
  <cp:lastModifiedBy>Windows</cp:lastModifiedBy>
  <cp:revision>35</cp:revision>
  <dcterms:created xsi:type="dcterms:W3CDTF">2022-03-03T01:35:00Z</dcterms:created>
  <dcterms:modified xsi:type="dcterms:W3CDTF">2023-11-26T08:21:21Z</dcterms:modified>
</cp:coreProperties>
</file>