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65" r:id="rId4"/>
    <p:sldId id="257" r:id="rId5"/>
    <p:sldId id="258" r:id="rId6"/>
    <p:sldId id="259" r:id="rId7"/>
    <p:sldId id="260" r:id="rId8"/>
    <p:sldId id="261" r:id="rId9"/>
    <p:sldId id="262" r:id="rId10"/>
    <p:sldId id="263" r:id="rId11"/>
  </p:sldIdLst>
  <p:sldSz cx="9144000" cy="6858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008000"/>
    <a:srgbClr val="FF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457" autoAdjust="0"/>
  </p:normalViewPr>
  <p:slideViewPr>
    <p:cSldViewPr>
      <p:cViewPr varScale="1">
        <p:scale>
          <a:sx n="72" d="100"/>
          <a:sy n="72" d="100"/>
        </p:scale>
        <p:origin x="893"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ru-RU"/>
          </a:p>
        </p:txBody>
      </p:sp>
      <p:sp>
        <p:nvSpPr>
          <p:cNvPr id="3" name="Дата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ADB33CC5-934D-4EC5-85DF-AD6498A15B23}" type="datetimeFigureOut">
              <a:rPr lang="ru-RU" smtClean="0"/>
              <a:pPr/>
              <a:t>29.11.2023</a:t>
            </a:fld>
            <a:endParaRPr lang="ru-RU"/>
          </a:p>
        </p:txBody>
      </p:sp>
      <p:sp>
        <p:nvSpPr>
          <p:cNvPr id="4" name="Образ слайда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ru-RU"/>
          </a:p>
        </p:txBody>
      </p:sp>
      <p:sp>
        <p:nvSpPr>
          <p:cNvPr id="5" name="Заметки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ru-RU"/>
          </a:p>
        </p:txBody>
      </p:sp>
      <p:sp>
        <p:nvSpPr>
          <p:cNvPr id="7" name="Номер слайда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495A6927-8693-4AFB-928D-2DED8E2658F0}" type="slidenum">
              <a:rPr lang="ru-RU" smtClean="0"/>
              <a:pPr/>
              <a:t>‹#›</a:t>
            </a:fld>
            <a:endParaRPr lang="ru-RU"/>
          </a:p>
        </p:txBody>
      </p:sp>
    </p:spTree>
    <p:extLst>
      <p:ext uri="{BB962C8B-B14F-4D97-AF65-F5344CB8AC3E}">
        <p14:creationId xmlns:p14="http://schemas.microsoft.com/office/powerpoint/2010/main" val="687109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ctr"/>
            <a:r>
              <a:rPr lang="ru-RU" sz="1300" b="1" dirty="0">
                <a:solidFill>
                  <a:srgbClr val="003366"/>
                </a:solidFill>
                <a:latin typeface="Arial" pitchFamily="34" charset="0"/>
                <a:ea typeface="宋体" charset="-122"/>
              </a:rPr>
              <a:t>Уже совсем скоро наступит первый для вашего ребенка учебный год.</a:t>
            </a:r>
          </a:p>
          <a:p>
            <a:pPr algn="ctr"/>
            <a:r>
              <a:rPr lang="ru-RU" sz="1300" b="1" dirty="0">
                <a:solidFill>
                  <a:srgbClr val="003366"/>
                </a:solidFill>
                <a:latin typeface="Arial" pitchFamily="34" charset="0"/>
                <a:ea typeface="宋体" charset="-122"/>
              </a:rPr>
              <a:t>  С замиранием сердца вы проводите  таких уже взрослых, но таких еще маленьких и беззащитных малышей в школу.</a:t>
            </a:r>
          </a:p>
          <a:p>
            <a:pPr algn="ctr"/>
            <a:r>
              <a:rPr lang="ru-RU" sz="1300" b="1" dirty="0">
                <a:solidFill>
                  <a:srgbClr val="003366"/>
                </a:solidFill>
                <a:latin typeface="Arial" pitchFamily="34" charset="0"/>
                <a:ea typeface="宋体" charset="-122"/>
              </a:rPr>
              <a:t> Что их ждёт впереди?</a:t>
            </a:r>
            <a:r>
              <a:rPr lang="ru-RU" sz="1300" dirty="0">
                <a:latin typeface="Arial" pitchFamily="34" charset="0"/>
                <a:ea typeface="宋体" charset="-122"/>
              </a:rPr>
              <a:t> </a:t>
            </a:r>
          </a:p>
          <a:p>
            <a:endParaRPr lang="ru-RU" dirty="0"/>
          </a:p>
        </p:txBody>
      </p:sp>
      <p:sp>
        <p:nvSpPr>
          <p:cNvPr id="4" name="Номер слайда 3"/>
          <p:cNvSpPr>
            <a:spLocks noGrp="1"/>
          </p:cNvSpPr>
          <p:nvPr>
            <p:ph type="sldNum" sz="quarter" idx="10"/>
          </p:nvPr>
        </p:nvSpPr>
        <p:spPr/>
        <p:txBody>
          <a:bodyPr/>
          <a:lstStyle/>
          <a:p>
            <a:fld id="{495A6927-8693-4AFB-928D-2DED8E2658F0}" type="slidenum">
              <a:rPr lang="ru-RU" smtClean="0"/>
              <a:pPr/>
              <a:t>2</a:t>
            </a:fld>
            <a:endParaRPr lang="ru-RU"/>
          </a:p>
        </p:txBody>
      </p:sp>
    </p:spTree>
    <p:extLst>
      <p:ext uri="{BB962C8B-B14F-4D97-AF65-F5344CB8AC3E}">
        <p14:creationId xmlns:p14="http://schemas.microsoft.com/office/powerpoint/2010/main" val="4000474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47500" lnSpcReduction="20000"/>
          </a:bodyPr>
          <a:lstStyle/>
          <a:p>
            <a:pPr marL="543462" indent="-543462" defTabSz="966155">
              <a:buFontTx/>
              <a:buAutoNum type="arabicPeriod"/>
              <a:defRPr/>
            </a:pPr>
            <a:r>
              <a:rPr lang="ru-RU" dirty="0">
                <a:latin typeface="Times New Roman" pitchFamily="18" charset="0"/>
                <a:cs typeface="Times New Roman" pitchFamily="18" charset="0"/>
              </a:rPr>
              <a:t>Физическая готовность: готовность организма ребенка к учебным нагрузкам</a:t>
            </a:r>
          </a:p>
          <a:p>
            <a:pPr marL="543462" indent="-543462">
              <a:buAutoNum type="arabicPeriod"/>
            </a:pPr>
            <a:r>
              <a:rPr lang="ru-RU" dirty="0">
                <a:latin typeface="Times New Roman" pitchFamily="18" charset="0"/>
                <a:cs typeface="Times New Roman" pitchFamily="18" charset="0"/>
              </a:rPr>
              <a:t>Специальная готовность. </a:t>
            </a:r>
            <a:r>
              <a:rPr lang="ru-RU" sz="1300" dirty="0"/>
              <a:t>Он должен уметь ухаживать за собой, самостоятельно раздеваться и одеваться. Очень важно приучить ребенка к гигиене: не только к обязательным утренним процедурам, но и к тому, что следить за собой нужно в течение всего дня – поправить прическу, почистить костюм. Научите малыша убирать свое рабочее место, уголок, бережно относиться к вещам. </a:t>
            </a:r>
            <a:r>
              <a:rPr lang="ru-RU" sz="1300" dirty="0">
                <a:latin typeface="Times New Roman" pitchFamily="18" charset="0"/>
                <a:cs typeface="Times New Roman" pitchFamily="18" charset="0"/>
              </a:rPr>
              <a:t>Уметь самостоятельно помыть яблоко, апельсин и другое.</a:t>
            </a:r>
            <a:br>
              <a:rPr lang="ru-RU" sz="1300" dirty="0">
                <a:latin typeface="Times New Roman" pitchFamily="18" charset="0"/>
                <a:cs typeface="Times New Roman" pitchFamily="18" charset="0"/>
              </a:rPr>
            </a:br>
            <a:r>
              <a:rPr lang="ru-RU" sz="1300" dirty="0">
                <a:latin typeface="Times New Roman" pitchFamily="18" charset="0"/>
                <a:cs typeface="Times New Roman" pitchFamily="18" charset="0"/>
              </a:rPr>
              <a:t>Знать о пользе свежего воздуха и вредности пыли. Принимать посильное участие в уборке квартиры.</a:t>
            </a:r>
            <a:br>
              <a:rPr lang="ru-RU" sz="1300" dirty="0">
                <a:latin typeface="Times New Roman" pitchFamily="18" charset="0"/>
                <a:cs typeface="Times New Roman" pitchFamily="18" charset="0"/>
              </a:rPr>
            </a:br>
            <a:r>
              <a:rPr lang="ru-RU" sz="1300" dirty="0">
                <a:latin typeface="Times New Roman" pitchFamily="18" charset="0"/>
                <a:cs typeface="Times New Roman" pitchFamily="18" charset="0"/>
              </a:rPr>
              <a:t> Иметь представления как обращаться с йодом, зеленкой, бинтом. Знать элементарные правила безопасности. Растут ли ядовитые растения, кустарники, грибы вокруг нас.</a:t>
            </a:r>
          </a:p>
          <a:p>
            <a:pPr marL="543462" indent="-543462" defTabSz="966155">
              <a:buFontTx/>
              <a:buAutoNum type="arabicPeriod"/>
              <a:defRPr/>
            </a:pPr>
            <a:r>
              <a:rPr lang="ru-RU" sz="1300" dirty="0">
                <a:latin typeface="Times New Roman" pitchFamily="18" charset="0"/>
                <a:cs typeface="Times New Roman" pitchFamily="18" charset="0"/>
              </a:rPr>
              <a:t>Психологическая готовность. </a:t>
            </a:r>
            <a:r>
              <a:rPr lang="ru-RU" sz="1300" dirty="0"/>
              <a:t>Личностная. Другими словами это отношение ребенка к школе, к учебной деятельности, к самому себе. В психологии существует такое понятие – мотивация- побуждение к действию, причина, по которой человек поступает так, а не иначе. Ваши дети отвечали на вопрос «Хочу ли я идти в школу» Рассматриваются ответы детей.</a:t>
            </a:r>
          </a:p>
          <a:p>
            <a:r>
              <a:rPr lang="ru-RU" sz="1300" dirty="0"/>
              <a:t>4. Переходим к следующему аспекту - эмоционально- волевая готовность. Очень важно в детях </a:t>
            </a:r>
            <a:r>
              <a:rPr lang="ru-RU" sz="1300" b="1" dirty="0"/>
              <a:t>развивать (посмотреть) </a:t>
            </a:r>
            <a:r>
              <a:rPr lang="ru-RU" sz="1300" b="1" dirty="0">
                <a:solidFill>
                  <a:srgbClr val="FF0000"/>
                </a:solidFill>
              </a:rPr>
              <a:t>эмоциональную устойчивость,</a:t>
            </a:r>
            <a:r>
              <a:rPr lang="ru-RU" sz="1300" b="1" dirty="0"/>
              <a:t> </a:t>
            </a:r>
            <a:r>
              <a:rPr lang="ru-RU" sz="1300" dirty="0"/>
              <a:t>не менее важным, является и сила воли. Не всегда уроки в школе вызывают искренний интерес ребенка. Для успешной учебы ребенок должен уметь «включать» волю – ему понадобиться умение подчиняться правилам, внимательно слушать, выполнять задания, действовать по устным инструкциям учителя, самостоятельно выполнять требуемое задание по зрительному образцу.</a:t>
            </a:r>
          </a:p>
          <a:p>
            <a:r>
              <a:rPr lang="ru-RU" sz="1300" dirty="0"/>
              <a:t>Волю можно тренировать в игре – пусть ребенок срисовывает изображения с картинок (это развивает усидчивость), хороши и настольные игры, где необходимо соблюдать правила, и подвижные игры, например «зеркало»: стоя напротив, ребенок выполняет все движения одновременно с вами, словно он – ваше отражение.  Это довольно сложно, так что запаситесь терпением!</a:t>
            </a:r>
          </a:p>
          <a:p>
            <a:pPr marL="543462" indent="-543462" defTabSz="966155">
              <a:buFontTx/>
              <a:buAutoNum type="arabicPeriod"/>
              <a:defRPr/>
            </a:pPr>
            <a:r>
              <a:rPr lang="ru-RU" sz="1300" dirty="0"/>
              <a:t> У ребенка должен быть сформирован комплекс волевых качеств, без наличия которых он не сможет длительное время выполнять задания учителя, не отвлекаться на уроке, доводить дело до конца. Рассмотрим ситуацию и подумаем, правильно ли поступает мама. Шестилетний Антон подвижный мальчик. Он не любит игры и занятия, требующие внимательности, усидчивости. Вот и сейчас нарисовал рисунок, не стараясь, хотя может нарисовать и лучше. Мама, увидев рисунок, говорит: «Молодец». А Антон, радуясь тому, что его похвалили, снова рисует рисунок ничуть не лучше прежнего. Мама продолжает его хвалить, думая про его недочеты «Подумаешь, не дорисовал, в школе научится. Лишь бы занят был чем – </a:t>
            </a:r>
            <a:r>
              <a:rPr lang="ru-RU" sz="1300" dirty="0" err="1"/>
              <a:t>нибудь</a:t>
            </a:r>
            <a:r>
              <a:rPr lang="ru-RU" sz="1300" dirty="0"/>
              <a:t>». Рассуждают родители. Волевой готовности будущего </a:t>
            </a:r>
            <a:r>
              <a:rPr lang="ru-RU" sz="1300" dirty="0" err="1"/>
              <a:t>первоклассни¬ка</a:t>
            </a:r>
            <a:r>
              <a:rPr lang="ru-RU" sz="1300" dirty="0"/>
              <a:t> должно уделяться серьезное внимание. Ведь его ждет напряженный труд, от него понадобится умение делать не только то, что ему хочется, но то, что требуется. К концу дошкольного возраста ребенок способен поставить цель, принять решение, наметить план действия, исполнить, реализовать его, проявить определенное усилие в </a:t>
            </a:r>
            <a:r>
              <a:rPr lang="ru-RU" sz="1300" dirty="0" err="1"/>
              <a:t>про¬цессе</a:t>
            </a:r>
            <a:r>
              <a:rPr lang="ru-RU" sz="1300" dirty="0"/>
              <a:t> преодоления препятствия, оценить результат своего </a:t>
            </a:r>
            <a:r>
              <a:rPr lang="ru-RU" sz="1300" dirty="0" err="1"/>
              <a:t>волево¬го</a:t>
            </a:r>
            <a:r>
              <a:rPr lang="ru-RU" sz="1300" dirty="0"/>
              <a:t> действия. Бывает, что ребенок прикладывает усилия воли, чтобы получить вознаграждение, этот прием можно иногда использовать, но не злоупотреблять.</a:t>
            </a:r>
          </a:p>
          <a:p>
            <a:pPr marL="543462" indent="-543462" defTabSz="966155">
              <a:buFontTx/>
              <a:buAutoNum type="arabicPeriod"/>
              <a:defRPr/>
            </a:pPr>
            <a:endParaRPr lang="ru-RU" sz="1300" dirty="0"/>
          </a:p>
          <a:p>
            <a:r>
              <a:rPr lang="ru-RU" sz="1300" dirty="0"/>
              <a:t>Интеллектуальная </a:t>
            </a:r>
            <a:r>
              <a:rPr lang="ru-RU" sz="1300" b="1" dirty="0"/>
              <a:t>. Интеллектуальная готовность к школе. </a:t>
            </a:r>
            <a:endParaRPr lang="ru-RU" sz="1300" dirty="0"/>
          </a:p>
          <a:p>
            <a:pPr defTabSz="966155">
              <a:defRPr/>
            </a:pPr>
            <a:r>
              <a:rPr lang="ru-RU" sz="1300" dirty="0"/>
              <a:t>Подразумевает определенный уровень развития мыслительных процессов. Ребенок должен уметь обобщать, сравнивать, классифицировать разные объекты, выделять существенные признаки вещей и явлений, делать выводы. Важен также уровень развития памяти.</a:t>
            </a:r>
          </a:p>
          <a:p>
            <a:r>
              <a:rPr lang="ru-RU" sz="1300" dirty="0"/>
              <a:t> Предлагаю вам рассмотреть и расположить в порядке важности знаний, умений и навыков, необходимых будущему первокласснику.</a:t>
            </a:r>
          </a:p>
          <a:p>
            <a:r>
              <a:rPr lang="ru-RU" sz="1300" dirty="0"/>
              <a:t>- умение анализировать;</a:t>
            </a:r>
          </a:p>
          <a:p>
            <a:r>
              <a:rPr lang="ru-RU" sz="1300" dirty="0"/>
              <a:t>- умение составлять рассказ по картинке;</a:t>
            </a:r>
          </a:p>
          <a:p>
            <a:r>
              <a:rPr lang="ru-RU" sz="1300" dirty="0"/>
              <a:t>- широкий кругозор;</a:t>
            </a:r>
          </a:p>
          <a:p>
            <a:r>
              <a:rPr lang="ru-RU" sz="1300" dirty="0"/>
              <a:t>- умение читать;</a:t>
            </a:r>
          </a:p>
          <a:p>
            <a:r>
              <a:rPr lang="ru-RU" sz="1300" dirty="0"/>
              <a:t>- умение устанавливать причинно-следственные связи;</a:t>
            </a:r>
          </a:p>
          <a:p>
            <a:r>
              <a:rPr lang="ru-RU" sz="1300" dirty="0"/>
              <a:t>- умение делать выводы;</a:t>
            </a:r>
          </a:p>
          <a:p>
            <a:r>
              <a:rPr lang="ru-RU" sz="1300" dirty="0"/>
              <a:t>- большой словарный запас;</a:t>
            </a:r>
          </a:p>
          <a:p>
            <a:r>
              <a:rPr lang="ru-RU" sz="1300" dirty="0"/>
              <a:t>- умение читать;</a:t>
            </a:r>
          </a:p>
          <a:p>
            <a:r>
              <a:rPr lang="ru-RU" sz="1300" dirty="0"/>
              <a:t>- умение обобщать;</a:t>
            </a:r>
          </a:p>
          <a:p>
            <a:r>
              <a:rPr lang="ru-RU" sz="1300" dirty="0"/>
              <a:t>- умение решать арифметические задачи;</a:t>
            </a:r>
          </a:p>
          <a:p>
            <a:pPr defTabSz="966155">
              <a:defRPr/>
            </a:pPr>
            <a:r>
              <a:rPr lang="ru-RU" sz="1300" dirty="0"/>
              <a:t>Коммуникационная Кроме того, ребенок должен прекрасно понимать, как нужно и можно вести себя со сверстниками и как – со взрослыми. Причем важно, чтобы со сверстниками он общался на равных, но с уважением, ведь это его друзья. Не забывайте, что ребенок должен слушать и читать добрые сказки, смотреть классические российские и советские мультики, слушать песни В. </a:t>
            </a:r>
            <a:r>
              <a:rPr lang="ru-RU" sz="1300" dirty="0" err="1"/>
              <a:t>Шаинского</a:t>
            </a:r>
            <a:r>
              <a:rPr lang="ru-RU" sz="1300" dirty="0"/>
              <a:t>, Ю. </a:t>
            </a:r>
            <a:r>
              <a:rPr lang="ru-RU" sz="1300" dirty="0" err="1"/>
              <a:t>Чичкова</a:t>
            </a:r>
            <a:r>
              <a:rPr lang="ru-RU" sz="1300" dirty="0"/>
              <a:t> и других наших прекрасных композиторов: все те произведения, в которых воспевается добро, дружба, честность, порядочность.</a:t>
            </a:r>
          </a:p>
          <a:p>
            <a:pPr marL="543462" indent="-543462"/>
            <a:r>
              <a:rPr lang="ru-RU" sz="1300" dirty="0">
                <a:latin typeface="Times New Roman" pitchFamily="18" charset="0"/>
                <a:cs typeface="Times New Roman" pitchFamily="18" charset="0"/>
              </a:rPr>
              <a:t>Ребенок умеет слышать указания родителей и слушаться в разумных пределах с первого раза.</a:t>
            </a:r>
          </a:p>
          <a:p>
            <a:pPr marL="543462" indent="-543462"/>
            <a:r>
              <a:rPr lang="ru-RU" sz="1300" dirty="0">
                <a:latin typeface="Times New Roman" pitchFamily="18" charset="0"/>
                <a:cs typeface="Times New Roman" pitchFamily="18" charset="0"/>
              </a:rPr>
              <a:t>  Обучен управлять своим поведением (хочется поиграть, но папа попросил присмотреть за младшей сестренкой и т.д.)</a:t>
            </a:r>
          </a:p>
          <a:p>
            <a:pPr marL="543462" indent="-543462"/>
            <a:r>
              <a:rPr lang="ru-RU" sz="1300" dirty="0">
                <a:latin typeface="Times New Roman" pitchFamily="18" charset="0"/>
                <a:cs typeface="Times New Roman" pitchFamily="18" charset="0"/>
              </a:rPr>
              <a:t>  Ребенком усвоены нравственные нормы жизни в коллективе: основные формы приветствия, прощания, просьбы, благодарности, извинения, умение поделиться чем-то, попросить о чем-то, заводить знакомства, разговаривать на различные темы с новым приятелем, дружить, помогать, сопереживать.</a:t>
            </a:r>
          </a:p>
          <a:p>
            <a:endParaRPr lang="ru-RU" sz="1300" dirty="0"/>
          </a:p>
          <a:p>
            <a:pPr marL="543462" indent="-543462">
              <a:buAutoNum type="arabicPeriod"/>
            </a:pP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495A6927-8693-4AFB-928D-2DED8E2658F0}" type="slidenum">
              <a:rPr lang="ru-RU" smtClean="0"/>
              <a:pPr/>
              <a:t>5</a:t>
            </a:fld>
            <a:endParaRPr lang="ru-RU"/>
          </a:p>
        </p:txBody>
      </p:sp>
    </p:spTree>
    <p:extLst>
      <p:ext uri="{BB962C8B-B14F-4D97-AF65-F5344CB8AC3E}">
        <p14:creationId xmlns:p14="http://schemas.microsoft.com/office/powerpoint/2010/main" val="4121576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r>
              <a:rPr lang="ru-RU" sz="1300" dirty="0"/>
              <a:t>До начала нашей встречи вы подготовили вопросы, которые вас интересуют. Сейчас мы попробуем с вами разобраться в них и ответить на эти вопросы.</a:t>
            </a:r>
          </a:p>
          <a:p>
            <a:r>
              <a:rPr lang="ru-RU" sz="1300" dirty="0"/>
              <a:t>1.Как часто и сколько времени нужно уделять подготовке к школе дома?</a:t>
            </a:r>
          </a:p>
          <a:p>
            <a:r>
              <a:rPr lang="ru-RU" sz="1300" dirty="0"/>
              <a:t>Не больше 30 минут, с небольшими перерывами, 2-3 раза в неделю.</a:t>
            </a:r>
          </a:p>
          <a:p>
            <a:r>
              <a:rPr lang="ru-RU" sz="1300" dirty="0"/>
              <a:t>2.Нужно ли учить ребенка читать и считать?</a:t>
            </a:r>
          </a:p>
          <a:p>
            <a:pPr defTabSz="966155">
              <a:defRPr/>
            </a:pPr>
            <a:r>
              <a:rPr lang="ru-RU" sz="1300" dirty="0"/>
              <a:t>Если у ребенка есть желание складывать по слогам, не запрещайте. Акцент желательно сделать на следующие задания: определения позиция звука в слове, деление слов на слоги, определение мягкости, звонкости звуков и.т. д. Что же касается арифметики, то именно понимание математических отношений будет хорошим фундаментом для школьных знаний. Если же усвоение правил счета строится на элементарной зубрежке, то впоследствии это окажется вредным.</a:t>
            </a:r>
          </a:p>
          <a:p>
            <a:endParaRPr lang="ru-RU" sz="1300" dirty="0"/>
          </a:p>
          <a:p>
            <a:r>
              <a:rPr lang="ru-RU" sz="1300" dirty="0"/>
              <a:t>3.Ребенок не проявляет инициативы заниматься дома, что делать?</a:t>
            </a:r>
          </a:p>
          <a:p>
            <a:r>
              <a:rPr lang="ru-RU" sz="1300" dirty="0"/>
              <a:t>Предлагайте ребёнку небольшой объём занятий – не более 5 минут. Все занятия проводите в игровой форме: складывайте слоги и слова из макарон, считайте мыльные пузыри, решайте задачи, используя настоящие предметы, фрукты и овощи, пишите письма сказочным героям. Поощряйте самостоятельность, нестандартное мышление ребёнка. Помогайте правильно держать карандаш, ручку.</a:t>
            </a:r>
          </a:p>
          <a:p>
            <a:r>
              <a:rPr lang="ru-RU" sz="1300" dirty="0"/>
              <a:t>Для подготовки к школе достаточно грамотных занятий с воспитателем в детском саду, систематических самостоятельных  уроков со своим малышом дома. Не стоит забывать, чем полнее будет прожит период дошкольного возраста, тем успешнее ваш ребенок пройдет следующий. Основная задача родителей на этапе дошкольного воспитания состоит не в том, чтобы обучить кроху чтению и письму. Главное – сформировать и постоянно поощрять у ребенка познавательный интерес. Только после этого будут эффективны занятия, направленные на развитие мышления, памяти, внимания. И именно учеба на протяжении всех школьных лет станет для ребенка источником радости. </a:t>
            </a:r>
            <a:r>
              <a:rPr lang="ru-RU" sz="1300" b="1" dirty="0"/>
              <a:t>Так что почаще говорите при ребенке, что будущая учеба – прекрасная возможность быть и считаться взрослым.</a:t>
            </a:r>
            <a:endParaRPr lang="ru-RU" sz="1300" dirty="0"/>
          </a:p>
          <a:p>
            <a:r>
              <a:rPr lang="ru-RU" sz="1300" dirty="0"/>
              <a:t> </a:t>
            </a:r>
          </a:p>
          <a:p>
            <a:endParaRPr lang="ru-RU" dirty="0"/>
          </a:p>
        </p:txBody>
      </p:sp>
      <p:sp>
        <p:nvSpPr>
          <p:cNvPr id="4" name="Номер слайда 3"/>
          <p:cNvSpPr>
            <a:spLocks noGrp="1"/>
          </p:cNvSpPr>
          <p:nvPr>
            <p:ph type="sldNum" sz="quarter" idx="10"/>
          </p:nvPr>
        </p:nvSpPr>
        <p:spPr/>
        <p:txBody>
          <a:bodyPr/>
          <a:lstStyle/>
          <a:p>
            <a:fld id="{495A6927-8693-4AFB-928D-2DED8E2658F0}" type="slidenum">
              <a:rPr lang="ru-RU" smtClean="0"/>
              <a:pPr/>
              <a:t>6</a:t>
            </a:fld>
            <a:endParaRPr lang="ru-RU"/>
          </a:p>
        </p:txBody>
      </p:sp>
    </p:spTree>
    <p:extLst>
      <p:ext uri="{BB962C8B-B14F-4D97-AF65-F5344CB8AC3E}">
        <p14:creationId xmlns:p14="http://schemas.microsoft.com/office/powerpoint/2010/main" val="3297493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29.11.2023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29.11.2023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29.11.2023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29.11.2023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Home-PK\Desktop\Родительское собрание Подгот. гр\1-3-638.jpg"/>
          <p:cNvPicPr>
            <a:picLocks noChangeAspect="1" noChangeArrowheads="1"/>
          </p:cNvPicPr>
          <p:nvPr/>
        </p:nvPicPr>
        <p:blipFill>
          <a:blip r:embed="rId2" cstate="print"/>
          <a:srcRect/>
          <a:stretch>
            <a:fillRect/>
          </a:stretch>
        </p:blipFill>
        <p:spPr bwMode="auto">
          <a:xfrm>
            <a:off x="0" y="0"/>
            <a:ext cx="9144000" cy="6865168"/>
          </a:xfrm>
          <a:prstGeom prst="rect">
            <a:avLst/>
          </a:prstGeom>
          <a:noFill/>
        </p:spPr>
      </p:pic>
      <p:sp>
        <p:nvSpPr>
          <p:cNvPr id="2" name="Заголовок 1"/>
          <p:cNvSpPr>
            <a:spLocks noGrp="1"/>
          </p:cNvSpPr>
          <p:nvPr>
            <p:ph type="ctrTitle"/>
          </p:nvPr>
        </p:nvSpPr>
        <p:spPr>
          <a:xfrm>
            <a:off x="467544" y="620688"/>
            <a:ext cx="6552728" cy="578495"/>
          </a:xfrm>
        </p:spPr>
        <p:txBody>
          <a:bodyPr>
            <a:normAutofit fontScale="90000"/>
          </a:bodyPr>
          <a:lstStyle/>
          <a:p>
            <a:pPr>
              <a:spcBef>
                <a:spcPts val="0"/>
              </a:spcBef>
              <a:defRPr/>
            </a:pPr>
            <a:r>
              <a:rPr lang="ru-RU" altLang="ru-RU" sz="2000" b="1" kern="0" dirty="0">
                <a:solidFill>
                  <a:srgbClr val="663300"/>
                </a:solidFill>
                <a:latin typeface="Times New Roman" panose="02020603050405020304" pitchFamily="18" charset="0"/>
                <a:cs typeface="Times New Roman" panose="02020603050405020304" pitchFamily="18" charset="0"/>
              </a:rPr>
              <a:t>Муниципальное бюджетное дошкольное образовательное учреждение детский сад №15 «Ручеек»</a:t>
            </a:r>
            <a:endParaRPr lang="ru-RU" sz="2000" kern="0" dirty="0">
              <a:solidFill>
                <a:sysClr val="windowText" lastClr="000000"/>
              </a:solidFill>
            </a:endParaRPr>
          </a:p>
        </p:txBody>
      </p:sp>
      <p:sp>
        <p:nvSpPr>
          <p:cNvPr id="3" name="Подзаголовок 2"/>
          <p:cNvSpPr>
            <a:spLocks noGrp="1"/>
          </p:cNvSpPr>
          <p:nvPr>
            <p:ph type="subTitle" idx="1"/>
          </p:nvPr>
        </p:nvSpPr>
        <p:spPr>
          <a:xfrm>
            <a:off x="683568" y="1916832"/>
            <a:ext cx="6400800" cy="2376264"/>
          </a:xfrm>
        </p:spPr>
        <p:txBody>
          <a:bodyPr>
            <a:noAutofit/>
          </a:bodyPr>
          <a:lstStyle/>
          <a:p>
            <a:r>
              <a:rPr lang="ru-RU" sz="2800" b="1" dirty="0">
                <a:solidFill>
                  <a:srgbClr val="C00000"/>
                </a:solidFill>
                <a:latin typeface="Times New Roman" pitchFamily="18" charset="0"/>
                <a:cs typeface="Times New Roman" pitchFamily="18" charset="0"/>
              </a:rPr>
              <a:t>Родительское собрание</a:t>
            </a:r>
          </a:p>
          <a:p>
            <a:r>
              <a:rPr lang="ru-RU" sz="4800" b="1" i="1" dirty="0">
                <a:solidFill>
                  <a:srgbClr val="C00000"/>
                </a:solidFill>
                <a:latin typeface="Times New Roman" pitchFamily="18" charset="0"/>
                <a:cs typeface="Times New Roman" pitchFamily="18" charset="0"/>
              </a:rPr>
              <a:t>«Ваш ребенок - будущий школьник» </a:t>
            </a:r>
          </a:p>
        </p:txBody>
      </p:sp>
      <p:sp>
        <p:nvSpPr>
          <p:cNvPr id="6" name="Заголовок 1"/>
          <p:cNvSpPr txBox="1">
            <a:spLocks/>
          </p:cNvSpPr>
          <p:nvPr/>
        </p:nvSpPr>
        <p:spPr>
          <a:xfrm>
            <a:off x="3851920" y="4725144"/>
            <a:ext cx="4824536" cy="1440160"/>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400" b="1" i="0" u="none" strike="noStrike" kern="0" cap="none" spc="0" normalizeH="0" baseline="0" noProof="0" dirty="0">
                <a:ln>
                  <a:noFill/>
                </a:ln>
                <a:solidFill>
                  <a:srgbClr val="663300"/>
                </a:solidFill>
                <a:effectLst/>
                <a:uLnTx/>
                <a:uFillTx/>
                <a:latin typeface="Times New Roman" pitchFamily="18" charset="0"/>
                <a:ea typeface="+mj-ea"/>
                <a:cs typeface="Times New Roman" pitchFamily="18" charset="0"/>
              </a:rPr>
              <a:t>Подготовила</a:t>
            </a:r>
            <a:r>
              <a:rPr kumimoji="0" lang="ru-RU" sz="2400" b="1" i="0" u="none" strike="noStrike" kern="0" cap="none" spc="0" normalizeH="0" noProof="0" dirty="0">
                <a:ln>
                  <a:noFill/>
                </a:ln>
                <a:solidFill>
                  <a:srgbClr val="663300"/>
                </a:solidFill>
                <a:effectLst/>
                <a:uLnTx/>
                <a:uFillTx/>
                <a:latin typeface="Times New Roman" pitchFamily="18" charset="0"/>
                <a:ea typeface="+mj-ea"/>
                <a:cs typeface="Times New Roman" pitchFamily="18" charset="0"/>
              </a:rPr>
              <a:t> воспитатель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400" b="1" i="0" u="none" strike="noStrike" kern="0" cap="none" spc="0" normalizeH="0" noProof="0" dirty="0" err="1">
                <a:ln>
                  <a:noFill/>
                </a:ln>
                <a:solidFill>
                  <a:srgbClr val="663300"/>
                </a:solidFill>
                <a:effectLst/>
                <a:uLnTx/>
                <a:uFillTx/>
                <a:latin typeface="Times New Roman" pitchFamily="18" charset="0"/>
                <a:ea typeface="+mj-ea"/>
                <a:cs typeface="Times New Roman" pitchFamily="18" charset="0"/>
              </a:rPr>
              <a:t>Польянова</a:t>
            </a:r>
            <a:r>
              <a:rPr kumimoji="0" lang="ru-RU" sz="2400" b="1" i="0" u="none" strike="noStrike" kern="0" cap="none" spc="0" normalizeH="0" noProof="0" dirty="0">
                <a:ln>
                  <a:noFill/>
                </a:ln>
                <a:solidFill>
                  <a:srgbClr val="663300"/>
                </a:solidFill>
                <a:effectLst/>
                <a:uLnTx/>
                <a:uFillTx/>
                <a:latin typeface="Times New Roman" pitchFamily="18" charset="0"/>
                <a:ea typeface="+mj-ea"/>
                <a:cs typeface="Times New Roman" pitchFamily="18" charset="0"/>
              </a:rPr>
              <a:t> Валентина Петровна</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2400" b="1" kern="0" baseline="0" dirty="0">
              <a:solidFill>
                <a:srgbClr val="663300"/>
              </a:solidFill>
              <a:latin typeface="Times New Roman" pitchFamily="18" charset="0"/>
              <a:ea typeface="+mj-ea"/>
              <a:cs typeface="Times New Roman"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ru-RU" sz="2400" b="1" i="0" u="none" strike="noStrike" kern="0" cap="none" spc="0" normalizeH="0" noProof="0" dirty="0">
                <a:ln>
                  <a:noFill/>
                </a:ln>
                <a:solidFill>
                  <a:srgbClr val="663300"/>
                </a:solidFill>
                <a:effectLst/>
                <a:uLnTx/>
                <a:uFillTx/>
                <a:latin typeface="Times New Roman" pitchFamily="18" charset="0"/>
                <a:ea typeface="+mj-ea"/>
                <a:cs typeface="Times New Roman" pitchFamily="18" charset="0"/>
              </a:rPr>
              <a:t>Сергач, </a:t>
            </a:r>
            <a:r>
              <a:rPr kumimoji="0" lang="ru-RU" sz="2400" b="1" i="0" u="none" strike="noStrike" kern="0" cap="none" spc="0" normalizeH="0" noProof="0" dirty="0" smtClean="0">
                <a:ln>
                  <a:noFill/>
                </a:ln>
                <a:solidFill>
                  <a:srgbClr val="663300"/>
                </a:solidFill>
                <a:effectLst/>
                <a:uLnTx/>
                <a:uFillTx/>
                <a:latin typeface="Times New Roman" pitchFamily="18" charset="0"/>
                <a:ea typeface="+mj-ea"/>
                <a:cs typeface="Times New Roman" pitchFamily="18" charset="0"/>
              </a:rPr>
              <a:t>2023г</a:t>
            </a:r>
            <a:endParaRPr kumimoji="0" lang="ru-RU" sz="2400" b="1" i="0" u="none" strike="noStrike" kern="0" cap="none" spc="0" normalizeH="0" baseline="0" noProof="0" dirty="0">
              <a:ln>
                <a:noFill/>
              </a:ln>
              <a:solidFill>
                <a:srgbClr val="663300"/>
              </a:solidFill>
              <a:effectLst/>
              <a:uLnTx/>
              <a:uFillTx/>
              <a:latin typeface="Times New Roman" pitchFamily="18" charset="0"/>
              <a:ea typeface="+mj-ea"/>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7" name="Picture 3" descr="C:\Users\Home-PK\Desktop\Родительское собрание Подгот. гр\1-3-638.jpg"/>
          <p:cNvPicPr>
            <a:picLocks noChangeAspect="1" noChangeArrowheads="1"/>
          </p:cNvPicPr>
          <p:nvPr/>
        </p:nvPicPr>
        <p:blipFill>
          <a:blip r:embed="rId2" cstate="print"/>
          <a:srcRect/>
          <a:stretch>
            <a:fillRect/>
          </a:stretch>
        </p:blipFill>
        <p:spPr bwMode="auto">
          <a:xfrm flipH="1">
            <a:off x="0" y="0"/>
            <a:ext cx="9144000" cy="6865168"/>
          </a:xfrm>
          <a:prstGeom prst="rect">
            <a:avLst/>
          </a:prstGeom>
          <a:ln>
            <a:noFill/>
          </a:ln>
          <a:effectLst>
            <a:softEdge rad="112500"/>
          </a:effectLst>
        </p:spPr>
      </p:pic>
      <p:pic>
        <p:nvPicPr>
          <p:cNvPr id="5" name="Рисунок 4" descr="Місячник-правових-знань.jpg"/>
          <p:cNvPicPr>
            <a:picLocks noChangeAspect="1"/>
          </p:cNvPicPr>
          <p:nvPr/>
        </p:nvPicPr>
        <p:blipFill>
          <a:blip r:embed="rId3" cstate="print"/>
          <a:stretch>
            <a:fillRect/>
          </a:stretch>
        </p:blipFill>
        <p:spPr>
          <a:xfrm>
            <a:off x="1547664" y="2492896"/>
            <a:ext cx="3798180" cy="3625536"/>
          </a:xfrm>
          <a:prstGeom prst="rect">
            <a:avLst/>
          </a:prstGeom>
          <a:ln>
            <a:noFill/>
          </a:ln>
          <a:effectLst>
            <a:softEdge rad="112500"/>
          </a:effectLst>
        </p:spPr>
      </p:pic>
      <p:sp>
        <p:nvSpPr>
          <p:cNvPr id="6" name="TextBox 5"/>
          <p:cNvSpPr txBox="1"/>
          <p:nvPr/>
        </p:nvSpPr>
        <p:spPr>
          <a:xfrm>
            <a:off x="2267744" y="620688"/>
            <a:ext cx="6336705" cy="2246769"/>
          </a:xfrm>
          <a:prstGeom prst="rect">
            <a:avLst/>
          </a:prstGeom>
          <a:noFill/>
        </p:spPr>
        <p:txBody>
          <a:bodyPr wrap="square" rtlCol="0">
            <a:spAutoFit/>
          </a:bodyPr>
          <a:lstStyle/>
          <a:p>
            <a:r>
              <a:rPr lang="ru-RU" sz="2800" b="1" i="1" dirty="0">
                <a:solidFill>
                  <a:srgbClr val="C00000"/>
                </a:solidFill>
                <a:latin typeface="Times New Roman" pitchFamily="18" charset="0"/>
                <a:cs typeface="Times New Roman" pitchFamily="18" charset="0"/>
              </a:rPr>
              <a:t>«Хотите ли  Вы, не хотите ли,</a:t>
            </a:r>
          </a:p>
          <a:p>
            <a:r>
              <a:rPr lang="ru-RU" sz="2800" b="1" i="1" dirty="0">
                <a:solidFill>
                  <a:srgbClr val="C00000"/>
                </a:solidFill>
                <a:latin typeface="Times New Roman" pitchFamily="18" charset="0"/>
                <a:cs typeface="Times New Roman" pitchFamily="18" charset="0"/>
              </a:rPr>
              <a:t>Но дело, товарищи ,в том,</a:t>
            </a:r>
          </a:p>
          <a:p>
            <a:r>
              <a:rPr lang="ru-RU" sz="2800" b="1" i="1" dirty="0">
                <a:solidFill>
                  <a:srgbClr val="C00000"/>
                </a:solidFill>
                <a:latin typeface="Times New Roman" pitchFamily="18" charset="0"/>
                <a:cs typeface="Times New Roman" pitchFamily="18" charset="0"/>
              </a:rPr>
              <a:t>Что прежде всего ВЫ - РОДИТЕЛИ!</a:t>
            </a:r>
          </a:p>
          <a:p>
            <a:r>
              <a:rPr lang="ru-RU" sz="2800" b="1" i="1" dirty="0">
                <a:solidFill>
                  <a:srgbClr val="C00000"/>
                </a:solidFill>
                <a:latin typeface="Times New Roman" pitchFamily="18" charset="0"/>
                <a:cs typeface="Times New Roman" pitchFamily="18" charset="0"/>
              </a:rPr>
              <a:t>А все остальное  потом!»</a:t>
            </a:r>
          </a:p>
          <a:p>
            <a:r>
              <a:rPr lang="ru-RU" sz="2800" b="1" i="1" dirty="0">
                <a:solidFill>
                  <a:srgbClr val="C00000"/>
                </a:solidFill>
                <a:latin typeface="Times New Roman" pitchFamily="18" charset="0"/>
                <a:cs typeface="Times New Roman" pitchFamily="18" charset="0"/>
              </a:rPr>
              <a:t>                                  Р. Рождественский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7" name="Picture 3" descr="C:\Users\Home-PK\Desktop\Родительское собрание Подгот. гр\1-3-638.jpg"/>
          <p:cNvPicPr>
            <a:picLocks noChangeAspect="1" noChangeArrowheads="1"/>
          </p:cNvPicPr>
          <p:nvPr/>
        </p:nvPicPr>
        <p:blipFill>
          <a:blip r:embed="rId3" cstate="print"/>
          <a:srcRect/>
          <a:stretch>
            <a:fillRect/>
          </a:stretch>
        </p:blipFill>
        <p:spPr bwMode="auto">
          <a:xfrm flipH="1">
            <a:off x="0" y="0"/>
            <a:ext cx="9144000" cy="6865168"/>
          </a:xfrm>
          <a:prstGeom prst="rect">
            <a:avLst/>
          </a:prstGeom>
          <a:noFill/>
        </p:spPr>
      </p:pic>
      <p:sp>
        <p:nvSpPr>
          <p:cNvPr id="6" name="TextBox 5"/>
          <p:cNvSpPr txBox="1"/>
          <p:nvPr/>
        </p:nvSpPr>
        <p:spPr>
          <a:xfrm>
            <a:off x="2123728" y="548680"/>
            <a:ext cx="6192688" cy="5109091"/>
          </a:xfrm>
          <a:prstGeom prst="rect">
            <a:avLst/>
          </a:prstGeom>
          <a:noFill/>
        </p:spPr>
        <p:txBody>
          <a:bodyPr wrap="square" rtlCol="0">
            <a:spAutoFit/>
          </a:bodyPr>
          <a:lstStyle/>
          <a:p>
            <a:pPr algn="just"/>
            <a:r>
              <a:rPr lang="ru-RU" sz="2800" b="1" dirty="0">
                <a:solidFill>
                  <a:schemeClr val="accent2">
                    <a:lumMod val="50000"/>
                  </a:schemeClr>
                </a:solidFill>
                <a:latin typeface="Times New Roman" pitchFamily="18" charset="0"/>
                <a:cs typeface="Times New Roman" pitchFamily="18" charset="0"/>
              </a:rPr>
              <a:t>Эпиграф: «Приступая к учению ребенка, надобно иметь в виду, что дитя независимо от учения развивается с каждым днем и развивается сравнительно так быстро, что месяц или два в жизни шестилетнего дитяти приносит более перемены в его душевном и телесном организме, чем потом целый год в возрасте от 10 до 15 лет» </a:t>
            </a:r>
            <a:endParaRPr lang="ru-RU" sz="2800" dirty="0">
              <a:solidFill>
                <a:schemeClr val="accent2">
                  <a:lumMod val="50000"/>
                </a:schemeClr>
              </a:solidFill>
              <a:latin typeface="Times New Roman" pitchFamily="18" charset="0"/>
              <a:cs typeface="Times New Roman" pitchFamily="18" charset="0"/>
            </a:endParaRPr>
          </a:p>
          <a:p>
            <a:r>
              <a:rPr lang="ru-RU" sz="2800" b="1" dirty="0">
                <a:solidFill>
                  <a:schemeClr val="accent2">
                    <a:lumMod val="50000"/>
                  </a:schemeClr>
                </a:solidFill>
                <a:latin typeface="Times New Roman" pitchFamily="18" charset="0"/>
                <a:cs typeface="Times New Roman" pitchFamily="18" charset="0"/>
              </a:rPr>
              <a:t>                (К.Д. Ушинский).</a:t>
            </a:r>
            <a:endParaRPr lang="ru-RU" sz="2800" dirty="0">
              <a:solidFill>
                <a:schemeClr val="accent2">
                  <a:lumMod val="50000"/>
                </a:schemeClr>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7" name="Picture 3" descr="C:\Users\Home-PK\Desktop\Родительское собрание Подгот. гр\1-3-638.jpg"/>
          <p:cNvPicPr>
            <a:picLocks noChangeAspect="1" noChangeArrowheads="1"/>
          </p:cNvPicPr>
          <p:nvPr/>
        </p:nvPicPr>
        <p:blipFill>
          <a:blip r:embed="rId2" cstate="print"/>
          <a:srcRect/>
          <a:stretch>
            <a:fillRect/>
          </a:stretch>
        </p:blipFill>
        <p:spPr bwMode="auto">
          <a:xfrm flipH="1">
            <a:off x="0" y="0"/>
            <a:ext cx="9144000" cy="6865168"/>
          </a:xfrm>
          <a:prstGeom prst="rect">
            <a:avLst/>
          </a:prstGeom>
          <a:noFill/>
        </p:spPr>
      </p:pic>
      <p:sp>
        <p:nvSpPr>
          <p:cNvPr id="5" name="TextBox 4"/>
          <p:cNvSpPr txBox="1"/>
          <p:nvPr/>
        </p:nvSpPr>
        <p:spPr>
          <a:xfrm>
            <a:off x="2123728" y="1484784"/>
            <a:ext cx="6192688" cy="4985980"/>
          </a:xfrm>
          <a:prstGeom prst="rect">
            <a:avLst/>
          </a:prstGeom>
          <a:noFill/>
        </p:spPr>
        <p:txBody>
          <a:bodyPr wrap="square" rtlCol="0">
            <a:spAutoFit/>
          </a:bodyPr>
          <a:lstStyle/>
          <a:p>
            <a:pPr lvl="0" algn="just">
              <a:spcBef>
                <a:spcPts val="600"/>
              </a:spcBef>
              <a:buClr>
                <a:srgbClr val="C0504D"/>
              </a:buClr>
              <a:buSzPct val="85000"/>
            </a:pPr>
            <a:r>
              <a:rPr lang="ru-RU" sz="2800" b="1" dirty="0" smtClean="0">
                <a:solidFill>
                  <a:srgbClr val="663300"/>
                </a:solidFill>
                <a:latin typeface="Times New Roman" pitchFamily="18" charset="0"/>
                <a:cs typeface="Times New Roman" pitchFamily="18" charset="0"/>
              </a:rPr>
              <a:t>1.Готовность </a:t>
            </a:r>
            <a:r>
              <a:rPr lang="ru-RU" sz="2800" b="1" dirty="0">
                <a:solidFill>
                  <a:srgbClr val="663300"/>
                </a:solidFill>
                <a:latin typeface="Times New Roman" pitchFamily="18" charset="0"/>
                <a:cs typeface="Times New Roman" pitchFamily="18" charset="0"/>
              </a:rPr>
              <a:t>ребёнка к школьному обучению</a:t>
            </a:r>
            <a:r>
              <a:rPr lang="ru-RU" sz="2800" b="1" dirty="0" smtClean="0">
                <a:solidFill>
                  <a:srgbClr val="663300"/>
                </a:solidFill>
                <a:latin typeface="Times New Roman" pitchFamily="18" charset="0"/>
                <a:cs typeface="Times New Roman" pitchFamily="18" charset="0"/>
              </a:rPr>
              <a:t>.</a:t>
            </a:r>
          </a:p>
          <a:p>
            <a:pPr marL="514350" lvl="0" indent="-514350" algn="just">
              <a:spcBef>
                <a:spcPts val="600"/>
              </a:spcBef>
              <a:buClr>
                <a:srgbClr val="C0504D"/>
              </a:buClr>
              <a:buSzPct val="85000"/>
            </a:pPr>
            <a:r>
              <a:rPr lang="ru-RU" sz="2800" b="1" dirty="0">
                <a:solidFill>
                  <a:srgbClr val="663300"/>
                </a:solidFill>
                <a:latin typeface="Times New Roman" pitchFamily="18" charset="0"/>
                <a:cs typeface="Times New Roman" pitchFamily="18" charset="0"/>
              </a:rPr>
              <a:t>2</a:t>
            </a:r>
            <a:r>
              <a:rPr lang="ru-RU" sz="2800" b="1" dirty="0" smtClean="0">
                <a:solidFill>
                  <a:srgbClr val="663300"/>
                </a:solidFill>
                <a:latin typeface="Times New Roman" pitchFamily="18" charset="0"/>
                <a:cs typeface="Times New Roman" pitchFamily="18" charset="0"/>
              </a:rPr>
              <a:t>. </a:t>
            </a:r>
            <a:r>
              <a:rPr lang="ru-RU" sz="2800" b="1" dirty="0">
                <a:solidFill>
                  <a:srgbClr val="663300"/>
                </a:solidFill>
                <a:latin typeface="Times New Roman" pitchFamily="18" charset="0"/>
                <a:cs typeface="Times New Roman" pitchFamily="18" charset="0"/>
              </a:rPr>
              <a:t>Советы и рекомендации  по подготовке детей к школе. </a:t>
            </a:r>
          </a:p>
          <a:p>
            <a:pPr marL="514350" indent="-514350" algn="just">
              <a:spcBef>
                <a:spcPts val="600"/>
              </a:spcBef>
              <a:buClr>
                <a:srgbClr val="C0504D"/>
              </a:buClr>
              <a:buSzPct val="85000"/>
            </a:pPr>
            <a:r>
              <a:rPr lang="ru-RU" sz="2800" b="1" dirty="0" smtClean="0">
                <a:solidFill>
                  <a:srgbClr val="663300"/>
                </a:solidFill>
                <a:latin typeface="Times New Roman" pitchFamily="18" charset="0"/>
                <a:cs typeface="Times New Roman" pitchFamily="18" charset="0"/>
              </a:rPr>
              <a:t>3. Ознакомление </a:t>
            </a:r>
            <a:r>
              <a:rPr lang="ru-RU" sz="2800" b="1" dirty="0">
                <a:solidFill>
                  <a:srgbClr val="663300"/>
                </a:solidFill>
                <a:latin typeface="Times New Roman" pitchFamily="18" charset="0"/>
                <a:cs typeface="Times New Roman" pitchFamily="18" charset="0"/>
              </a:rPr>
              <a:t>родителей с ФОП ДО и ОП ДО.</a:t>
            </a:r>
          </a:p>
          <a:p>
            <a:pPr marL="514350" lvl="0" indent="-514350" algn="just">
              <a:spcBef>
                <a:spcPts val="600"/>
              </a:spcBef>
              <a:buClr>
                <a:srgbClr val="C0504D"/>
              </a:buClr>
              <a:buSzPct val="85000"/>
            </a:pPr>
            <a:r>
              <a:rPr lang="ru-RU" sz="2800" b="1" dirty="0">
                <a:solidFill>
                  <a:srgbClr val="663300"/>
                </a:solidFill>
                <a:latin typeface="Times New Roman" pitchFamily="18" charset="0"/>
                <a:cs typeface="Times New Roman" pitchFamily="18" charset="0"/>
              </a:rPr>
              <a:t>4</a:t>
            </a:r>
            <a:r>
              <a:rPr lang="ru-RU" sz="2800" b="1" dirty="0" smtClean="0">
                <a:solidFill>
                  <a:srgbClr val="663300"/>
                </a:solidFill>
                <a:latin typeface="Times New Roman" pitchFamily="18" charset="0"/>
                <a:cs typeface="Times New Roman" pitchFamily="18" charset="0"/>
              </a:rPr>
              <a:t>.  </a:t>
            </a:r>
            <a:r>
              <a:rPr lang="ru-RU" sz="2800" b="1" dirty="0">
                <a:solidFill>
                  <a:srgbClr val="663300"/>
                </a:solidFill>
                <a:latin typeface="Times New Roman" pitchFamily="18" charset="0"/>
                <a:cs typeface="Times New Roman" pitchFamily="18" charset="0"/>
              </a:rPr>
              <a:t>Выбор </a:t>
            </a:r>
            <a:r>
              <a:rPr lang="ru-RU" sz="2800" b="1" dirty="0" smtClean="0">
                <a:solidFill>
                  <a:srgbClr val="663300"/>
                </a:solidFill>
                <a:latin typeface="Times New Roman" pitchFamily="18" charset="0"/>
                <a:cs typeface="Times New Roman" pitchFamily="18" charset="0"/>
              </a:rPr>
              <a:t>«Совета родителей» (родительского комитета) </a:t>
            </a:r>
            <a:r>
              <a:rPr lang="ru-RU" sz="2800" b="1" dirty="0">
                <a:solidFill>
                  <a:srgbClr val="663300"/>
                </a:solidFill>
                <a:latin typeface="Times New Roman" pitchFamily="18" charset="0"/>
                <a:cs typeface="Times New Roman" pitchFamily="18" charset="0"/>
              </a:rPr>
              <a:t>на учебный год.</a:t>
            </a:r>
          </a:p>
          <a:p>
            <a:pPr marL="514350" lvl="0" indent="-514350" algn="just">
              <a:spcBef>
                <a:spcPts val="600"/>
              </a:spcBef>
              <a:buClr>
                <a:srgbClr val="C0504D"/>
              </a:buClr>
              <a:buSzPct val="85000"/>
            </a:pPr>
            <a:r>
              <a:rPr lang="ru-RU" sz="2800" b="1" dirty="0">
                <a:solidFill>
                  <a:srgbClr val="663300"/>
                </a:solidFill>
                <a:latin typeface="Times New Roman" pitchFamily="18" charset="0"/>
                <a:cs typeface="Times New Roman" pitchFamily="18" charset="0"/>
              </a:rPr>
              <a:t>5</a:t>
            </a:r>
            <a:r>
              <a:rPr lang="ru-RU" sz="2800" b="1" dirty="0" smtClean="0">
                <a:solidFill>
                  <a:srgbClr val="663300"/>
                </a:solidFill>
                <a:latin typeface="Times New Roman" pitchFamily="18" charset="0"/>
                <a:cs typeface="Times New Roman" pitchFamily="18" charset="0"/>
              </a:rPr>
              <a:t>.  </a:t>
            </a:r>
            <a:r>
              <a:rPr lang="ru-RU" sz="2800" b="1" dirty="0">
                <a:solidFill>
                  <a:srgbClr val="663300"/>
                </a:solidFill>
                <a:latin typeface="Times New Roman" pitchFamily="18" charset="0"/>
                <a:cs typeface="Times New Roman" pitchFamily="18" charset="0"/>
              </a:rPr>
              <a:t>Разное.          </a:t>
            </a:r>
            <a:endParaRPr lang="ru-RU" sz="2800" b="1" i="1" dirty="0">
              <a:solidFill>
                <a:srgbClr val="663300"/>
              </a:solidFill>
              <a:latin typeface="Times New Roman" pitchFamily="18" charset="0"/>
              <a:cs typeface="Times New Roman" pitchFamily="18" charset="0"/>
            </a:endParaRPr>
          </a:p>
          <a:p>
            <a:endParaRPr lang="ru-RU" dirty="0"/>
          </a:p>
        </p:txBody>
      </p:sp>
      <p:sp>
        <p:nvSpPr>
          <p:cNvPr id="6" name="TextBox 5"/>
          <p:cNvSpPr txBox="1"/>
          <p:nvPr/>
        </p:nvSpPr>
        <p:spPr>
          <a:xfrm>
            <a:off x="3131840" y="764704"/>
            <a:ext cx="3010761" cy="646331"/>
          </a:xfrm>
          <a:prstGeom prst="rect">
            <a:avLst/>
          </a:prstGeom>
          <a:noFill/>
        </p:spPr>
        <p:txBody>
          <a:bodyPr wrap="none" rtlCol="0">
            <a:spAutoFit/>
          </a:bodyPr>
          <a:lstStyle/>
          <a:p>
            <a:r>
              <a:rPr lang="ru-RU" sz="3600" b="1" dirty="0">
                <a:solidFill>
                  <a:srgbClr val="C00000"/>
                </a:solidFill>
                <a:latin typeface="Times New Roman" pitchFamily="18" charset="0"/>
                <a:cs typeface="Times New Roman" pitchFamily="18" charset="0"/>
              </a:rPr>
              <a:t>Повестка дня</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7" name="Picture 3" descr="C:\Users\Home-PK\Desktop\Родительское собрание Подгот. гр\1-3-638.jpg"/>
          <p:cNvPicPr>
            <a:picLocks noChangeAspect="1" noChangeArrowheads="1"/>
          </p:cNvPicPr>
          <p:nvPr/>
        </p:nvPicPr>
        <p:blipFill>
          <a:blip r:embed="rId2" cstate="print"/>
          <a:srcRect/>
          <a:stretch>
            <a:fillRect/>
          </a:stretch>
        </p:blipFill>
        <p:spPr bwMode="auto">
          <a:xfrm flipH="1">
            <a:off x="0" y="-7168"/>
            <a:ext cx="9144000" cy="6865168"/>
          </a:xfrm>
          <a:prstGeom prst="rect">
            <a:avLst/>
          </a:prstGeom>
          <a:noFill/>
        </p:spPr>
      </p:pic>
      <p:pic>
        <p:nvPicPr>
          <p:cNvPr id="6" name="Picture 2"/>
          <p:cNvPicPr>
            <a:picLocks noChangeAspect="1" noChangeArrowheads="1"/>
          </p:cNvPicPr>
          <p:nvPr/>
        </p:nvPicPr>
        <p:blipFill>
          <a:blip r:embed="rId3" cstate="print"/>
          <a:srcRect l="2074" r="4391"/>
          <a:stretch>
            <a:fillRect/>
          </a:stretch>
        </p:blipFill>
        <p:spPr bwMode="auto">
          <a:xfrm>
            <a:off x="2051720" y="1268760"/>
            <a:ext cx="5338310" cy="397932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Effect transition="in" filter="fade">
                                      <p:cBhvr>
                                        <p:cTn id="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Home-PK\Desktop\Родительское собрание Подгот. гр\1-3-638.jpg"/>
          <p:cNvPicPr>
            <a:picLocks noChangeAspect="1" noChangeArrowheads="1"/>
          </p:cNvPicPr>
          <p:nvPr/>
        </p:nvPicPr>
        <p:blipFill>
          <a:blip r:embed="rId3" cstate="print"/>
          <a:srcRect/>
          <a:stretch>
            <a:fillRect/>
          </a:stretch>
        </p:blipFill>
        <p:spPr bwMode="auto">
          <a:xfrm flipH="1">
            <a:off x="1" y="-7168"/>
            <a:ext cx="9115425" cy="6843714"/>
          </a:xfrm>
          <a:prstGeom prst="rect">
            <a:avLst/>
          </a:prstGeom>
          <a:noFill/>
        </p:spPr>
      </p:pic>
      <p:sp>
        <p:nvSpPr>
          <p:cNvPr id="13" name="Овал 12"/>
          <p:cNvSpPr/>
          <p:nvPr/>
        </p:nvSpPr>
        <p:spPr>
          <a:xfrm>
            <a:off x="6156176" y="1196752"/>
            <a:ext cx="2592288" cy="1656184"/>
          </a:xfrm>
          <a:prstGeom prst="ellipse">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solidFill>
                  <a:srgbClr val="663300"/>
                </a:solidFill>
                <a:latin typeface="Times New Roman" pitchFamily="18" charset="0"/>
                <a:cs typeface="Times New Roman" pitchFamily="18" charset="0"/>
              </a:rPr>
              <a:t>Специаль</a:t>
            </a:r>
            <a:endParaRPr lang="ru-RU" sz="2400" b="1" dirty="0">
              <a:solidFill>
                <a:srgbClr val="663300"/>
              </a:solidFill>
              <a:latin typeface="Times New Roman" pitchFamily="18" charset="0"/>
              <a:cs typeface="Times New Roman" pitchFamily="18" charset="0"/>
            </a:endParaRPr>
          </a:p>
          <a:p>
            <a:pPr algn="ctr"/>
            <a:r>
              <a:rPr lang="ru-RU" sz="2400" b="1" dirty="0" err="1">
                <a:solidFill>
                  <a:srgbClr val="663300"/>
                </a:solidFill>
                <a:latin typeface="Times New Roman" pitchFamily="18" charset="0"/>
                <a:cs typeface="Times New Roman" pitchFamily="18" charset="0"/>
              </a:rPr>
              <a:t>ная</a:t>
            </a:r>
            <a:r>
              <a:rPr lang="ru-RU" sz="2400" b="1" dirty="0">
                <a:solidFill>
                  <a:srgbClr val="663300"/>
                </a:solidFill>
                <a:latin typeface="Times New Roman" pitchFamily="18" charset="0"/>
                <a:cs typeface="Times New Roman" pitchFamily="18" charset="0"/>
              </a:rPr>
              <a:t> готовность</a:t>
            </a:r>
          </a:p>
        </p:txBody>
      </p:sp>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
        <p:nvSpPr>
          <p:cNvPr id="5" name="TextBox 4"/>
          <p:cNvSpPr txBox="1"/>
          <p:nvPr/>
        </p:nvSpPr>
        <p:spPr>
          <a:xfrm>
            <a:off x="1979712" y="476672"/>
            <a:ext cx="6552728" cy="523220"/>
          </a:xfrm>
          <a:prstGeom prst="rect">
            <a:avLst/>
          </a:prstGeom>
          <a:noFill/>
        </p:spPr>
        <p:txBody>
          <a:bodyPr wrap="square" rtlCol="0">
            <a:spAutoFit/>
          </a:bodyPr>
          <a:lstStyle/>
          <a:p>
            <a:pPr algn="ctr"/>
            <a:r>
              <a:rPr lang="ru-RU" sz="2800" b="1" dirty="0">
                <a:solidFill>
                  <a:srgbClr val="C00000"/>
                </a:solidFill>
                <a:latin typeface="Times New Roman" pitchFamily="18" charset="0"/>
                <a:cs typeface="Times New Roman" pitchFamily="18" charset="0"/>
              </a:rPr>
              <a:t>Общая готовность ребенка к школе</a:t>
            </a:r>
          </a:p>
        </p:txBody>
      </p:sp>
      <p:cxnSp>
        <p:nvCxnSpPr>
          <p:cNvPr id="7" name="Прямая со стрелкой 6"/>
          <p:cNvCxnSpPr/>
          <p:nvPr/>
        </p:nvCxnSpPr>
        <p:spPr>
          <a:xfrm flipH="1">
            <a:off x="2771800" y="980728"/>
            <a:ext cx="576064" cy="504056"/>
          </a:xfrm>
          <a:prstGeom prst="straightConnector1">
            <a:avLst/>
          </a:prstGeom>
          <a:ln w="28575">
            <a:solidFill>
              <a:srgbClr val="663300"/>
            </a:solidFill>
            <a:tailEnd type="arrow"/>
          </a:ln>
        </p:spPr>
        <p:style>
          <a:lnRef idx="1">
            <a:schemeClr val="accent1"/>
          </a:lnRef>
          <a:fillRef idx="0">
            <a:schemeClr val="accent1"/>
          </a:fillRef>
          <a:effectRef idx="0">
            <a:schemeClr val="accent1"/>
          </a:effectRef>
          <a:fontRef idx="minor">
            <a:schemeClr val="tx1"/>
          </a:fontRef>
        </p:style>
      </p:cxnSp>
      <p:sp>
        <p:nvSpPr>
          <p:cNvPr id="8" name="Овал 7"/>
          <p:cNvSpPr/>
          <p:nvPr/>
        </p:nvSpPr>
        <p:spPr>
          <a:xfrm>
            <a:off x="611560" y="1340768"/>
            <a:ext cx="2664296" cy="1512168"/>
          </a:xfrm>
          <a:prstGeom prst="ellipse">
            <a:avLst/>
          </a:prstGeom>
          <a:solidFill>
            <a:srgbClr val="FFFF66"/>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rgbClr val="663300"/>
                </a:solidFill>
                <a:latin typeface="Times New Roman" pitchFamily="18" charset="0"/>
                <a:cs typeface="Times New Roman" pitchFamily="18" charset="0"/>
              </a:rPr>
              <a:t>Физическая готовность</a:t>
            </a:r>
          </a:p>
        </p:txBody>
      </p:sp>
      <p:sp>
        <p:nvSpPr>
          <p:cNvPr id="12" name="Овал 11"/>
          <p:cNvSpPr/>
          <p:nvPr/>
        </p:nvSpPr>
        <p:spPr>
          <a:xfrm>
            <a:off x="3203848" y="1440466"/>
            <a:ext cx="3168352" cy="1728192"/>
          </a:xfrm>
          <a:prstGeom prst="ellipse">
            <a:avLst/>
          </a:prstGeom>
          <a:solidFill>
            <a:schemeClr val="accent2">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rgbClr val="663300"/>
                </a:solidFill>
                <a:latin typeface="Times New Roman" pitchFamily="18" charset="0"/>
                <a:cs typeface="Times New Roman" pitchFamily="18" charset="0"/>
              </a:rPr>
              <a:t>Психологическая готовность</a:t>
            </a:r>
          </a:p>
        </p:txBody>
      </p:sp>
      <p:sp>
        <p:nvSpPr>
          <p:cNvPr id="14" name="Овал 13"/>
          <p:cNvSpPr/>
          <p:nvPr/>
        </p:nvSpPr>
        <p:spPr>
          <a:xfrm>
            <a:off x="539552" y="3068960"/>
            <a:ext cx="2592288" cy="1368152"/>
          </a:xfrm>
          <a:prstGeom prst="ellipse">
            <a:avLst/>
          </a:prstGeom>
          <a:solidFill>
            <a:schemeClr val="accent2">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rgbClr val="663300"/>
                </a:solidFill>
                <a:latin typeface="Times New Roman" pitchFamily="18" charset="0"/>
                <a:cs typeface="Times New Roman" pitchFamily="18" charset="0"/>
              </a:rPr>
              <a:t>Личностная</a:t>
            </a:r>
          </a:p>
        </p:txBody>
      </p:sp>
      <p:sp>
        <p:nvSpPr>
          <p:cNvPr id="15" name="Овал 14"/>
          <p:cNvSpPr/>
          <p:nvPr/>
        </p:nvSpPr>
        <p:spPr>
          <a:xfrm>
            <a:off x="611560" y="4435377"/>
            <a:ext cx="2448272" cy="1224136"/>
          </a:xfrm>
          <a:prstGeom prst="ellipse">
            <a:avLst/>
          </a:prstGeom>
          <a:solidFill>
            <a:schemeClr val="accent2">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err="1">
                <a:solidFill>
                  <a:srgbClr val="663300"/>
                </a:solidFill>
                <a:latin typeface="Times New Roman" pitchFamily="18" charset="0"/>
                <a:cs typeface="Times New Roman" pitchFamily="18" charset="0"/>
              </a:rPr>
              <a:t>Интеллек</a:t>
            </a:r>
            <a:endParaRPr lang="ru-RU" sz="2000" b="1" dirty="0">
              <a:solidFill>
                <a:srgbClr val="663300"/>
              </a:solidFill>
              <a:latin typeface="Times New Roman" pitchFamily="18" charset="0"/>
              <a:cs typeface="Times New Roman" pitchFamily="18" charset="0"/>
            </a:endParaRPr>
          </a:p>
          <a:p>
            <a:pPr algn="ctr"/>
            <a:r>
              <a:rPr lang="ru-RU" sz="2000" b="1" dirty="0" err="1">
                <a:solidFill>
                  <a:srgbClr val="663300"/>
                </a:solidFill>
                <a:latin typeface="Times New Roman" pitchFamily="18" charset="0"/>
                <a:cs typeface="Times New Roman" pitchFamily="18" charset="0"/>
              </a:rPr>
              <a:t>туальная</a:t>
            </a:r>
            <a:endParaRPr lang="ru-RU" sz="2000" b="1" dirty="0">
              <a:solidFill>
                <a:srgbClr val="663300"/>
              </a:solidFill>
              <a:latin typeface="Times New Roman" pitchFamily="18" charset="0"/>
              <a:cs typeface="Times New Roman" pitchFamily="18" charset="0"/>
            </a:endParaRPr>
          </a:p>
        </p:txBody>
      </p:sp>
      <p:sp>
        <p:nvSpPr>
          <p:cNvPr id="16" name="Овал 15"/>
          <p:cNvSpPr/>
          <p:nvPr/>
        </p:nvSpPr>
        <p:spPr>
          <a:xfrm>
            <a:off x="2738479" y="4677916"/>
            <a:ext cx="2448272" cy="1368152"/>
          </a:xfrm>
          <a:prstGeom prst="ellipse">
            <a:avLst/>
          </a:prstGeom>
          <a:solidFill>
            <a:schemeClr val="accent2">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err="1">
                <a:solidFill>
                  <a:srgbClr val="663300"/>
                </a:solidFill>
                <a:latin typeface="Times New Roman" pitchFamily="18" charset="0"/>
                <a:cs typeface="Times New Roman" pitchFamily="18" charset="0"/>
              </a:rPr>
              <a:t>Коммуника</a:t>
            </a:r>
            <a:endParaRPr lang="ru-RU" sz="2000" b="1" dirty="0">
              <a:solidFill>
                <a:srgbClr val="663300"/>
              </a:solidFill>
              <a:latin typeface="Times New Roman" pitchFamily="18" charset="0"/>
              <a:cs typeface="Times New Roman" pitchFamily="18" charset="0"/>
            </a:endParaRPr>
          </a:p>
          <a:p>
            <a:pPr algn="ctr"/>
            <a:r>
              <a:rPr lang="ru-RU" sz="2000" b="1" dirty="0" err="1">
                <a:solidFill>
                  <a:srgbClr val="663300"/>
                </a:solidFill>
                <a:latin typeface="Times New Roman" pitchFamily="18" charset="0"/>
                <a:cs typeface="Times New Roman" pitchFamily="18" charset="0"/>
              </a:rPr>
              <a:t>ционная</a:t>
            </a:r>
            <a:endParaRPr lang="ru-RU" sz="2000" b="1" dirty="0">
              <a:solidFill>
                <a:srgbClr val="663300"/>
              </a:solidFill>
              <a:latin typeface="Times New Roman" pitchFamily="18" charset="0"/>
              <a:cs typeface="Times New Roman" pitchFamily="18" charset="0"/>
            </a:endParaRPr>
          </a:p>
        </p:txBody>
      </p:sp>
      <p:sp>
        <p:nvSpPr>
          <p:cNvPr id="17" name="Овал 16"/>
          <p:cNvSpPr/>
          <p:nvPr/>
        </p:nvSpPr>
        <p:spPr>
          <a:xfrm>
            <a:off x="6300192" y="3212976"/>
            <a:ext cx="2592288" cy="1512168"/>
          </a:xfrm>
          <a:prstGeom prst="ellipse">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663300"/>
                </a:solidFill>
                <a:latin typeface="Times New Roman" pitchFamily="18" charset="0"/>
                <a:cs typeface="Times New Roman" pitchFamily="18" charset="0"/>
              </a:rPr>
              <a:t>Овладение ребенком определенными умениями и навыками</a:t>
            </a:r>
          </a:p>
        </p:txBody>
      </p:sp>
      <p:sp>
        <p:nvSpPr>
          <p:cNvPr id="18" name="Овал 17"/>
          <p:cNvSpPr/>
          <p:nvPr/>
        </p:nvSpPr>
        <p:spPr>
          <a:xfrm>
            <a:off x="4207725" y="3566650"/>
            <a:ext cx="2448272" cy="1368152"/>
          </a:xfrm>
          <a:prstGeom prst="ellipse">
            <a:avLst/>
          </a:prstGeom>
          <a:solidFill>
            <a:schemeClr val="accent2">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663300"/>
                </a:solidFill>
                <a:latin typeface="Times New Roman" pitchFamily="18" charset="0"/>
                <a:cs typeface="Times New Roman" pitchFamily="18" charset="0"/>
              </a:rPr>
              <a:t>Эмоционально-волевая</a:t>
            </a:r>
          </a:p>
        </p:txBody>
      </p:sp>
      <p:cxnSp>
        <p:nvCxnSpPr>
          <p:cNvPr id="19" name="Прямая со стрелкой 18"/>
          <p:cNvCxnSpPr/>
          <p:nvPr/>
        </p:nvCxnSpPr>
        <p:spPr>
          <a:xfrm>
            <a:off x="5436096" y="980728"/>
            <a:ext cx="1008112" cy="648072"/>
          </a:xfrm>
          <a:prstGeom prst="straightConnector1">
            <a:avLst/>
          </a:prstGeom>
          <a:ln w="28575">
            <a:solidFill>
              <a:srgbClr val="663300"/>
            </a:solidFill>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4585360" y="994578"/>
            <a:ext cx="144016" cy="720080"/>
          </a:xfrm>
          <a:prstGeom prst="straightConnector1">
            <a:avLst/>
          </a:prstGeom>
          <a:ln w="28575">
            <a:solidFill>
              <a:srgbClr val="663300"/>
            </a:solidFill>
            <a:tailEnd type="arrow"/>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p:nvPr/>
        </p:nvCxnSpPr>
        <p:spPr>
          <a:xfrm flipH="1">
            <a:off x="2663788" y="3113278"/>
            <a:ext cx="1296144" cy="1512168"/>
          </a:xfrm>
          <a:prstGeom prst="straightConnector1">
            <a:avLst/>
          </a:prstGeom>
          <a:ln w="28575">
            <a:solidFill>
              <a:srgbClr val="663300"/>
            </a:solidFill>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flipH="1">
            <a:off x="2842692" y="2758769"/>
            <a:ext cx="576064" cy="504056"/>
          </a:xfrm>
          <a:prstGeom prst="straightConnector1">
            <a:avLst/>
          </a:prstGeom>
          <a:ln w="28575">
            <a:solidFill>
              <a:srgbClr val="663300"/>
            </a:solidFill>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flipH="1">
            <a:off x="3636454" y="3163416"/>
            <a:ext cx="648072" cy="1512168"/>
          </a:xfrm>
          <a:prstGeom prst="straightConnector1">
            <a:avLst/>
          </a:prstGeom>
          <a:ln w="28575">
            <a:solidFill>
              <a:srgbClr val="663300"/>
            </a:solidFill>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7380312" y="2852936"/>
            <a:ext cx="0" cy="360040"/>
          </a:xfrm>
          <a:prstGeom prst="straightConnector1">
            <a:avLst/>
          </a:prstGeom>
          <a:ln w="28575">
            <a:solidFill>
              <a:srgbClr val="663300"/>
            </a:solidFill>
            <a:tailEnd type="arrow"/>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a:off x="5004048" y="3206610"/>
            <a:ext cx="0" cy="360040"/>
          </a:xfrm>
          <a:prstGeom prst="straightConnector1">
            <a:avLst/>
          </a:prstGeom>
          <a:ln w="28575">
            <a:solidFill>
              <a:srgbClr val="6633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1000"/>
                                        <p:tgtEl>
                                          <p:spTgt spid="19"/>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1000"/>
                                        <p:tgtEl>
                                          <p:spTgt spid="3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childTnLst>
                                </p:cTn>
                              </p:par>
                            </p:childTnLst>
                          </p:cTn>
                        </p:par>
                        <p:par>
                          <p:cTn id="34" fill="hold">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1000"/>
                                        <p:tgtEl>
                                          <p:spTgt spid="36"/>
                                        </p:tgtEl>
                                      </p:cBhvr>
                                    </p:animEffec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1000"/>
                                        <p:tgtEl>
                                          <p:spTgt spid="41"/>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1000"/>
                                        <p:tgtEl>
                                          <p:spTgt spid="35"/>
                                        </p:tgtEl>
                                      </p:cBhvr>
                                    </p:animEffect>
                                  </p:childTnLst>
                                </p:cTn>
                              </p:par>
                            </p:childTnLst>
                          </p:cTn>
                        </p:par>
                        <p:par>
                          <p:cTn id="61" fill="hold">
                            <p:stCondLst>
                              <p:cond delay="1000"/>
                            </p:stCondLst>
                            <p:childTnLst>
                              <p:par>
                                <p:cTn id="62" presetID="10" presetClass="entr" presetSubtype="0" fill="hold" grpId="0" nodeType="after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10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fade">
                                      <p:cBhvr>
                                        <p:cTn id="69" dur="1000"/>
                                        <p:tgtEl>
                                          <p:spTgt spid="37"/>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P spid="12"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7" name="Picture 3" descr="C:\Users\Home-PK\Desktop\Родительское собрание Подгот. гр\1-3-638.jpg"/>
          <p:cNvPicPr>
            <a:picLocks noChangeAspect="1" noChangeArrowheads="1"/>
          </p:cNvPicPr>
          <p:nvPr/>
        </p:nvPicPr>
        <p:blipFill>
          <a:blip r:embed="rId3" cstate="print"/>
          <a:srcRect/>
          <a:stretch>
            <a:fillRect/>
          </a:stretch>
        </p:blipFill>
        <p:spPr bwMode="auto">
          <a:xfrm flipH="1">
            <a:off x="0" y="0"/>
            <a:ext cx="9144000" cy="6865168"/>
          </a:xfrm>
          <a:prstGeom prst="rect">
            <a:avLst/>
          </a:prstGeom>
          <a:noFill/>
        </p:spPr>
      </p:pic>
      <p:sp>
        <p:nvSpPr>
          <p:cNvPr id="5" name="TextBox 4"/>
          <p:cNvSpPr txBox="1"/>
          <p:nvPr/>
        </p:nvSpPr>
        <p:spPr>
          <a:xfrm>
            <a:off x="2123728" y="1052736"/>
            <a:ext cx="5760640" cy="4031873"/>
          </a:xfrm>
          <a:prstGeom prst="rect">
            <a:avLst/>
          </a:prstGeom>
          <a:noFill/>
        </p:spPr>
        <p:txBody>
          <a:bodyPr wrap="square" rtlCol="0">
            <a:spAutoFit/>
          </a:bodyPr>
          <a:lstStyle/>
          <a:p>
            <a:pPr algn="ctr"/>
            <a:r>
              <a:rPr lang="ru-RU" sz="3200" b="1" dirty="0">
                <a:solidFill>
                  <a:srgbClr val="663300"/>
                </a:solidFill>
                <a:latin typeface="Times New Roman" pitchFamily="18" charset="0"/>
                <a:cs typeface="Times New Roman" pitchFamily="18" charset="0"/>
              </a:rPr>
              <a:t>Вопросы:</a:t>
            </a:r>
          </a:p>
          <a:p>
            <a:pPr marL="342900" indent="-342900">
              <a:buAutoNum type="arabicPeriod"/>
            </a:pPr>
            <a:r>
              <a:rPr lang="ru-RU" sz="2800" b="1" dirty="0">
                <a:solidFill>
                  <a:srgbClr val="663300"/>
                </a:solidFill>
                <a:latin typeface="Times New Roman" pitchFamily="18" charset="0"/>
                <a:cs typeface="Times New Roman" pitchFamily="18" charset="0"/>
              </a:rPr>
              <a:t>Как часто и сколько времени нужно уделять подготовке к школе дома?</a:t>
            </a:r>
          </a:p>
          <a:p>
            <a:pPr marL="342900" indent="-342900">
              <a:buAutoNum type="arabicPeriod"/>
            </a:pPr>
            <a:r>
              <a:rPr lang="ru-RU" sz="2800" b="1" dirty="0">
                <a:solidFill>
                  <a:srgbClr val="663300"/>
                </a:solidFill>
                <a:latin typeface="Times New Roman" pitchFamily="18" charset="0"/>
                <a:cs typeface="Times New Roman" pitchFamily="18" charset="0"/>
              </a:rPr>
              <a:t>Нужно ли ребенка учить читать и считать?</a:t>
            </a:r>
          </a:p>
          <a:p>
            <a:pPr marL="342900" indent="-342900">
              <a:buAutoNum type="arabicPeriod"/>
            </a:pPr>
            <a:r>
              <a:rPr lang="ru-RU" sz="2800" b="1" dirty="0">
                <a:solidFill>
                  <a:srgbClr val="663300"/>
                </a:solidFill>
                <a:latin typeface="Times New Roman" pitchFamily="18" charset="0"/>
                <a:cs typeface="Times New Roman" pitchFamily="18" charset="0"/>
              </a:rPr>
              <a:t>Ребенок не проявляет инициативы заниматься дома, что делать?</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7" name="Picture 3" descr="C:\Users\Home-PK\Desktop\Родительское собрание Подгот. гр\1-3-638.jpg"/>
          <p:cNvPicPr>
            <a:picLocks noChangeAspect="1" noChangeArrowheads="1"/>
          </p:cNvPicPr>
          <p:nvPr/>
        </p:nvPicPr>
        <p:blipFill>
          <a:blip r:embed="rId2" cstate="print"/>
          <a:srcRect/>
          <a:stretch>
            <a:fillRect/>
          </a:stretch>
        </p:blipFill>
        <p:spPr bwMode="auto">
          <a:xfrm flipH="1">
            <a:off x="1" y="-7168"/>
            <a:ext cx="9115425" cy="6843714"/>
          </a:xfrm>
          <a:prstGeom prst="rect">
            <a:avLst/>
          </a:prstGeom>
          <a:noFill/>
        </p:spPr>
      </p:pic>
      <p:sp>
        <p:nvSpPr>
          <p:cNvPr id="5" name="TextBox 4"/>
          <p:cNvSpPr txBox="1"/>
          <p:nvPr/>
        </p:nvSpPr>
        <p:spPr>
          <a:xfrm>
            <a:off x="2339752" y="476672"/>
            <a:ext cx="6048672" cy="3108543"/>
          </a:xfrm>
          <a:prstGeom prst="rect">
            <a:avLst/>
          </a:prstGeom>
          <a:noFill/>
        </p:spPr>
        <p:txBody>
          <a:bodyPr wrap="square" rtlCol="0">
            <a:spAutoFit/>
          </a:bodyPr>
          <a:lstStyle/>
          <a:p>
            <a:pPr algn="ctr">
              <a:buNone/>
            </a:pPr>
            <a:r>
              <a:rPr lang="ru-RU" sz="2800" b="1" dirty="0">
                <a:solidFill>
                  <a:srgbClr val="C00000"/>
                </a:solidFill>
                <a:latin typeface="Times New Roman" pitchFamily="18" charset="0"/>
                <a:cs typeface="Times New Roman" pitchFamily="18" charset="0"/>
              </a:rPr>
              <a:t>Фразы для общения с ребёнком</a:t>
            </a:r>
          </a:p>
          <a:p>
            <a:r>
              <a:rPr lang="ru-RU" sz="2400" b="1" i="1" dirty="0" smtClean="0">
                <a:solidFill>
                  <a:srgbClr val="FF0000"/>
                </a:solidFill>
                <a:latin typeface="Times New Roman" pitchFamily="18" charset="0"/>
                <a:cs typeface="Times New Roman" pitchFamily="18" charset="0"/>
              </a:rPr>
              <a:t>  </a:t>
            </a:r>
            <a:r>
              <a:rPr lang="ru-RU" sz="2400" b="1" i="1" dirty="0">
                <a:solidFill>
                  <a:srgbClr val="FF0000"/>
                </a:solidFill>
                <a:latin typeface="Times New Roman" pitchFamily="18" charset="0"/>
                <a:cs typeface="Times New Roman" pitchFamily="18" charset="0"/>
              </a:rPr>
              <a:t>Не рекомендуемые фразы для общения:</a:t>
            </a:r>
            <a:r>
              <a:rPr lang="ru-RU" b="1" dirty="0">
                <a:solidFill>
                  <a:srgbClr val="C00000"/>
                </a:solidFill>
                <a:latin typeface="Times New Roman" pitchFamily="18" charset="0"/>
                <a:cs typeface="Times New Roman" pitchFamily="18" charset="0"/>
              </a:rPr>
              <a:t> </a:t>
            </a:r>
            <a:r>
              <a:rPr lang="ru-RU" b="1" dirty="0">
                <a:solidFill>
                  <a:srgbClr val="663300"/>
                </a:solidFill>
                <a:latin typeface="Times New Roman" pitchFamily="18" charset="0"/>
                <a:cs typeface="Times New Roman" pitchFamily="18" charset="0"/>
              </a:rPr>
              <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-Я тысячу раз говорил тебе, что…</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-Сколько раз надо повторять…</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-О чём ты только думаешь…</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-Неужели тебе трудно запомнить, что…</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-Ты становишься…</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-Ты такой же как,…</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-Отстань, некогда мне…</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-Почему Лена(Настя, Вася и т.д.) такая, а ты – нет…</a:t>
            </a:r>
            <a:endParaRPr lang="ru-RU" dirty="0">
              <a:solidFill>
                <a:srgbClr val="663300"/>
              </a:solidFill>
            </a:endParaRPr>
          </a:p>
        </p:txBody>
      </p:sp>
      <p:sp>
        <p:nvSpPr>
          <p:cNvPr id="6" name="TextBox 5"/>
          <p:cNvSpPr txBox="1"/>
          <p:nvPr/>
        </p:nvSpPr>
        <p:spPr>
          <a:xfrm>
            <a:off x="825352" y="3717032"/>
            <a:ext cx="7632848" cy="2677656"/>
          </a:xfrm>
          <a:prstGeom prst="rect">
            <a:avLst/>
          </a:prstGeom>
          <a:noFill/>
        </p:spPr>
        <p:txBody>
          <a:bodyPr wrap="square" rtlCol="0">
            <a:spAutoFit/>
          </a:bodyPr>
          <a:lstStyle/>
          <a:p>
            <a:r>
              <a:rPr lang="ru-RU" sz="2400" b="1" i="1" dirty="0">
                <a:solidFill>
                  <a:srgbClr val="008000"/>
                </a:solidFill>
                <a:latin typeface="Times New Roman" pitchFamily="18" charset="0"/>
                <a:cs typeface="Times New Roman" pitchFamily="18" charset="0"/>
              </a:rPr>
              <a:t>      Рекомендуемые фразы для общения</a:t>
            </a:r>
            <a:r>
              <a:rPr lang="ru-RU" sz="2400" b="1" i="1" dirty="0" smtClean="0">
                <a:solidFill>
                  <a:srgbClr val="008000"/>
                </a:solidFill>
                <a:latin typeface="Times New Roman" pitchFamily="18" charset="0"/>
                <a:cs typeface="Times New Roman" pitchFamily="18" charset="0"/>
              </a:rPr>
              <a:t>: </a:t>
            </a:r>
            <a:r>
              <a:rPr lang="ru-RU" sz="2400" b="1" dirty="0">
                <a:solidFill>
                  <a:srgbClr val="FF0000"/>
                </a:solidFill>
                <a:latin typeface="Times New Roman" pitchFamily="18" charset="0"/>
                <a:cs typeface="Times New Roman" pitchFamily="18" charset="0"/>
              </a:rPr>
              <a:t/>
            </a:r>
            <a:br>
              <a:rPr lang="ru-RU" sz="2400" b="1" dirty="0">
                <a:solidFill>
                  <a:srgbClr val="FF00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-Ты у меня умный, красивый (и т.д.).</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-Как хорошо, что  у меня есть ты.</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-Ты у меня </a:t>
            </a:r>
            <a:r>
              <a:rPr lang="ru-RU" b="1" dirty="0" smtClean="0">
                <a:solidFill>
                  <a:srgbClr val="663300"/>
                </a:solidFill>
                <a:latin typeface="Times New Roman" pitchFamily="18" charset="0"/>
                <a:cs typeface="Times New Roman" pitchFamily="18" charset="0"/>
              </a:rPr>
              <a:t>молодец, ты справился.</a:t>
            </a:r>
            <a:r>
              <a:rPr lang="ru-RU" b="1" dirty="0">
                <a:solidFill>
                  <a:srgbClr val="663300"/>
                </a:solidFill>
                <a:latin typeface="Times New Roman" pitchFamily="18" charset="0"/>
                <a:cs typeface="Times New Roman" pitchFamily="18" charset="0"/>
              </a:rPr>
              <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-Я тебя очень люблю.</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-Как хорошо ты это сделал</a:t>
            </a:r>
            <a:r>
              <a:rPr lang="ru-RU" b="1" dirty="0" smtClean="0">
                <a:solidFill>
                  <a:srgbClr val="663300"/>
                </a:solidFill>
                <a:latin typeface="Times New Roman" pitchFamily="18" charset="0"/>
                <a:cs typeface="Times New Roman" pitchFamily="18" charset="0"/>
              </a:rPr>
              <a:t>, </a:t>
            </a:r>
            <a:r>
              <a:rPr lang="ru-RU" b="1" dirty="0">
                <a:solidFill>
                  <a:srgbClr val="663300"/>
                </a:solidFill>
                <a:latin typeface="Times New Roman" pitchFamily="18" charset="0"/>
                <a:cs typeface="Times New Roman" pitchFamily="18" charset="0"/>
              </a:rPr>
              <a:t>научи и меня этому.</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-Спасибо тебе, я тебе очень благодарна.</a:t>
            </a:r>
            <a:br>
              <a:rPr lang="ru-RU" b="1" dirty="0">
                <a:solidFill>
                  <a:srgbClr val="663300"/>
                </a:solidFill>
                <a:latin typeface="Times New Roman" pitchFamily="18" charset="0"/>
                <a:cs typeface="Times New Roman" pitchFamily="18" charset="0"/>
              </a:rPr>
            </a:br>
            <a:r>
              <a:rPr lang="ru-RU" b="1" dirty="0">
                <a:solidFill>
                  <a:srgbClr val="663300"/>
                </a:solidFill>
                <a:latin typeface="Times New Roman" pitchFamily="18" charset="0"/>
                <a:cs typeface="Times New Roman" pitchFamily="18" charset="0"/>
              </a:rPr>
              <a:t>-Если бы не ты, я бы никогда с этим не справился.</a:t>
            </a:r>
          </a:p>
          <a:p>
            <a:pPr>
              <a:buNone/>
            </a:pPr>
            <a:endParaRPr lang="ru-RU" dirty="0">
              <a:solidFill>
                <a:srgbClr val="6633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7" name="Picture 3" descr="C:\Users\Home-PK\Desktop\Родительское собрание Подгот. гр\1-3-638.jpg"/>
          <p:cNvPicPr>
            <a:picLocks noChangeAspect="1" noChangeArrowheads="1"/>
          </p:cNvPicPr>
          <p:nvPr/>
        </p:nvPicPr>
        <p:blipFill>
          <a:blip r:embed="rId2" cstate="print"/>
          <a:srcRect/>
          <a:stretch>
            <a:fillRect/>
          </a:stretch>
        </p:blipFill>
        <p:spPr bwMode="auto">
          <a:xfrm flipH="1">
            <a:off x="-18047" y="-7168"/>
            <a:ext cx="9144000" cy="6865168"/>
          </a:xfrm>
          <a:prstGeom prst="rect">
            <a:avLst/>
          </a:prstGeom>
          <a:noFill/>
        </p:spPr>
      </p:pic>
      <p:sp>
        <p:nvSpPr>
          <p:cNvPr id="5" name="TextBox 4"/>
          <p:cNvSpPr txBox="1"/>
          <p:nvPr/>
        </p:nvSpPr>
        <p:spPr>
          <a:xfrm>
            <a:off x="2915816" y="2636912"/>
            <a:ext cx="4028732" cy="830997"/>
          </a:xfrm>
          <a:prstGeom prst="rect">
            <a:avLst/>
          </a:prstGeom>
          <a:noFill/>
        </p:spPr>
        <p:txBody>
          <a:bodyPr wrap="none" rtlCol="0">
            <a:spAutoFit/>
          </a:bodyPr>
          <a:lstStyle/>
          <a:p>
            <a:r>
              <a:rPr lang="ru-RU" sz="4800" b="1" dirty="0">
                <a:solidFill>
                  <a:srgbClr val="C00000"/>
                </a:solidFill>
                <a:latin typeface="Times New Roman" pitchFamily="18" charset="0"/>
                <a:cs typeface="Times New Roman" pitchFamily="18" charset="0"/>
              </a:rPr>
              <a:t>Говорят дети!</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7" name="Picture 3" descr="C:\Users\Home-PK\Desktop\Родительское собрание Подгот. гр\1-3-638.jpg"/>
          <p:cNvPicPr>
            <a:picLocks noChangeAspect="1" noChangeArrowheads="1"/>
          </p:cNvPicPr>
          <p:nvPr/>
        </p:nvPicPr>
        <p:blipFill>
          <a:blip r:embed="rId2" cstate="print"/>
          <a:srcRect/>
          <a:stretch>
            <a:fillRect/>
          </a:stretch>
        </p:blipFill>
        <p:spPr bwMode="auto">
          <a:xfrm flipH="1">
            <a:off x="0" y="-7168"/>
            <a:ext cx="9144000" cy="6865168"/>
          </a:xfrm>
          <a:prstGeom prst="rect">
            <a:avLst/>
          </a:prstGeom>
          <a:noFill/>
        </p:spPr>
      </p:pic>
      <p:sp>
        <p:nvSpPr>
          <p:cNvPr id="5" name="TextBox 4"/>
          <p:cNvSpPr txBox="1"/>
          <p:nvPr/>
        </p:nvSpPr>
        <p:spPr>
          <a:xfrm>
            <a:off x="1763688" y="692696"/>
            <a:ext cx="6552728" cy="4401205"/>
          </a:xfrm>
          <a:prstGeom prst="rect">
            <a:avLst/>
          </a:prstGeom>
          <a:noFill/>
        </p:spPr>
        <p:txBody>
          <a:bodyPr wrap="square" rtlCol="0">
            <a:spAutoFit/>
          </a:bodyPr>
          <a:lstStyle/>
          <a:p>
            <a:pPr algn="ctr">
              <a:buNone/>
            </a:pPr>
            <a:r>
              <a:rPr lang="ru-RU" sz="2800" b="1" dirty="0">
                <a:solidFill>
                  <a:srgbClr val="C00000"/>
                </a:solidFill>
                <a:latin typeface="Times New Roman" pitchFamily="18" charset="0"/>
                <a:cs typeface="Times New Roman" pitchFamily="18" charset="0"/>
              </a:rPr>
              <a:t>Поможем ребенку</a:t>
            </a:r>
          </a:p>
          <a:p>
            <a:pPr algn="ctr">
              <a:buNone/>
            </a:pPr>
            <a:r>
              <a:rPr lang="ru-RU" sz="2800" b="1" dirty="0">
                <a:solidFill>
                  <a:srgbClr val="C00000"/>
                </a:solidFill>
                <a:latin typeface="Times New Roman" pitchFamily="18" charset="0"/>
                <a:cs typeface="Times New Roman" pitchFamily="18" charset="0"/>
              </a:rPr>
              <a:t> до поступления в школу усвоить:</a:t>
            </a:r>
            <a:r>
              <a:rPr lang="ru-RU" sz="2800" b="1" dirty="0">
                <a:latin typeface="Times New Roman" pitchFamily="18" charset="0"/>
                <a:cs typeface="Times New Roman" pitchFamily="18" charset="0"/>
              </a:rPr>
              <a:t/>
            </a:r>
            <a:br>
              <a:rPr lang="ru-RU" sz="2800" b="1" dirty="0">
                <a:latin typeface="Times New Roman" pitchFamily="18" charset="0"/>
                <a:cs typeface="Times New Roman" pitchFamily="18" charset="0"/>
              </a:rPr>
            </a:br>
            <a:endParaRPr lang="ru-RU" sz="2800" dirty="0">
              <a:latin typeface="Times New Roman" pitchFamily="18" charset="0"/>
              <a:cs typeface="Times New Roman" pitchFamily="18" charset="0"/>
            </a:endParaRPr>
          </a:p>
          <a:p>
            <a:pPr algn="ctr">
              <a:buNone/>
            </a:pPr>
            <a:r>
              <a:rPr lang="ru-RU" sz="3200" b="1" dirty="0">
                <a:solidFill>
                  <a:srgbClr val="663300"/>
                </a:solidFill>
                <a:latin typeface="Times New Roman" pitchFamily="18" charset="0"/>
                <a:cs typeface="Times New Roman" pitchFamily="18" charset="0"/>
              </a:rPr>
              <a:t>Школа - это нужно, </a:t>
            </a:r>
            <a:br>
              <a:rPr lang="ru-RU" sz="3200" b="1" dirty="0">
                <a:solidFill>
                  <a:srgbClr val="663300"/>
                </a:solidFill>
                <a:latin typeface="Times New Roman" pitchFamily="18" charset="0"/>
                <a:cs typeface="Times New Roman" pitchFamily="18" charset="0"/>
              </a:rPr>
            </a:br>
            <a:r>
              <a:rPr lang="ru-RU" sz="3200" b="1" dirty="0">
                <a:solidFill>
                  <a:srgbClr val="663300"/>
                </a:solidFill>
                <a:latin typeface="Times New Roman" pitchFamily="18" charset="0"/>
                <a:cs typeface="Times New Roman" pitchFamily="18" charset="0"/>
              </a:rPr>
              <a:t/>
            </a:r>
            <a:br>
              <a:rPr lang="ru-RU" sz="3200" b="1" dirty="0">
                <a:solidFill>
                  <a:srgbClr val="663300"/>
                </a:solidFill>
                <a:latin typeface="Times New Roman" pitchFamily="18" charset="0"/>
                <a:cs typeface="Times New Roman" pitchFamily="18" charset="0"/>
              </a:rPr>
            </a:br>
            <a:r>
              <a:rPr lang="ru-RU" sz="3200" b="1" dirty="0">
                <a:solidFill>
                  <a:srgbClr val="663300"/>
                </a:solidFill>
                <a:latin typeface="Times New Roman" pitchFamily="18" charset="0"/>
                <a:cs typeface="Times New Roman" pitchFamily="18" charset="0"/>
              </a:rPr>
              <a:t> Школа - это трудно,</a:t>
            </a:r>
          </a:p>
          <a:p>
            <a:pPr algn="ctr">
              <a:buNone/>
            </a:pPr>
            <a:r>
              <a:rPr lang="ru-RU" sz="3200" b="1" dirty="0">
                <a:solidFill>
                  <a:srgbClr val="663300"/>
                </a:solidFill>
                <a:latin typeface="Times New Roman" pitchFamily="18" charset="0"/>
                <a:cs typeface="Times New Roman" pitchFamily="18" charset="0"/>
              </a:rPr>
              <a:t/>
            </a:r>
            <a:br>
              <a:rPr lang="ru-RU" sz="3200" b="1" dirty="0">
                <a:solidFill>
                  <a:srgbClr val="663300"/>
                </a:solidFill>
                <a:latin typeface="Times New Roman" pitchFamily="18" charset="0"/>
                <a:cs typeface="Times New Roman" pitchFamily="18" charset="0"/>
              </a:rPr>
            </a:br>
            <a:r>
              <a:rPr lang="ru-RU" sz="3200" b="1" dirty="0">
                <a:solidFill>
                  <a:srgbClr val="663300"/>
                </a:solidFill>
                <a:latin typeface="Times New Roman" pitchFamily="18" charset="0"/>
                <a:cs typeface="Times New Roman" pitchFamily="18" charset="0"/>
              </a:rPr>
              <a:t>        Школа - это интересно!</a:t>
            </a:r>
          </a:p>
          <a:p>
            <a:pPr algn="ctr">
              <a:buNone/>
            </a:pPr>
            <a:endParaRPr lang="ru-RU" dirty="0"/>
          </a:p>
          <a:p>
            <a:pPr algn="ctr"/>
            <a:r>
              <a:rPr lang="ru-RU" dirty="0"/>
              <a:t>.</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TotalTime>
  <Words>702</Words>
  <Application>Microsoft Office PowerPoint</Application>
  <PresentationFormat>Экран (4:3)</PresentationFormat>
  <Paragraphs>86</Paragraphs>
  <Slides>10</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宋体</vt:lpstr>
      <vt:lpstr>Arial</vt:lpstr>
      <vt:lpstr>Calibri</vt:lpstr>
      <vt:lpstr>Times New Roman</vt:lpstr>
      <vt:lpstr>Тема Office</vt:lpstr>
      <vt:lpstr>Муниципальное бюджетное дошкольное образовательное учреждение детский сад №15 «Ручеек»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дошкольное образовательное учреждение детский сад №15 «Ручеек»</dc:title>
  <dc:creator>Валентина Польянова</dc:creator>
  <cp:lastModifiedBy>Семья Польяновых</cp:lastModifiedBy>
  <cp:revision>17</cp:revision>
  <cp:lastPrinted>2023-11-29T19:27:48Z</cp:lastPrinted>
  <dcterms:created xsi:type="dcterms:W3CDTF">2017-10-28T19:57:42Z</dcterms:created>
  <dcterms:modified xsi:type="dcterms:W3CDTF">2023-11-29T21:10:29Z</dcterms:modified>
</cp:coreProperties>
</file>