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sldIdLst>
    <p:sldId id="256" r:id="rId5"/>
    <p:sldId id="257" r:id="rId6"/>
    <p:sldId id="258" r:id="rId7"/>
    <p:sldId id="262" r:id="rId8"/>
    <p:sldId id="259" r:id="rId9"/>
    <p:sldId id="265" r:id="rId10"/>
    <p:sldId id="266" r:id="rId11"/>
    <p:sldId id="268" r:id="rId12"/>
    <p:sldId id="271" r:id="rId13"/>
    <p:sldId id="270" r:id="rId14"/>
    <p:sldId id="260" r:id="rId15"/>
    <p:sldId id="26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2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3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18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7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1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3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6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7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3B707-462F-B040-EB3F-A441018E1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E4F799-D270-30BE-2909-FD1DB4B4A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579260-6C32-38BF-7EE7-41BF5550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0688BC-EA75-F924-3253-EB25DC99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435ED5-D30C-A777-917E-B06D7AF0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3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E5ADA-AC14-08F6-1AE7-D4976C3A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16E039-AA2E-F0CB-3B7E-FDD2AF88E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D9E257-20FF-E410-54B7-2B07013B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33CEF7-B013-3378-2DB8-3B68B1F7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2EA0F6-B15F-6EE4-1F44-096FD5C9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0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4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5F725C-96A1-C2A1-4361-2EDCD9AB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94383A-0475-1771-E1F9-FEB17C5CA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826346-3155-FC6E-7BAB-A6AD3773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5AF5D7-AA56-EAE4-8365-7C1F5C28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77C13F-B4B4-6D88-2632-02251199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7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08F30B-1937-F659-B7E3-08E79532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12F202-55E7-53FF-4F16-4EAF5C486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E74371-63A5-C3C0-2C78-219BDC94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F7A372-CFE2-196E-1957-E96411DE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249896-8A37-AD4C-1C3C-FF77FDDA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17979B-1802-6005-4BA5-43F07D4B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2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C0FDC-533B-E0CF-6599-E9199704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29C273-DAC3-1731-0EF5-21BAD485D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E26943-CDF4-0972-922E-6F10BAEB3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C36F6F9-B6B9-2DA0-D54A-961CC9679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E8CF71-A09C-1CBA-D76F-F56C7E283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BC210D-6291-7734-E1B9-275E941B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9C276BC-FD47-B051-C56D-CDD455F6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CB1787-410F-F570-4224-64752B1F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81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6E116E-8D4D-C88B-C272-C613601E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ADD708F-7AC2-B754-BC55-48F23058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FD799F3-4799-3EA8-7F77-E661B248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F31317-8CD3-8427-CB54-56CB5E9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2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16ED079-6AB6-EE1E-4A7A-F48F2832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08C3A5F-1875-30A7-BEF7-4523C1F3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98AEDFC-CB87-9778-D65A-4CDB086A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87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8A233-FB5B-1D09-456B-20C344D0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46CA05-E4A8-BFCF-3A79-D5875D6C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B7BF7B-ADFC-22B5-5B25-A66E5DC04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2D8B98-A813-2C2A-DA73-EA45A9DC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D0DEEC-6287-E04E-9EC4-C16C3648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A981B8-8B1C-61F0-A935-6A8E730C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85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898DF-16AD-0F45-7A6B-93ACC954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EE611BF-5FD1-C098-796C-FF1412802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BE0093-C449-37DB-8912-A04FD1304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30477D-CB13-74D6-F19E-42204CF3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CC3BC1-2345-C05A-EA83-83B05293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DB2933-74AB-025C-627C-A8C4E929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58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CF4B1-E2AE-E6BF-A048-6C63E6FF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0DEC29-80A8-8C3F-DCBC-4D7B7B306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7D5C7F-DC25-392F-3692-F7F5F707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B942AD-6414-F3FA-9C53-EBBDF6D4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B03F70-EC44-7602-5529-0F2C0090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82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20B6AD0-A492-9006-F168-79BBD37EC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B64AC3-E540-29FF-82F7-CD7A81E27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CCB3B9-8FCB-6606-B371-44FC7D88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DB657B-46BA-BAAC-9700-919BFAF1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0E2F1A-9DED-77DD-0338-F1CD4408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98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52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9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0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8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49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88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95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57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9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46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4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28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04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6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16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85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92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52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34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09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8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5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0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3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869647-EECC-4A33-B0E1-76646B2D7097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BC61-2A91-42DD-BEFE-D76123BD0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BA90B-C472-30C8-E0BD-80A082FB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047A48-EF86-B8C4-6E49-8ACB4FCC9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35477D-931E-181D-4357-5F6805947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705E-2A3F-4365-9EEB-52E3361EC19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8F5ACD-433F-B573-7D5C-85D5750FC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E1ADF4-338F-18CC-1D8A-64450245A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F6C3-B7AF-4422-AB66-652B5CC44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3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7A4213-654C-4219-848E-B41C016BA1F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2B45FD-496D-47AB-88ED-0BF1617AA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18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1DAA-CF15-4531-AC15-CAE4530F100F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FEE6-C372-4486-8795-E19D4811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1%83%D0%B3%D0%B0%D0%BD%D1%81%D0%BA%D0%B0%D1%8F_%D0%BE%D0%B1%D0%BB%D0%B0%D1%81%D1%82%D1%8C" TargetMode="External"/><Relationship Id="rId3" Type="http://schemas.openxmlformats.org/officeDocument/2006/relationships/hyperlink" Target="https://ru.wikipedia.org/wiki/%D0%9F%D0%BE%D0%B4%D0%BF%D0%BE%D0%BB%D1%8C%D0%B5" TargetMode="External"/><Relationship Id="rId7" Type="http://schemas.openxmlformats.org/officeDocument/2006/relationships/hyperlink" Target="https://ru.wikipedia.org/wiki/%D0%9A%D1%80%D0%B0%D1%81%D0%BD%D0%BE%D0%B4%D0%BE%D0%BD_(%D0%B3%D0%BE%D1%80%D0%BE%D0%B4)" TargetMode="External"/><Relationship Id="rId2" Type="http://schemas.openxmlformats.org/officeDocument/2006/relationships/hyperlink" Target="https://ru.wikipedia.org/wiki/%D0%A1%D0%A1%D0%A1%D0%A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5" Type="http://schemas.openxmlformats.org/officeDocument/2006/relationships/hyperlink" Target="https://ru.wikipedia.org/wiki/%D0%9A%D0%BE%D0%BC%D1%81%D0%BE%D0%BC%D0%BE%D0%BB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iki/%D0%90%D0%BD%D1%82%D0%B8%D1%84%D0%B0%D1%88%D0%B8%D0%B7%D0%BC" TargetMode="External"/><Relationship Id="rId9" Type="http://schemas.openxmlformats.org/officeDocument/2006/relationships/hyperlink" Target="https://ru.wikipedia.org/wiki/%D0%A3%D0%BA%D1%80%D0%B0%D0%B8%D0%BD%D1%81%D0%BA%D0%B0%D1%8F_%D0%A1%D0%A1%D0%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6_%D1%8F%D0%BD%D0%B2%D0%B0%D1%80%D1%8F" TargetMode="External"/><Relationship Id="rId2" Type="http://schemas.openxmlformats.org/officeDocument/2006/relationships/hyperlink" Target="https://ru.wikipedia.org/wiki/15_%D1%8F%D0%BD%D0%B2%D0%B0%D1%80%D1%8F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hyperlink" Target="https://ru.wikipedia.org/wiki/%D0%A8%D1%83%D1%80%D1%8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2A033-6971-420A-BBFA-49B24C78D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26942"/>
            <a:ext cx="8825658" cy="2672861"/>
          </a:xfrm>
        </p:spPr>
        <p:txBody>
          <a:bodyPr/>
          <a:lstStyle/>
          <a:p>
            <a:pPr algn="ctr"/>
            <a:r>
              <a:rPr lang="ru-RU" sz="3200" dirty="0"/>
              <a:t>Групповой проект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«Молодая гвардия»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0C99D6-0D87-48EF-B4AC-9704E5120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Выполнили ученики 6 к класса</a:t>
            </a:r>
          </a:p>
        </p:txBody>
      </p:sp>
    </p:spTree>
    <p:extLst>
      <p:ext uri="{BB962C8B-B14F-4D97-AF65-F5344CB8AC3E}">
        <p14:creationId xmlns:p14="http://schemas.microsoft.com/office/powerpoint/2010/main" val="14110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94" y="117712"/>
            <a:ext cx="4858454" cy="6789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Ульяна Громова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387" y="796688"/>
            <a:ext cx="7264938" cy="5689411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Ульяна Громова </a:t>
            </a:r>
            <a:r>
              <a:rPr lang="ru-RU" sz="2000" dirty="0" smtClean="0"/>
              <a:t>родила</a:t>
            </a:r>
            <a:r>
              <a:rPr lang="en-US" sz="2000" dirty="0" smtClean="0"/>
              <a:t>c</a:t>
            </a:r>
            <a:r>
              <a:rPr lang="ru-RU" sz="2000" dirty="0" smtClean="0"/>
              <a:t>ь </a:t>
            </a:r>
            <a:r>
              <a:rPr lang="ru-RU" sz="2000" dirty="0"/>
              <a:t>3 января 1924 года в </a:t>
            </a:r>
            <a:r>
              <a:rPr lang="ru-RU" sz="2000" dirty="0" smtClean="0"/>
              <a:t>по</a:t>
            </a:r>
            <a:r>
              <a:rPr lang="en-US" sz="2000" dirty="0" smtClean="0"/>
              <a:t>c</a:t>
            </a:r>
            <a:r>
              <a:rPr lang="ru-RU" sz="2000" dirty="0" smtClean="0"/>
              <a:t>елке </a:t>
            </a:r>
            <a:r>
              <a:rPr lang="ru-RU" sz="2000" dirty="0" err="1"/>
              <a:t>Первомайка</a:t>
            </a:r>
            <a:r>
              <a:rPr lang="ru-RU" sz="2000" dirty="0"/>
              <a:t> </a:t>
            </a:r>
            <a:r>
              <a:rPr lang="ru-RU" sz="2000" dirty="0" err="1"/>
              <a:t>Краснодонского</a:t>
            </a:r>
            <a:r>
              <a:rPr lang="ru-RU" sz="2000" dirty="0"/>
              <a:t> района. В младших классах Громова была пионеркой-активисткой, и в марте 1940 года она </a:t>
            </a:r>
            <a:r>
              <a:rPr lang="en-US" sz="2000" dirty="0" smtClean="0"/>
              <a:t>c</a:t>
            </a:r>
            <a:r>
              <a:rPr lang="ru-RU" sz="2000" dirty="0" smtClean="0"/>
              <a:t> </a:t>
            </a:r>
            <a:r>
              <a:rPr lang="ru-RU" sz="2000" dirty="0"/>
              <a:t>радостью </a:t>
            </a:r>
            <a:r>
              <a:rPr lang="ru-RU" sz="2000" dirty="0" smtClean="0"/>
              <a:t>в</a:t>
            </a:r>
            <a:r>
              <a:rPr lang="en-US" sz="2000" dirty="0" smtClean="0"/>
              <a:t>c</a:t>
            </a:r>
            <a:r>
              <a:rPr lang="ru-RU" sz="2000" dirty="0" smtClean="0"/>
              <a:t>тупила </a:t>
            </a:r>
            <a:r>
              <a:rPr lang="ru-RU" sz="2000" dirty="0"/>
              <a:t>в ряды </a:t>
            </a:r>
            <a:r>
              <a:rPr lang="ru-RU" sz="2000" dirty="0" smtClean="0"/>
              <a:t>ком</a:t>
            </a:r>
            <a:r>
              <a:rPr lang="en-US" sz="2000" dirty="0" smtClean="0"/>
              <a:t>c</a:t>
            </a:r>
            <a:r>
              <a:rPr lang="ru-RU" sz="2000" dirty="0" err="1" smtClean="0"/>
              <a:t>омола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В июле 1942 года </a:t>
            </a:r>
            <a:r>
              <a:rPr lang="ru-RU" sz="2000" dirty="0" smtClean="0"/>
              <a:t>Ворошиловград</a:t>
            </a:r>
            <a:r>
              <a:rPr lang="en-US" sz="2000" dirty="0" smtClean="0"/>
              <a:t>c</a:t>
            </a:r>
            <a:r>
              <a:rPr lang="ru-RU" sz="2000" dirty="0" smtClean="0"/>
              <a:t>кая </a:t>
            </a:r>
            <a:r>
              <a:rPr lang="ru-RU" sz="2000" dirty="0" err="1" smtClean="0"/>
              <a:t>обла</a:t>
            </a:r>
            <a:r>
              <a:rPr lang="en-US" sz="2000" dirty="0" smtClean="0"/>
              <a:t>c</a:t>
            </a:r>
            <a:r>
              <a:rPr lang="ru-RU" sz="2000" dirty="0" err="1" smtClean="0"/>
              <a:t>ть</a:t>
            </a:r>
            <a:r>
              <a:rPr lang="ru-RU" sz="2000" dirty="0" smtClean="0"/>
              <a:t> </a:t>
            </a:r>
            <a:r>
              <a:rPr lang="ru-RU" sz="2000" dirty="0"/>
              <a:t>была оккупирована немцами. Ульяна не </a:t>
            </a:r>
            <a:r>
              <a:rPr lang="en-US" sz="2000" dirty="0" smtClean="0"/>
              <a:t>c</a:t>
            </a:r>
            <a:r>
              <a:rPr lang="ru-RU" sz="2000" dirty="0" smtClean="0"/>
              <a:t>могла эвакуировать</a:t>
            </a:r>
            <a:r>
              <a:rPr lang="en-US" sz="2000" dirty="0" smtClean="0"/>
              <a:t>c</a:t>
            </a:r>
            <a:r>
              <a:rPr lang="ru-RU" sz="2000" dirty="0" smtClean="0"/>
              <a:t>я </a:t>
            </a:r>
            <a:r>
              <a:rPr lang="ru-RU" sz="2000" dirty="0"/>
              <a:t>вместе с остальными жителями </a:t>
            </a:r>
            <a:r>
              <a:rPr lang="ru-RU" sz="2000" dirty="0" err="1" smtClean="0"/>
              <a:t>Первомайки</a:t>
            </a:r>
            <a:r>
              <a:rPr lang="en-US" sz="2000" dirty="0" smtClean="0"/>
              <a:t> </a:t>
            </a:r>
            <a:r>
              <a:rPr lang="ru-RU" sz="2000" dirty="0" smtClean="0"/>
              <a:t>, </a:t>
            </a:r>
            <a:r>
              <a:rPr lang="ru-RU" sz="2000" dirty="0"/>
              <a:t>поскольку у нее на руках была тяжело больная мать. Обладая твердым, решительным характером, Ульяна </a:t>
            </a:r>
            <a:r>
              <a:rPr lang="ru-RU" sz="2000" dirty="0" err="1" smtClean="0"/>
              <a:t>вме</a:t>
            </a:r>
            <a:r>
              <a:rPr lang="en-US" sz="2000" dirty="0" smtClean="0"/>
              <a:t>c</a:t>
            </a:r>
            <a:r>
              <a:rPr lang="ru-RU" sz="2000" dirty="0" smtClean="0"/>
              <a:t>те </a:t>
            </a:r>
            <a:r>
              <a:rPr lang="ru-RU" sz="2000" dirty="0"/>
              <a:t>с единомышленниками, Майей </a:t>
            </a:r>
            <a:r>
              <a:rPr lang="ru-RU" sz="2000" dirty="0" err="1"/>
              <a:t>Пеливановой</a:t>
            </a:r>
            <a:r>
              <a:rPr lang="ru-RU" sz="2000" dirty="0"/>
              <a:t> и Анатолием Поповым, организовала в родном поселке патриотическую группу, в </a:t>
            </a:r>
            <a:r>
              <a:rPr lang="en-US" sz="2000" dirty="0" smtClean="0"/>
              <a:t>c</a:t>
            </a:r>
            <a:r>
              <a:rPr lang="ru-RU" sz="2000" dirty="0" smtClean="0"/>
              <a:t>о</a:t>
            </a:r>
            <a:r>
              <a:rPr lang="en-US" sz="2000" dirty="0" smtClean="0"/>
              <a:t>c</a:t>
            </a:r>
            <a:r>
              <a:rPr lang="ru-RU" sz="2000" dirty="0" err="1" smtClean="0"/>
              <a:t>тав</a:t>
            </a:r>
            <a:r>
              <a:rPr lang="ru-RU" sz="2000" dirty="0" smtClean="0"/>
              <a:t> </a:t>
            </a:r>
            <a:r>
              <a:rPr lang="ru-RU" sz="2000" dirty="0"/>
              <a:t>которой вошла местная молодежь. В сентябре 1942 года эта группировка </a:t>
            </a:r>
            <a:r>
              <a:rPr lang="ru-RU" sz="2000" dirty="0" smtClean="0"/>
              <a:t>влила</a:t>
            </a:r>
            <a:r>
              <a:rPr lang="en-US" sz="2000" dirty="0" smtClean="0"/>
              <a:t>c</a:t>
            </a:r>
            <a:r>
              <a:rPr lang="ru-RU" sz="2000" dirty="0" smtClean="0"/>
              <a:t>ь </a:t>
            </a:r>
            <a:r>
              <a:rPr lang="ru-RU" sz="2000" dirty="0"/>
              <a:t>в ряды подпольной антифашистской </a:t>
            </a:r>
            <a:r>
              <a:rPr lang="ru-RU" sz="2000" dirty="0" smtClean="0"/>
              <a:t>ком</a:t>
            </a:r>
            <a:r>
              <a:rPr lang="en-US" sz="2000" dirty="0" smtClean="0"/>
              <a:t>c</a:t>
            </a:r>
            <a:r>
              <a:rPr lang="ru-RU" sz="2000" dirty="0" err="1" smtClean="0"/>
              <a:t>омоль</a:t>
            </a:r>
            <a:r>
              <a:rPr lang="en-US" sz="2000" dirty="0" smtClean="0"/>
              <a:t>c</a:t>
            </a:r>
            <a:r>
              <a:rPr lang="ru-RU" sz="2000" dirty="0" smtClean="0"/>
              <a:t>кой </a:t>
            </a:r>
            <a:r>
              <a:rPr lang="ru-RU" sz="2000" dirty="0"/>
              <a:t>организации «Молодая гвардия».</a:t>
            </a:r>
          </a:p>
          <a:p>
            <a:pPr algn="just"/>
            <a:r>
              <a:rPr lang="ru-RU" sz="2000" dirty="0"/>
              <a:t>Ульяна была подвержена страшным пыткам, но </a:t>
            </a:r>
            <a:r>
              <a:rPr lang="ru-RU" sz="2000" dirty="0" err="1" smtClean="0"/>
              <a:t>остала</a:t>
            </a:r>
            <a:r>
              <a:rPr lang="en-US" sz="2000" dirty="0" smtClean="0"/>
              <a:t>c</a:t>
            </a:r>
            <a:r>
              <a:rPr lang="ru-RU" sz="2000" dirty="0" smtClean="0"/>
              <a:t>ь </a:t>
            </a:r>
            <a:r>
              <a:rPr lang="ru-RU" sz="2000" dirty="0"/>
              <a:t>верна своим принципам. 16 января 1943 года Ульяна Громова </a:t>
            </a:r>
            <a:r>
              <a:rPr lang="ru-RU" sz="2000" dirty="0" err="1" smtClean="0"/>
              <a:t>вме</a:t>
            </a:r>
            <a:r>
              <a:rPr lang="en-US" sz="2000" dirty="0" smtClean="0"/>
              <a:t>c</a:t>
            </a:r>
            <a:r>
              <a:rPr lang="ru-RU" sz="2000" dirty="0" smtClean="0"/>
              <a:t>те </a:t>
            </a:r>
            <a:r>
              <a:rPr lang="ru-RU" sz="2000" dirty="0"/>
              <a:t>с другими </a:t>
            </a:r>
            <a:r>
              <a:rPr lang="ru-RU" sz="2000" dirty="0" smtClean="0"/>
              <a:t>аре</a:t>
            </a:r>
            <a:r>
              <a:rPr lang="en-US" sz="2000" dirty="0" smtClean="0"/>
              <a:t>c</a:t>
            </a:r>
            <a:r>
              <a:rPr lang="ru-RU" sz="2000" dirty="0" err="1" smtClean="0"/>
              <a:t>тованными</a:t>
            </a:r>
            <a:r>
              <a:rPr lang="ru-RU" sz="2000" dirty="0" smtClean="0"/>
              <a:t> </a:t>
            </a:r>
            <a:r>
              <a:rPr lang="ru-RU" sz="2000" dirty="0"/>
              <a:t>членами «Молодой гвардии», пройдя очередную </a:t>
            </a:r>
            <a:r>
              <a:rPr lang="en-US" sz="2000" dirty="0" smtClean="0"/>
              <a:t>c</a:t>
            </a:r>
            <a:r>
              <a:rPr lang="ru-RU" sz="2000" dirty="0" err="1" smtClean="0"/>
              <a:t>ерию</a:t>
            </a:r>
            <a:r>
              <a:rPr lang="ru-RU" sz="2000" dirty="0" smtClean="0"/>
              <a:t> </a:t>
            </a:r>
            <a:r>
              <a:rPr lang="ru-RU" sz="2000" dirty="0"/>
              <a:t>пыток, была казнена немецкими захватчиками. Тела молодогвардейцев были брошены в 58-метровый шурф шахты №5.</a:t>
            </a: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1" t="9820" r="25898" b="-840"/>
          <a:stretch/>
        </p:blipFill>
        <p:spPr>
          <a:xfrm>
            <a:off x="7573514" y="690099"/>
            <a:ext cx="3976892" cy="4990827"/>
          </a:xfrm>
        </p:spPr>
      </p:pic>
    </p:spTree>
    <p:extLst>
      <p:ext uri="{BB962C8B-B14F-4D97-AF65-F5344CB8AC3E}">
        <p14:creationId xmlns:p14="http://schemas.microsoft.com/office/powerpoint/2010/main" val="63633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3DF6D-5B7A-4DE5-A3DC-1FDBD40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Подвиг молодогвардейцев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CCC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 всём мире благодаря книге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овет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кого пи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ателя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Фадеева «Молодая Гвардия». По его книге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кинорежи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ергей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Гера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нял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одноимённый фильм.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7CEDC0-D703-4D79-B3AA-18E7E0F97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D4CF2F-7A94-4F00-BC4D-3223D0055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undefined">
            <a:extLst>
              <a:ext uri="{FF2B5EF4-FFF2-40B4-BE49-F238E27FC236}">
                <a16:creationId xmlns:a16="http://schemas.microsoft.com/office/drawing/2014/main" xmlns="" id="{6B2063F0-77F8-4744-9434-D6D1BE76796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747352"/>
            <a:ext cx="4395787" cy="327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undefined">
            <a:extLst>
              <a:ext uri="{FF2B5EF4-FFF2-40B4-BE49-F238E27FC236}">
                <a16:creationId xmlns:a16="http://schemas.microsoft.com/office/drawing/2014/main" xmlns="" id="{8A10DC17-6A05-42A9-886B-F3D783F36DF9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9" y="2747352"/>
            <a:ext cx="4396339" cy="327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78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349B3-A066-4CBD-9480-83CB00BC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6D396A-AF1F-43E0-ADD8-987D3A857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828" y="2996418"/>
            <a:ext cx="2335237" cy="801858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Мемориальная плита в шурфе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нодон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шахты № 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EF50E1-88B2-459B-8B77-D824D51AA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76935" y="3221501"/>
            <a:ext cx="2216665" cy="576775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«Клятва»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нодоне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upload.wikimedia.org/wikipedia/commons/thumb/9/9d/A_memorial_plate_in_the_pit_of_the_Krasnodon_mine_%E2%84%965.jpg/220px-A_memorial_plate_in_the_pit_of_the_Krasnodon_mine_%E2%84%965.jpg">
            <a:extLst>
              <a:ext uri="{FF2B5EF4-FFF2-40B4-BE49-F238E27FC236}">
                <a16:creationId xmlns:a16="http://schemas.microsoft.com/office/drawing/2014/main" xmlns="" id="{8E29792D-398B-4622-A7AF-BE1AB82C694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4039980"/>
            <a:ext cx="3245643" cy="265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upload.wikimedia.org/wikipedia/commons/thumb/3/3d/The_monument_%22Klyatva%22_in_Krasnodon.jpg/220px-The_monument_%22Klyatva%22_in_Krasnodon.jpg">
            <a:extLst>
              <a:ext uri="{FF2B5EF4-FFF2-40B4-BE49-F238E27FC236}">
                <a16:creationId xmlns:a16="http://schemas.microsoft.com/office/drawing/2014/main" xmlns="" id="{5944D696-BDE3-4F25-A760-FC1A265933F6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57" y="4039980"/>
            <a:ext cx="3245643" cy="265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fs.znanio.ru/methodology/images/22/20/2220e511c84efcb33fda5b023317caad3cbc5e68.jpg">
            <a:extLst>
              <a:ext uri="{FF2B5EF4-FFF2-40B4-BE49-F238E27FC236}">
                <a16:creationId xmlns:a16="http://schemas.microsoft.com/office/drawing/2014/main" xmlns="" id="{2EAF29F6-8C74-4E6C-B36D-47D1365157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60" y="59617"/>
            <a:ext cx="5444197" cy="3587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45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13FDA8A-4503-4E04-A2B7-97003641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BADEC0-8DB4-478F-8C00-77B0BB9E2E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резентация Молодая Гвардия">
            <a:extLst>
              <a:ext uri="{FF2B5EF4-FFF2-40B4-BE49-F238E27FC236}">
                <a16:creationId xmlns:a16="http://schemas.microsoft.com/office/drawing/2014/main" xmlns="" id="{A297255A-5F00-4B1B-BA78-03504B7DD3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2" y="2056092"/>
            <a:ext cx="4966615" cy="420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fs.znanio.ru/methodology/images/3c/67/3c6775b0f1a37b676e5af1f3489c13a6ef2b6688.jpg">
            <a:extLst>
              <a:ext uri="{FF2B5EF4-FFF2-40B4-BE49-F238E27FC236}">
                <a16:creationId xmlns:a16="http://schemas.microsoft.com/office/drawing/2014/main" xmlns="" id="{72FD00A6-18AE-40D9-A2EF-9B3E2788CDC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2056092"/>
            <a:ext cx="5006731" cy="420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15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A3AC4-6F69-48FB-8130-4DE1EF95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общего уровня знаний о деятельности в годы ВОВ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омольской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подпольной организации «Молодая гвардия»</a:t>
            </a: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подобрать материал о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 гвардии; </a:t>
            </a: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ширить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знания об истории Великой 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твенной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войны;</a:t>
            </a: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питать 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гордо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 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</a:t>
            </a: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систематизировать материал и 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презентацию.</a:t>
            </a:r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5.развить навыки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учебно-и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ледовательской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5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5C117-C7A8-45BF-9E57-81A6393D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РАБОТЫ НАД ПРОЕКТОМ: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1.Подготовительный. Выбор темы проекта.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Планирование. Определение источников и способы сбора, анализа и представления информации.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Исследование. Осуществление сбора информации. Оформление результатов поиска.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Выводы. Анализ информации, оформление проекта.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5.Представление. Защита проекта и оценка его результатов.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0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F6F70-817A-4C9B-9B61-02E46925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«Молодая  гвардия»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молодогвардейцы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—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ССС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ССС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оветская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Подполь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подпольная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Антифашизм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антифаши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Антифашизм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Антифашизм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Комсомол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ком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Комсомол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Комсомол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омольская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организация юношей и девушек,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твовавшая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Великая Отечественная вой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Великой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Великая Отечественная вой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Отече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Великая Отечественная вой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Великая Отечественная вой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твенной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Великая Отечественная вой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Великая Отечественная вой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войны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ентября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 года по январь 1943 года),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новном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городе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Краснодон (город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Краснодоне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Луганская область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Ворошиловград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Луганская область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Луганская область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Луганская область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области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Украинская СС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Украинской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Украинская СС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ССР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тартует прием заявок на конкурс эссе «Подвиг героев – молодогвардейцев» -  Российское историческое общество">
            <a:extLst>
              <a:ext uri="{FF2B5EF4-FFF2-40B4-BE49-F238E27FC236}">
                <a16:creationId xmlns:a16="http://schemas.microsoft.com/office/drawing/2014/main" xmlns="" id="{B07E0444-447F-4742-A1C8-367AD06FFB0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33" y="2781312"/>
            <a:ext cx="6729413" cy="3623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85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7A4A47-A008-46C9-8426-35BBBAC6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Клятва молодогвардейцев "...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Кляну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м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беспощадно за разорённые города и сёла, за кровь наших людей.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этой мести потребуется моя жизнь, я отдам её без минуты колебания."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Московские школьники поставили спектакль в честь 80-летия памяти «Молодой гвардии»">
            <a:extLst>
              <a:ext uri="{FF2B5EF4-FFF2-40B4-BE49-F238E27FC236}">
                <a16:creationId xmlns:a16="http://schemas.microsoft.com/office/drawing/2014/main" xmlns="" id="{EE54A459-3451-4485-A07B-0BF4A0F0822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5" y="2586446"/>
            <a:ext cx="5220426" cy="35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sun9-26.userapi.com/impg/iyANtUwBjvb0ggyYGNY0-iRCicO17aiP9XIyPA/uVg0_yFhg70.jpg?size=625x460&amp;quality=96&amp;sign=49cecf3d1cee43b2c3412f7a59940b21&amp;type=album">
            <a:extLst>
              <a:ext uri="{FF2B5EF4-FFF2-40B4-BE49-F238E27FC236}">
                <a16:creationId xmlns:a16="http://schemas.microsoft.com/office/drawing/2014/main" xmlns="" id="{1F0F4123-101C-4136-9FDD-0CFEE8EEC85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102058"/>
            <a:ext cx="5543208" cy="430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32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299D154-CEE6-ABE7-9424-B9D5CB84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914" y="2466699"/>
            <a:ext cx="8574709" cy="4041913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Arial Black" panose="020B0A04020102020204" pitchFamily="34" charset="0"/>
              </a:rPr>
              <a:t>Командир и начальник анти-фашистской организации «Молодая гвардия» действующая в 1942-1943 годах на оккупированных гитлеровскими войсками землях УССР.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>Во время войны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Arial Black" panose="020B0A04020102020204" pitchFamily="34" charset="0"/>
              </a:rPr>
              <a:t>В ходе </a:t>
            </a:r>
            <a:r>
              <a:rPr lang="en-US" sz="1800" dirty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талинградской</a:t>
            </a:r>
            <a:r>
              <a:rPr lang="ru-RU" sz="1800" dirty="0" smtClean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битвы был ранен и бессознательно попал в плен. Бежать из плена ему удалось </a:t>
            </a:r>
            <a:r>
              <a:rPr lang="ru-RU" sz="1800" dirty="0" smtClean="0">
                <a:latin typeface="Arial Black" panose="020B0A04020102020204" pitchFamily="34" charset="0"/>
              </a:rPr>
              <a:t>до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таточно</a:t>
            </a:r>
            <a:r>
              <a:rPr lang="ru-RU" sz="1800" dirty="0" smtClean="0">
                <a:latin typeface="Arial Black" panose="020B0A04020102020204" pitchFamily="34" charset="0"/>
              </a:rPr>
              <a:t> бы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тро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  <a:r>
              <a:rPr lang="ru-RU" sz="1800" dirty="0">
                <a:latin typeface="Arial Black" panose="020B0A04020102020204" pitchFamily="34" charset="0"/>
              </a:rPr>
              <a:t> но вернутся на фронт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>он не 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smtClean="0">
                <a:latin typeface="Arial Black" panose="020B0A04020102020204" pitchFamily="34" charset="0"/>
              </a:rPr>
              <a:t>мог </a:t>
            </a:r>
            <a:r>
              <a:rPr lang="ru-RU" sz="1800" dirty="0">
                <a:latin typeface="Arial Black" panose="020B0A04020102020204" pitchFamily="34" charset="0"/>
              </a:rPr>
              <a:t>и тайно вернулся в родной город Краснодон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  <a:r>
              <a:rPr lang="ru-RU" sz="1800" dirty="0">
                <a:latin typeface="Arial Black" panose="020B0A04020102020204" pitchFamily="34" charset="0"/>
              </a:rPr>
              <a:t> через несколько месяцев командир 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smtClean="0">
                <a:latin typeface="Arial Black" panose="020B0A04020102020204" pitchFamily="34" charset="0"/>
              </a:rPr>
              <a:t>мог </a:t>
            </a:r>
            <a:r>
              <a:rPr lang="ru-RU" sz="1800" dirty="0">
                <a:latin typeface="Arial Black" panose="020B0A04020102020204" pitchFamily="34" charset="0"/>
              </a:rPr>
              <a:t>вернутся на фронт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/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>14 августа 1944 года в боях за </a:t>
            </a:r>
            <a:r>
              <a:rPr lang="ru-RU" sz="1800" dirty="0" smtClean="0">
                <a:latin typeface="Arial Black" panose="020B0A04020102020204" pitchFamily="34" charset="0"/>
              </a:rPr>
              <a:t>о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вобождение</a:t>
            </a:r>
            <a:r>
              <a:rPr lang="ru-RU" sz="1800" dirty="0" smtClean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Польских земель  от немецких оккупантов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  <a:r>
              <a:rPr lang="ru-RU" sz="1800" dirty="0">
                <a:latin typeface="Arial Black" panose="020B0A04020102020204" pitchFamily="34" charset="0"/>
              </a:rPr>
              <a:t>во время битвы в </a:t>
            </a:r>
            <a:r>
              <a:rPr lang="ru-RU" sz="1800" dirty="0" err="1">
                <a:latin typeface="Arial Black" panose="020B0A04020102020204" pitchFamily="34" charset="0"/>
              </a:rPr>
              <a:t>Глогуве</a:t>
            </a:r>
            <a:r>
              <a:rPr lang="ru-RU" sz="1800" dirty="0">
                <a:latin typeface="Arial Black" panose="020B0A04020102020204" pitchFamily="34" charset="0"/>
              </a:rPr>
              <a:t> «Ранее немецком городе»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  <a:r>
              <a:rPr lang="ru-RU" sz="1800" dirty="0">
                <a:latin typeface="Arial Black" panose="020B0A04020102020204" pitchFamily="34" charset="0"/>
              </a:rPr>
              <a:t> когда казалось бы что до победы над фашистами осталось совсем немного Иван </a:t>
            </a:r>
            <a:r>
              <a:rPr lang="ru-RU" sz="1800" dirty="0" err="1">
                <a:latin typeface="Arial Black" panose="020B0A04020102020204" pitchFamily="34" charset="0"/>
              </a:rPr>
              <a:t>Туркенич</a:t>
            </a:r>
            <a:r>
              <a:rPr lang="ru-RU" sz="1800" dirty="0">
                <a:latin typeface="Arial Black" panose="020B0A04020102020204" pitchFamily="34" charset="0"/>
              </a:rPr>
              <a:t> получил смертельное пулевое ранение</a:t>
            </a:r>
            <a:r>
              <a:rPr lang="en-US" sz="1800" dirty="0">
                <a:latin typeface="Arial Black" panose="020B0A04020102020204" pitchFamily="34" charset="0"/>
              </a:rPr>
              <a:t>.</a:t>
            </a:r>
            <a:r>
              <a:rPr lang="ru-RU" sz="1800" dirty="0">
                <a:latin typeface="Arial Black" panose="020B0A04020102020204" pitchFamily="34" charset="0"/>
              </a:rPr>
              <a:t> К 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ожалению</a:t>
            </a:r>
            <a:r>
              <a:rPr lang="ru-RU" sz="1800" dirty="0" smtClean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боец не дождался того 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амого</a:t>
            </a:r>
            <a:r>
              <a:rPr lang="ru-RU" sz="1800" dirty="0" smtClean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дня ради которого он боролся весь этот не легкий путь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  <a:r>
              <a:rPr lang="ru-RU" sz="1800" dirty="0">
                <a:latin typeface="Arial Black" panose="020B0A04020102020204" pitchFamily="34" charset="0"/>
              </a:rPr>
              <a:t> но так или иначе он пал смертью героя</a:t>
            </a:r>
            <a:r>
              <a:rPr lang="en-US" sz="1800" dirty="0">
                <a:latin typeface="Arial Black" panose="020B0A04020102020204" pitchFamily="34" charset="0"/>
              </a:rPr>
              <a:t>,</a:t>
            </a:r>
            <a:r>
              <a:rPr lang="ru-RU" sz="1800" dirty="0">
                <a:latin typeface="Arial Black" panose="020B0A04020102020204" pitchFamily="34" charset="0"/>
              </a:rPr>
              <a:t>  благодаря ему и многим другим 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smtClean="0">
                <a:latin typeface="Arial Black" panose="020B0A04020102020204" pitchFamily="34" charset="0"/>
              </a:rPr>
              <a:t>толь </a:t>
            </a:r>
            <a:r>
              <a:rPr lang="ru-RU" sz="1800" dirty="0">
                <a:latin typeface="Arial Black" panose="020B0A04020102020204" pitchFamily="34" charset="0"/>
              </a:rPr>
              <a:t>же смелым героям ВОВ мы живём под мирным небом</a:t>
            </a:r>
            <a:r>
              <a:rPr lang="en-US" sz="1800" dirty="0">
                <a:latin typeface="Arial Black" panose="020B0A04020102020204" pitchFamily="34" charset="0"/>
              </a:rPr>
              <a:t>.</a:t>
            </a:r>
            <a:r>
              <a:rPr lang="ru-RU" sz="1800" dirty="0">
                <a:latin typeface="Arial Black" panose="020B0A04020102020204" pitchFamily="34" charset="0"/>
              </a:rPr>
              <a:t> Мы обязаны чтить память героев что отдали жизни за наше будущее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/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>За доблесть и мужество Иван </a:t>
            </a:r>
            <a:r>
              <a:rPr lang="ru-RU" sz="1800" dirty="0" err="1">
                <a:latin typeface="Arial Black" panose="020B0A04020102020204" pitchFamily="34" charset="0"/>
              </a:rPr>
              <a:t>Туркенич</a:t>
            </a:r>
            <a:r>
              <a:rPr lang="ru-RU" sz="1800" dirty="0">
                <a:latin typeface="Arial Black" panose="020B0A04020102020204" pitchFamily="34" charset="0"/>
              </a:rPr>
              <a:t> был награжден орденом Красного Знамени и медалью «Партизану </a:t>
            </a:r>
            <a:r>
              <a:rPr lang="ru-RU" sz="1800" dirty="0" err="1" smtClean="0">
                <a:latin typeface="Arial Black" panose="020B0A04020102020204" pitchFamily="34" charset="0"/>
              </a:rPr>
              <a:t>Отече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твенной</a:t>
            </a:r>
            <a:r>
              <a:rPr lang="ru-RU" sz="1800" dirty="0" smtClean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войны» 1-ой </a:t>
            </a:r>
            <a:r>
              <a:rPr lang="en-US" sz="1800" dirty="0" smtClean="0">
                <a:latin typeface="Arial Black" panose="020B0A04020102020204" pitchFamily="34" charset="0"/>
              </a:rPr>
              <a:t>c</a:t>
            </a:r>
            <a:r>
              <a:rPr lang="ru-RU" sz="1800" dirty="0" err="1" smtClean="0">
                <a:latin typeface="Arial Black" panose="020B0A04020102020204" pitchFamily="34" charset="0"/>
              </a:rPr>
              <a:t>тепени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6501DF-5DDA-B299-C590-A018F5561B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r="21992"/>
          <a:stretch>
            <a:fillRect/>
          </a:stretch>
        </p:blipFill>
        <p:spPr>
          <a:xfrm>
            <a:off x="107329" y="1787525"/>
            <a:ext cx="3509962" cy="4721087"/>
          </a:xfr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8933F863-AD09-99E4-3A00-1CB362A1B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462" y="4831"/>
            <a:ext cx="3343695" cy="88451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Иван Васильевич  </a:t>
            </a:r>
            <a:r>
              <a:rPr lang="ru-RU" sz="2800" dirty="0" err="1">
                <a:latin typeface="Arial Black" panose="020B0A04020102020204" pitchFamily="34" charset="0"/>
              </a:rPr>
              <a:t>Туркенич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27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458786"/>
          </a:xfrm>
        </p:spPr>
        <p:txBody>
          <a:bodyPr>
            <a:noAutofit/>
          </a:bodyPr>
          <a:lstStyle/>
          <a:p>
            <a:r>
              <a:rPr lang="ru-RU" sz="2800" dirty="0"/>
              <a:t>Иван </a:t>
            </a:r>
            <a:r>
              <a:rPr lang="ru-RU" sz="2800" dirty="0" err="1"/>
              <a:t>Земнухов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0505" y="731837"/>
            <a:ext cx="5697415" cy="5394328"/>
          </a:xfrm>
        </p:spPr>
        <p:txBody>
          <a:bodyPr>
            <a:noAutofit/>
          </a:bodyPr>
          <a:lstStyle/>
          <a:p>
            <a:pPr indent="355600" algn="just">
              <a:buClr>
                <a:prstClr val="white">
                  <a:shade val="95000"/>
                </a:prstClr>
              </a:buClr>
            </a:pPr>
            <a:r>
              <a:rPr lang="ru-RU" dirty="0">
                <a:solidFill>
                  <a:schemeClr val="bg1"/>
                </a:solidFill>
              </a:rPr>
              <a:t>Иван Александрович </a:t>
            </a:r>
            <a:r>
              <a:rPr lang="ru-RU" dirty="0" err="1">
                <a:solidFill>
                  <a:schemeClr val="bg1"/>
                </a:solidFill>
              </a:rPr>
              <a:t>Земнухов</a:t>
            </a:r>
            <a:r>
              <a:rPr lang="ru-RU" dirty="0">
                <a:solidFill>
                  <a:schemeClr val="bg1"/>
                </a:solidFill>
              </a:rPr>
              <a:t> родился 8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ентября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1923 года в деревне </a:t>
            </a:r>
            <a:r>
              <a:rPr lang="ru-RU" dirty="0" err="1">
                <a:solidFill>
                  <a:schemeClr val="bg1"/>
                </a:solidFill>
              </a:rPr>
              <a:t>Илларионовке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Шацкого</a:t>
            </a:r>
            <a:r>
              <a:rPr lang="ru-RU" dirty="0">
                <a:solidFill>
                  <a:schemeClr val="bg1"/>
                </a:solidFill>
              </a:rPr>
              <a:t> района Рязанской области в крестьянской </a:t>
            </a:r>
            <a:r>
              <a:rPr lang="ru-RU" dirty="0" smtClean="0">
                <a:solidFill>
                  <a:schemeClr val="bg1"/>
                </a:solidFill>
              </a:rPr>
              <a:t>семье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В первый класс пошел в школу соседнего села Ольхи. В 1932 году </a:t>
            </a:r>
            <a:r>
              <a:rPr lang="ru-RU" dirty="0" err="1">
                <a:solidFill>
                  <a:schemeClr val="bg1"/>
                </a:solidFill>
              </a:rPr>
              <a:t>Земнуховы</a:t>
            </a:r>
            <a:r>
              <a:rPr lang="ru-RU" dirty="0">
                <a:solidFill>
                  <a:schemeClr val="bg1"/>
                </a:solidFill>
              </a:rPr>
              <a:t> переехали в город Краснодон. Учился Ваня в школе № 1 имени А. М. Горького. В занятом фашистами Краснодоне Иван </a:t>
            </a:r>
            <a:r>
              <a:rPr lang="ru-RU" dirty="0" err="1">
                <a:solidFill>
                  <a:schemeClr val="bg1"/>
                </a:solidFill>
              </a:rPr>
              <a:t>Земнухов</a:t>
            </a:r>
            <a:r>
              <a:rPr lang="ru-RU" dirty="0">
                <a:solidFill>
                  <a:schemeClr val="bg1"/>
                </a:solidFill>
              </a:rPr>
              <a:t> активно включился в подпольную работу, став </a:t>
            </a:r>
            <a:r>
              <a:rPr lang="ru-RU" dirty="0" smtClean="0">
                <a:solidFill>
                  <a:schemeClr val="bg1"/>
                </a:solidFill>
              </a:rPr>
              <a:t>уча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тником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подпольной </a:t>
            </a:r>
            <a:r>
              <a:rPr lang="ru-RU" dirty="0" smtClean="0">
                <a:solidFill>
                  <a:schemeClr val="bg1"/>
                </a:solidFill>
              </a:rPr>
              <a:t>ком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омольской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организации «Молодая гвардия». </a:t>
            </a:r>
            <a:r>
              <a:rPr lang="ru-RU" dirty="0" err="1">
                <a:solidFill>
                  <a:schemeClr val="bg1"/>
                </a:solidFill>
              </a:rPr>
              <a:t>Земнухова</a:t>
            </a:r>
            <a:r>
              <a:rPr lang="ru-RU" dirty="0">
                <a:solidFill>
                  <a:schemeClr val="bg1"/>
                </a:solidFill>
              </a:rPr>
              <a:t> избирают членом штаба. Вместе с Олегом Кошевым, Иваном </a:t>
            </a:r>
            <a:r>
              <a:rPr lang="ru-RU" dirty="0" err="1">
                <a:solidFill>
                  <a:schemeClr val="bg1"/>
                </a:solidFill>
              </a:rPr>
              <a:t>Туркеничем</a:t>
            </a:r>
            <a:r>
              <a:rPr lang="ru-RU" dirty="0">
                <a:solidFill>
                  <a:schemeClr val="bg1"/>
                </a:solidFill>
              </a:rPr>
              <a:t> и другими членами штаба он разрабатывает планы боевых операций, составляет тексты </a:t>
            </a:r>
            <a:r>
              <a:rPr lang="ru-RU" dirty="0" smtClean="0">
                <a:solidFill>
                  <a:schemeClr val="bg1"/>
                </a:solidFill>
              </a:rPr>
              <a:t>ли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товок</a:t>
            </a:r>
            <a:r>
              <a:rPr lang="ru-RU" dirty="0">
                <a:solidFill>
                  <a:schemeClr val="bg1"/>
                </a:solidFill>
              </a:rPr>
              <a:t>, готовит клятву для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тупающих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«Молодую гвардию». Важная роль принадлежит ему в создании подпольной типографии, в печатании первых листовок, в их </a:t>
            </a:r>
            <a:r>
              <a:rPr lang="ru-RU" dirty="0" err="1" smtClean="0">
                <a:solidFill>
                  <a:schemeClr val="bg1"/>
                </a:solidFill>
              </a:rPr>
              <a:t>ра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пространении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Он принимал участие в боевых операциях. В декабре 1942 года с разрешения оккупационных </a:t>
            </a:r>
            <a:r>
              <a:rPr lang="ru-RU" dirty="0" err="1" smtClean="0">
                <a:solidFill>
                  <a:schemeClr val="bg1"/>
                </a:solidFill>
              </a:rPr>
              <a:t>вла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начал работать клуб имени А. М. Горького. Иван </a:t>
            </a:r>
            <a:r>
              <a:rPr lang="ru-RU" dirty="0" err="1">
                <a:solidFill>
                  <a:schemeClr val="bg1"/>
                </a:solidFill>
              </a:rPr>
              <a:t>Земнухов</a:t>
            </a:r>
            <a:r>
              <a:rPr lang="ru-RU" dirty="0">
                <a:solidFill>
                  <a:schemeClr val="bg1"/>
                </a:solidFill>
              </a:rPr>
              <a:t> становится администратором. Вместе с директором Евгением </a:t>
            </a:r>
            <a:r>
              <a:rPr lang="ru-RU" dirty="0" err="1">
                <a:solidFill>
                  <a:schemeClr val="bg1"/>
                </a:solidFill>
              </a:rPr>
              <a:t>Мошковым</a:t>
            </a:r>
            <a:r>
              <a:rPr lang="ru-RU" dirty="0">
                <a:solidFill>
                  <a:schemeClr val="bg1"/>
                </a:solidFill>
              </a:rPr>
              <a:t> он координирует работу кружков художественной самодеятельности, в которые входили многие подпольщики. Работа в клубе давала возможность почти легально собираться группами, обсуждать планы </a:t>
            </a:r>
            <a:r>
              <a:rPr lang="ru-RU" dirty="0" err="1" smtClean="0">
                <a:solidFill>
                  <a:schemeClr val="bg1"/>
                </a:solidFill>
              </a:rPr>
              <a:t>дей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боевых операций. Клуб имени А. М. Горького по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ути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стал штаб-квартирой молодогвардейцев. Когда </a:t>
            </a:r>
            <a:r>
              <a:rPr lang="ru-RU" dirty="0" err="1">
                <a:solidFill>
                  <a:schemeClr val="bg1"/>
                </a:solidFill>
              </a:rPr>
              <a:t>Земнухов</a:t>
            </a:r>
            <a:r>
              <a:rPr lang="ru-RU" dirty="0">
                <a:solidFill>
                  <a:schemeClr val="bg1"/>
                </a:solidFill>
              </a:rPr>
              <a:t> узнал об аресте Мошкова и </a:t>
            </a:r>
            <a:r>
              <a:rPr lang="ru-RU" dirty="0" err="1">
                <a:solidFill>
                  <a:schemeClr val="bg1"/>
                </a:solidFill>
              </a:rPr>
              <a:t>Третьякевича</a:t>
            </a:r>
            <a:r>
              <a:rPr lang="ru-RU" dirty="0">
                <a:solidFill>
                  <a:schemeClr val="bg1"/>
                </a:solidFill>
              </a:rPr>
              <a:t>, пошел в полицию выручать своих товарищей. Оттуда он больше не вернулся. В ночь с </a:t>
            </a:r>
            <a:r>
              <a:rPr lang="ru-RU" dirty="0">
                <a:solidFill>
                  <a:schemeClr val="bg1"/>
                </a:solidFill>
                <a:hlinkClick r:id="rId2" tooltip="15 января"/>
              </a:rPr>
              <a:t>15</a:t>
            </a:r>
            <a:r>
              <a:rPr lang="ru-RU" dirty="0">
                <a:solidFill>
                  <a:schemeClr val="bg1"/>
                </a:solidFill>
              </a:rPr>
              <a:t> на </a:t>
            </a:r>
            <a:r>
              <a:rPr lang="ru-RU" dirty="0">
                <a:solidFill>
                  <a:schemeClr val="bg1"/>
                </a:solidFill>
                <a:hlinkClick r:id="rId3" tooltip="16 января"/>
              </a:rPr>
              <a:t>16 января</a:t>
            </a:r>
            <a:r>
              <a:rPr lang="ru-RU" dirty="0">
                <a:solidFill>
                  <a:schemeClr val="bg1"/>
                </a:solidFill>
              </a:rPr>
              <a:t> 1943 года после зверских пыток вместе с товарищами был живым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smtClean="0">
                <a:solidFill>
                  <a:schemeClr val="bg1"/>
                </a:solidFill>
              </a:rPr>
              <a:t>брошен </a:t>
            </a:r>
            <a:r>
              <a:rPr lang="ru-RU" dirty="0">
                <a:solidFill>
                  <a:schemeClr val="bg1"/>
                </a:solidFill>
              </a:rPr>
              <a:t>в </a:t>
            </a:r>
            <a:r>
              <a:rPr lang="ru-RU" dirty="0">
                <a:solidFill>
                  <a:schemeClr val="bg1"/>
                </a:solidFill>
                <a:hlinkClick r:id="rId4" tooltip="Шурф"/>
              </a:rPr>
              <a:t>шурф</a:t>
            </a:r>
            <a:r>
              <a:rPr lang="ru-RU" dirty="0">
                <a:solidFill>
                  <a:schemeClr val="bg1"/>
                </a:solidFill>
              </a:rPr>
              <a:t> шахты № 5.</a:t>
            </a:r>
          </a:p>
          <a:p>
            <a:pPr indent="355600" algn="just">
              <a:buClr>
                <a:prstClr val="white">
                  <a:shade val="95000"/>
                </a:prstClr>
              </a:buClr>
            </a:pPr>
            <a:r>
              <a:rPr lang="ru-RU" dirty="0">
                <a:solidFill>
                  <a:schemeClr val="bg1"/>
                </a:solidFill>
              </a:rPr>
              <a:t> Прожив короткую жизнь в районе двадцати лет </a:t>
            </a:r>
            <a:r>
              <a:rPr lang="ru-RU" dirty="0" smtClean="0">
                <a:solidFill>
                  <a:schemeClr val="bg1"/>
                </a:solidFill>
              </a:rPr>
              <a:t>вне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огромный вклад в </a:t>
            </a:r>
            <a:r>
              <a:rPr lang="ru-RU" dirty="0" smtClean="0">
                <a:solidFill>
                  <a:schemeClr val="bg1"/>
                </a:solidFill>
              </a:rPr>
              <a:t>деятельно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«Молодой гвардии».</a:t>
            </a:r>
          </a:p>
          <a:p>
            <a:pPr indent="355600" algn="just">
              <a:buClr>
                <a:prstClr val="white">
                  <a:shade val="95000"/>
                </a:prstClr>
              </a:buClr>
            </a:pPr>
            <a:r>
              <a:rPr lang="ru-RU" dirty="0">
                <a:solidFill>
                  <a:schemeClr val="bg1"/>
                </a:solidFill>
              </a:rPr>
              <a:t>Похоронен в братской могиле в городе </a:t>
            </a:r>
            <a:r>
              <a:rPr lang="ru-RU" dirty="0" err="1" smtClean="0">
                <a:solidFill>
                  <a:schemeClr val="bg1"/>
                </a:solidFill>
              </a:rPr>
              <a:t>Кра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нодоне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94" y="273052"/>
            <a:ext cx="3063152" cy="44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2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xmlns="" id="{3677032B-4D8A-4385-972A-FC79CA7B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" y="0"/>
            <a:ext cx="9402256" cy="67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48876-7BD5-27ED-6D4A-8B8EFF13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4" y="212437"/>
            <a:ext cx="4211781" cy="7019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Шевцова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3B2ABA-C310-7BD6-2062-4519AAE15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855" y="212437"/>
            <a:ext cx="7586517" cy="6576289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Родила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8 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ентября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1924 года в украинском поселке Изварино, что находился в Донецкой губернии. Когда девочке исполнилось 3 года, Шевцовы переехали жить в Краснодон, где прошло детство будущей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активистки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Люба сообразительной, шустрой и принципиальной.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Поначалу выпускница работала в Ворошиловграде, но затем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вернула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Краснодон, где развернула 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вою деятельно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омоль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кая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подпольная организация «Молодая гвардия».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«Молодая гвардия» занималась распространением антифашистских листовок, организовывала диверсии. Комсомольцы сожгли здание биржи труда, где хранились списки населения, которое собирались угнать в Германию на принудительный труд. Во время самой опасной операции Люба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тупала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немцами в клубе,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пытая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отвлечь их от 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ходящего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улице.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 по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поджога молодогвардейцев раскрыли. 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товарищами взяли и Шевцову, которая во время ареста предупредила мать, чтобы та сожгла чемодан с опасными бумагами, хранившимися в их доме. Оказалось, что немцы давно следили за Любовью, подозревая, что именно она выполняла в </a:t>
            </a:r>
            <a:r>
              <a:rPr lang="ru-RU" sz="1400" dirty="0" err="1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r>
              <a:rPr lang="ru-RU" sz="1400" dirty="0" err="1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ru-RU" sz="1400" dirty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началась война, Люба не смогла оставаться в стороне. Она пошла на курсы </a:t>
            </a:r>
            <a:r>
              <a:rPr lang="ru-RU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</a:t>
            </a:r>
            <a:r>
              <a:rPr lang="en-US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</a:t>
            </a:r>
            <a:r>
              <a:rPr lang="ru-RU" sz="1400" dirty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окончив которые, стала работать в </a:t>
            </a:r>
            <a:r>
              <a:rPr lang="ru-RU" sz="1400" dirty="0" err="1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краснодонском</a:t>
            </a:r>
            <a:r>
              <a:rPr lang="ru-RU" sz="1400" dirty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госпитале. Однако не в характере Шевцовой было избегать опасности - она мечтала дать бой ненавистным захватчикам. Для этого девушка </a:t>
            </a:r>
            <a:r>
              <a:rPr lang="ru-RU" sz="1400" dirty="0" err="1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en-US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ной </a:t>
            </a:r>
            <a:r>
              <a:rPr lang="ru-RU" sz="1400" dirty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 года подала заявление в разведшколу </a:t>
            </a:r>
            <a:r>
              <a:rPr lang="ru-RU" sz="1400" dirty="0" smtClean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НКВД</a:t>
            </a:r>
            <a:r>
              <a:rPr lang="en-US" sz="1400" dirty="0">
                <a:solidFill>
                  <a:srgbClr val="2A2A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Поначалу с девушкой пытались договориться «по-хорошему», но, 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толкнувшись 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непреклонным характером, подвергли жестоким пыткам.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января 1943 года,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вражеских застенках, Люба не сказала врагам ни слова. Через месяц девушку вместе с товарищами отвезли в Гремучий лес неподалеку от 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Ровеньков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 она стояла на краю ямы с гордо поднятой головой. Так ее нашла 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фаши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кая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пуля, ставшая причиной 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мерти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наступившей 9 февраля 1943 года.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танки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Шевцовой покоятся в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могиле города Ровеньки. За подвиг Любовь оказалась 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мертно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</a:t>
            </a:r>
            <a:r>
              <a:rPr lang="en-US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тоенной</a:t>
            </a:r>
            <a:r>
              <a:rPr lang="ru-RU" sz="140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A2A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звания Героя Советского Союза.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55CD51-8C0A-EC8F-D8C4-A2A3C6DF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3" y="914400"/>
            <a:ext cx="3327701" cy="433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931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955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Arial</vt:lpstr>
      <vt:lpstr>Arial Black</vt:lpstr>
      <vt:lpstr>Book Antiqua</vt:lpstr>
      <vt:lpstr>Calibri</vt:lpstr>
      <vt:lpstr>Calibri Light</vt:lpstr>
      <vt:lpstr>Cambria Math</vt:lpstr>
      <vt:lpstr>Century Gothic</vt:lpstr>
      <vt:lpstr>Lucida Sans</vt:lpstr>
      <vt:lpstr>Times New Roman</vt:lpstr>
      <vt:lpstr>Wingdings</vt:lpstr>
      <vt:lpstr>Wingdings 2</vt:lpstr>
      <vt:lpstr>Wingdings 3</vt:lpstr>
      <vt:lpstr>Ион</vt:lpstr>
      <vt:lpstr>Тема Office</vt:lpstr>
      <vt:lpstr>Апекс</vt:lpstr>
      <vt:lpstr>1_Тема Office</vt:lpstr>
      <vt:lpstr>Групповой проект «Молодая гвардия»</vt:lpstr>
      <vt:lpstr>Цель:  повышение общего уровня знаний о деятельности в годы ВОВ комcомольской подпольной организации «Молодая гвардия»   Задачи:  1. подобрать материал о деятельноcти Молодой гвардии;  2. раcширить наши знания об истории Великой Отечеcтвенной войны; 3. воcпитать чувcтва гордоcти за cвое Отечеcтво, cвой народ 4. систематизировать материал и cоздать презентацию. 5.развить навыки учебно-иccледовательской деятельноcти.</vt:lpstr>
      <vt:lpstr>ЭТАПЫ РАБОТЫ НАД ПРОЕКТОМ:   1.Подготовительный. Выбор темы проекта.  2. Планирование. Определение источников и способы сбора, анализа и представления информации.  3. Исследование. Осуществление сбора информации. Оформление результатов поиска.  4. Выводы. Анализ информации, оформление проекта.  5.Представление. Защита проекта и оценка его результатов. </vt:lpstr>
      <vt:lpstr> «Молодая  гвардия» (молодогвардейцы) — cоветская подпольная антифашиcтская комcомольская организация юношей и девушек, дейcтвовавшая в годы Великой Отечеcтвенной войны (c cентября 1942 года по январь 1943 года), в оcновном, в городе Краснодоне Ворошиловградcкой области Украинской ССР . </vt:lpstr>
      <vt:lpstr>Клятва молодогвардейцев "...Клянуcь мcтить беспощадно за разорённые города и сёла, за кровь наших людей. Еcли для этой мести потребуется моя жизнь, я отдам её без минуты колебания." </vt:lpstr>
      <vt:lpstr>     Командир и начальник анти-фашистской организации «Молодая гвардия» действующая в 1942-1943 годах на оккупированных гитлеровскими войсками землях УССР. Во время войны В ходе Cталинградской битвы был ранен и бессознательно попал в плен. Бежать из плена ему удалось доcтаточно быcтро, но вернутся на фронт он не cмог и тайно вернулся в родной город Краснодон, через несколько месяцев командир cмог вернутся на фронт  14 августа 1944 года в боях за оcвобождение Польских земель  от немецких оккупантов,во время битвы в Глогуве «Ранее немецком городе», когда казалось бы что до победы над фашистами осталось совсем немного Иван Туркенич получил смертельное пулевое ранение. К cожалению боец не дождался того cамого дня ради которого он боролся весь этот не легкий путь, но так или иначе он пал смертью героя,  благодаря ему и многим другим cтоль же смелым героям ВОВ мы живём под мирным небом. Мы обязаны чтить память героев что отдали жизни за наше будущее  За доблесть и мужество Иван Туркенич был награжден орденом Красного Знамени и медалью «Партизану Отечеcтвенной войны» 1-ой cтепени</vt:lpstr>
      <vt:lpstr>Иван Земнухов</vt:lpstr>
      <vt:lpstr>Презентация PowerPoint</vt:lpstr>
      <vt:lpstr>Любовь Шевцова</vt:lpstr>
      <vt:lpstr>Ульяна Громова</vt:lpstr>
      <vt:lpstr>Подвиг молодогвардейцев cтал широко извеcтен в CCCР и во всём мире благодаря книге cоветcкого пиcателя Алекcандра Фадеева «Молодая Гвардия». По его книге кинорежиccёр Cергей Гераcимов cнял одноимённый фильм. 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Групповой проект «Молодая гвардия»</dc:title>
  <dc:creator>User</dc:creator>
  <cp:lastModifiedBy>1</cp:lastModifiedBy>
  <cp:revision>20</cp:revision>
  <dcterms:created xsi:type="dcterms:W3CDTF">2023-03-08T12:12:05Z</dcterms:created>
  <dcterms:modified xsi:type="dcterms:W3CDTF">2024-01-11T06:43:57Z</dcterms:modified>
</cp:coreProperties>
</file>