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60" r:id="rId3"/>
    <p:sldId id="28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85" r:id="rId12"/>
    <p:sldId id="271" r:id="rId13"/>
    <p:sldId id="272" r:id="rId14"/>
    <p:sldId id="277" r:id="rId15"/>
    <p:sldId id="278" r:id="rId16"/>
    <p:sldId id="286" r:id="rId17"/>
    <p:sldId id="284" r:id="rId18"/>
    <p:sldId id="279" r:id="rId19"/>
    <p:sldId id="28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CA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1470-28E2-459C-8B55-C12AD254590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A9A9F-F0D8-41B5-A22A-69F1010DB4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1470-28E2-459C-8B55-C12AD254590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A9A9F-F0D8-41B5-A22A-69F1010DB4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1470-28E2-459C-8B55-C12AD254590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A9A9F-F0D8-41B5-A22A-69F1010DB4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1470-28E2-459C-8B55-C12AD254590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A9A9F-F0D8-41B5-A22A-69F1010DB4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1470-28E2-459C-8B55-C12AD254590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A9A9F-F0D8-41B5-A22A-69F1010DB4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1470-28E2-459C-8B55-C12AD254590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A9A9F-F0D8-41B5-A22A-69F1010DB4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1470-28E2-459C-8B55-C12AD254590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A9A9F-F0D8-41B5-A22A-69F1010DB4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1470-28E2-459C-8B55-C12AD254590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A9A9F-F0D8-41B5-A22A-69F1010DB4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1470-28E2-459C-8B55-C12AD254590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A9A9F-F0D8-41B5-A22A-69F1010DB4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1470-28E2-459C-8B55-C12AD254590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A9A9F-F0D8-41B5-A22A-69F1010DB4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1470-28E2-459C-8B55-C12AD254590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A9A9F-F0D8-41B5-A22A-69F1010DB4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31470-28E2-459C-8B55-C12AD2545900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A9A9F-F0D8-41B5-A22A-69F1010DB42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6710" y="908720"/>
            <a:ext cx="8136904" cy="18002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Психолого – педагогическое сопровождение детей с ОВЗ</a:t>
            </a:r>
            <a:r>
              <a:rPr lang="en-US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детей-инвалидов </a:t>
            </a:r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внедрением новой ФАОП в </a:t>
            </a:r>
            <a:r>
              <a:rPr lang="ru-RU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4293048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Педагог-психолог</a:t>
            </a:r>
          </a:p>
          <a:p>
            <a:pPr algn="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Калинина Е.В.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746" y="49605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етский сад №15 «Ручеек»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7455" t="9864" r="7012" b="9633"/>
          <a:stretch/>
        </p:blipFill>
        <p:spPr>
          <a:xfrm>
            <a:off x="2376264" y="2276872"/>
            <a:ext cx="4032448" cy="2974757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1286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332656"/>
            <a:ext cx="8640960" cy="5400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Коррекционно – развивающее направление (согласно ФАОП)</a:t>
            </a:r>
          </a:p>
          <a:p>
            <a:pPr marL="0" indent="0" algn="ctr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Основными направлениями коррекционно – развивающей работы психолога с детьми с ОВЗ, находящимися в условиях образовательной интеграции,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являются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эмоционально – личностной сферы и коррекция её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недостатков;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Развитие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познавательной деятельности и целенаправленное формирование высших психических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функций;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Формирование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произвольной регуляции деятельности и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поведения;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Формирование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развитие социальных навыков и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социализации.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2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5400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Консультативно просветительское и профилактическое направление (согласно ФАОП)</a:t>
            </a:r>
          </a:p>
          <a:p>
            <a:pPr marL="0" indent="0" algn="ctr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Работа по данному направлению обеспечивает оказание педагогам и родителям помощи в воспитании и обучении ребёнка с ОВЗ. Психолог разрабатывает рекомендации в соответствие с возрастными и индивидуально – типическими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особенностями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388" t="3946" r="2388" b="3946"/>
          <a:stretch/>
        </p:blipFill>
        <p:spPr>
          <a:xfrm>
            <a:off x="539552" y="2420888"/>
            <a:ext cx="3744416" cy="266429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331" t="1946" r="2331" b="4474"/>
          <a:stretch/>
        </p:blipFill>
        <p:spPr>
          <a:xfrm>
            <a:off x="4638416" y="2420888"/>
            <a:ext cx="3888432" cy="268278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9314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24644"/>
            <a:ext cx="8568952" cy="5400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Организационно – методическое направление (согласно ФАОП)</a:t>
            </a:r>
          </a:p>
          <a:p>
            <a:pPr marL="0" indent="0" algn="ctr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Данное направление деятельности педагога – психолога включает подготовку материалов к консилиумам, методическим объединениям, педагогическим советам, участие в указанных мероприятиях, а так же оформление документации.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06" y="2564904"/>
            <a:ext cx="4139952" cy="275996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001" t="5208" r="3715" b="5206"/>
          <a:stretch/>
        </p:blipFill>
        <p:spPr>
          <a:xfrm>
            <a:off x="4869933" y="2564904"/>
            <a:ext cx="3960440" cy="273630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1917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6632"/>
            <a:ext cx="8244915" cy="5400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Алгоритм действий с детьми с ОВЗ и детьми – инвалидами, посещающих дошкольное образовательное учреждение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itchFamily="18" charset="0"/>
              </a:rPr>
              <a:t>- Первичная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itchFamily="18" charset="0"/>
              </a:rPr>
              <a:t>встреча с семьёй, сбор информации о развитии ребёнка, выявление образовательного запроса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Заключение </a:t>
            </a:r>
            <a:r>
              <a:rPr lang="ru-RU" sz="1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договора между ДОУ и родителями (законными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представителями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Разработка </a:t>
            </a:r>
            <a:r>
              <a:rPr lang="ru-RU" sz="1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индивидуального маршрута на основе заключения 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ПМПК ДОУ</a:t>
            </a:r>
            <a:r>
              <a:rPr lang="ru-RU" sz="1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который входят методист и специалисты 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Составление </a:t>
            </a:r>
            <a:r>
              <a:rPr lang="ru-RU" sz="1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сетки занятий и перспективного плана для детей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по коррекционной 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</a:t>
            </a:r>
            <a:r>
              <a:rPr lang="ru-RU" sz="1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в развивающей среде для ребенка с ОВЗ во время его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пребывания в 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00"/>
                </a:solidFill>
                <a:latin typeface="Times New Roman"/>
              </a:rPr>
              <a:t>- Реализация </a:t>
            </a:r>
            <a:r>
              <a:rPr lang="ru-RU" sz="1800" b="1" i="1" dirty="0">
                <a:solidFill>
                  <a:srgbClr val="000000"/>
                </a:solidFill>
                <a:latin typeface="Times New Roman"/>
              </a:rPr>
              <a:t>индивидуальной программы или 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/>
              </a:rPr>
              <a:t>маршрута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00"/>
                </a:solidFill>
                <a:latin typeface="Times New Roman"/>
              </a:rPr>
              <a:t>- Проведение </a:t>
            </a:r>
            <a:r>
              <a:rPr lang="ru-RU" sz="1800" b="1" i="1" dirty="0">
                <a:solidFill>
                  <a:srgbClr val="000000"/>
                </a:solidFill>
                <a:latin typeface="Times New Roman"/>
              </a:rPr>
              <a:t>промежуточной диагностики и 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/>
              </a:rPr>
              <a:t>анализ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00"/>
                </a:solidFill>
                <a:latin typeface="Times New Roman"/>
              </a:rPr>
              <a:t>- Консультирование </a:t>
            </a:r>
            <a:r>
              <a:rPr lang="ru-RU" sz="1800" b="1" i="1" dirty="0">
                <a:solidFill>
                  <a:srgbClr val="000000"/>
                </a:solidFill>
                <a:latin typeface="Times New Roman"/>
              </a:rPr>
              <a:t>родителей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0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5555" y="116632"/>
            <a:ext cx="7992888" cy="5400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Методы и формы работы с детьми:</a:t>
            </a: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2000" b="1" i="1" dirty="0" err="1" smtClean="0">
                <a:solidFill>
                  <a:srgbClr val="000000"/>
                </a:solidFill>
                <a:latin typeface="Times New Roman"/>
              </a:rPr>
              <a:t>Сказкотерапия</a:t>
            </a:r>
            <a:endParaRPr lang="ru-RU" sz="2000" b="1" i="1" dirty="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2000" b="1" i="1" dirty="0" err="1" smtClean="0">
                <a:solidFill>
                  <a:srgbClr val="000000"/>
                </a:solidFill>
                <a:latin typeface="Times New Roman"/>
              </a:rPr>
              <a:t>Игротерапия</a:t>
            </a:r>
            <a:endParaRPr lang="ru-RU" sz="2000" b="1" i="1" dirty="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000000"/>
                </a:solidFill>
                <a:latin typeface="Times New Roman"/>
              </a:rPr>
              <a:t>- Релаксация</a:t>
            </a:r>
            <a:endParaRPr lang="ru-RU" sz="2000" b="1" i="1" dirty="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000000"/>
                </a:solidFill>
                <a:latin typeface="Times New Roman"/>
              </a:rPr>
              <a:t>- Песочная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/>
              </a:rPr>
              <a:t>терапия</a:t>
            </a: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2000" b="1" i="1" dirty="0" err="1" smtClean="0">
                <a:solidFill>
                  <a:srgbClr val="000000"/>
                </a:solidFill>
                <a:latin typeface="Times New Roman"/>
              </a:rPr>
              <a:t>Психогимнастика</a:t>
            </a:r>
            <a:endParaRPr lang="ru-RU" sz="2000" b="1" i="1" dirty="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000000"/>
                </a:solidFill>
                <a:latin typeface="Times New Roman"/>
                <a:cs typeface="Times New Roman" pitchFamily="18" charset="0"/>
              </a:rPr>
              <a:t>- Арт-терапия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4878" t="4068" r="4878" b="2710"/>
          <a:stretch/>
        </p:blipFill>
        <p:spPr>
          <a:xfrm>
            <a:off x="1267082" y="2926896"/>
            <a:ext cx="2228043" cy="268675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4674" t="4237" r="4674" b="4237"/>
          <a:stretch/>
        </p:blipFill>
        <p:spPr>
          <a:xfrm>
            <a:off x="3851920" y="1511031"/>
            <a:ext cx="2370133" cy="292781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4696" y="764704"/>
            <a:ext cx="2441723" cy="323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2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5555" y="34328"/>
            <a:ext cx="7992888" cy="540059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/>
              </a:rPr>
              <a:t>Примерный перечень документации педагога,</a:t>
            </a:r>
            <a:r>
              <a:rPr lang="ru-RU" sz="2800" b="1" dirty="0">
                <a:solidFill>
                  <a:srgbClr val="C00000"/>
                </a:solidFill>
              </a:rPr>
              <a:t/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/>
              </a:rPr>
              <a:t>ведущего занятия с 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</a:rPr>
              <a:t>детьми с ОВЗ и детьми – инвалидами: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b="1" i="1" dirty="0">
                <a:solidFill>
                  <a:srgbClr val="000000"/>
                </a:solidFill>
                <a:latin typeface="Times New Roman"/>
              </a:rPr>
              <a:t>Приказ о зачислении ребенка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b="1" i="1" dirty="0">
                <a:solidFill>
                  <a:srgbClr val="000000"/>
                </a:solidFill>
                <a:latin typeface="Times New Roman"/>
              </a:rPr>
              <a:t>Приказ о начале занятий с ребенком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b="1" i="1" dirty="0">
                <a:solidFill>
                  <a:srgbClr val="000000"/>
                </a:solidFill>
                <a:latin typeface="Times New Roman"/>
              </a:rPr>
              <a:t>Договор между ДОУ и родителем (законным представителем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/>
              </a:rPr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b="1" i="1" dirty="0">
                <a:solidFill>
                  <a:srgbClr val="000000"/>
                </a:solidFill>
                <a:latin typeface="Times New Roman"/>
              </a:rPr>
              <a:t>Психолого-педагогическая характеристика на ребенка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b="1" i="1" dirty="0">
                <a:solidFill>
                  <a:srgbClr val="000000"/>
                </a:solidFill>
                <a:latin typeface="Times New Roman"/>
              </a:rPr>
              <a:t>Индивидуальная коррекционная программа для ребенка-</a:t>
            </a: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>
                <a:solidFill>
                  <a:srgbClr val="000000"/>
                </a:solidFill>
                <a:latin typeface="Times New Roman"/>
              </a:rPr>
              <a:t>инвалида или образовательный маршрут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b="1" i="1" dirty="0">
                <a:solidFill>
                  <a:srgbClr val="000000"/>
                </a:solidFill>
                <a:latin typeface="Times New Roman"/>
              </a:rPr>
              <a:t>Примерный объем образовательной нагрузки на ребенка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b="1" i="1" dirty="0">
                <a:solidFill>
                  <a:srgbClr val="000000"/>
                </a:solidFill>
                <a:latin typeface="Times New Roman"/>
              </a:rPr>
              <a:t>Расписание занятий на месяц (по неделям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/>
              </a:rPr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b="1" i="1" dirty="0">
                <a:solidFill>
                  <a:srgbClr val="000000"/>
                </a:solidFill>
                <a:latin typeface="Times New Roman"/>
              </a:rPr>
              <a:t>Календарное планирование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b="1" i="1" dirty="0">
                <a:solidFill>
                  <a:srgbClr val="000000"/>
                </a:solidFill>
                <a:latin typeface="Times New Roman"/>
              </a:rPr>
              <a:t>Итоги обследования знаний и умений ребенка 3 раза за</a:t>
            </a: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>
                <a:solidFill>
                  <a:srgbClr val="000000"/>
                </a:solidFill>
                <a:latin typeface="Times New Roman"/>
              </a:rPr>
              <a:t>учебный год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800" b="1" i="1" dirty="0">
                <a:solidFill>
                  <a:srgbClr val="000000"/>
                </a:solidFill>
                <a:latin typeface="Times New Roman"/>
              </a:rPr>
              <a:t>По итогам работы проводится анализ работы с указанием</a:t>
            </a: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>
                <a:solidFill>
                  <a:srgbClr val="000000"/>
                </a:solidFill>
                <a:latin typeface="Times New Roman"/>
              </a:rPr>
              <a:t>реализации задач, при наличии отрицательных результатов</a:t>
            </a: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1800" b="1" i="1" dirty="0">
                <a:solidFill>
                  <a:srgbClr val="000000"/>
                </a:solidFill>
                <a:latin typeface="Times New Roman"/>
              </a:rPr>
              <a:t>указать причины, поставить задачи на следующий год.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6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4328"/>
            <a:ext cx="8316923" cy="5400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/>
              </a:rPr>
              <a:t>Методики применяемые при работе с детьми с ОВЗ и детьми – 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</a:rPr>
              <a:t>инвалидами</a:t>
            </a:r>
            <a:endParaRPr lang="ru-RU" sz="2800" b="1" dirty="0" smtClean="0">
              <a:solidFill>
                <a:srgbClr val="000000"/>
              </a:solidFill>
              <a:latin typeface="Times New Roman"/>
            </a:endParaRPr>
          </a:p>
          <a:p>
            <a:pPr marL="0" lvl="0" indent="0" algn="just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Диагностический набор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Е.А.Стребелевой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lvl="0" indent="0" algn="just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Диагностический комплект психолога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Н.Я.Семаго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М.М.Семаго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lvl="0" indent="0" algn="just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В.М.Когана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lvl="0" indent="0" algn="just"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Выготского-Сахарова;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</a:t>
            </a:r>
            <a:r>
              <a:rPr lang="ru-RU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Кооса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2000" b="1" dirty="0" smtClean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800" r="8263"/>
          <a:stretch/>
        </p:blipFill>
        <p:spPr>
          <a:xfrm>
            <a:off x="1115343" y="2647779"/>
            <a:ext cx="3340441" cy="275720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r="20863"/>
          <a:stretch/>
        </p:blipFill>
        <p:spPr>
          <a:xfrm>
            <a:off x="5004048" y="1677089"/>
            <a:ext cx="2871321" cy="374606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38492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5555" y="34328"/>
            <a:ext cx="7992888" cy="5400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/>
              </a:rPr>
              <a:t>Оборудование, применяемое при работе с детьми с ОВЗ и детьми – 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</a:rPr>
              <a:t>инвалидами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1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Дидактическая </a:t>
            </a:r>
            <a:r>
              <a:rPr lang="ru-RU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панель "</a:t>
            </a:r>
            <a:r>
              <a:rPr lang="ru-RU" sz="1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Рыбка«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Современное оборудование «</a:t>
            </a:r>
            <a:r>
              <a:rPr lang="en-US" sz="1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EduQuest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Интерактивная песочница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Пузырьковая панель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Набор </a:t>
            </a:r>
            <a:r>
              <a:rPr lang="ru-RU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«Дары </a:t>
            </a:r>
            <a:r>
              <a:rPr lang="ru-RU" sz="1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Фребеля</a:t>
            </a:r>
            <a:r>
              <a:rPr lang="ru-RU" sz="1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Стол для работы с песком 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Интерактивный куб «Антошка»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Стол с крупной мозаикой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Тактильные игрушки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Игрушки –</a:t>
            </a:r>
            <a:r>
              <a:rPr lang="ru-RU" sz="1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антистресс</a:t>
            </a:r>
            <a:endParaRPr lang="ru-RU" sz="1800" b="1" i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Различные развивающие 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игры.</a:t>
            </a:r>
            <a:endParaRPr lang="ru-RU" sz="1800" b="1" i="1" dirty="0" smtClean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210" t="4984" r="4393" b="2818"/>
          <a:stretch/>
        </p:blipFill>
        <p:spPr>
          <a:xfrm>
            <a:off x="4944900" y="976217"/>
            <a:ext cx="3461816" cy="246321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517" t="4132" r="4001" b="6423"/>
          <a:stretch/>
        </p:blipFill>
        <p:spPr>
          <a:xfrm>
            <a:off x="4616961" y="3645024"/>
            <a:ext cx="3821855" cy="236591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0603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5" y="404664"/>
            <a:ext cx="8352928" cy="5400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Мир «особого» ребёнка интересен и пуглив</a:t>
            </a: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Мир «особого» ребёнка безобразен и красив.</a:t>
            </a: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Неуклюж, порою странен, добродушен и открыт</a:t>
            </a: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Мир «особого» ребёнка. Иногда он нас страшит.</a:t>
            </a: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Почему он агрессивен? Почему он так закрыт?</a:t>
            </a: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Почему он так испуган? Почему не говорит?</a:t>
            </a: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Мир «особого» ребёнка – он закрыт от глаз чужих.</a:t>
            </a: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Мир «особого» ребёнка – допускает лишь своих!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4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404664"/>
            <a:ext cx="7992888" cy="5400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8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5159" y="188640"/>
            <a:ext cx="7992888" cy="547260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Каждый ребёнок имеет возможность быть психологически готовым к школьному обучению на своём уровне, соответственно своим личностным особенностям».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715" t="3247" r="3572" b="3247"/>
          <a:stretch/>
        </p:blipFill>
        <p:spPr>
          <a:xfrm>
            <a:off x="899195" y="2061144"/>
            <a:ext cx="3672408" cy="273630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3142" r="1783" b="6611"/>
          <a:stretch/>
        </p:blipFill>
        <p:spPr>
          <a:xfrm>
            <a:off x="4932040" y="2061144"/>
            <a:ext cx="3528392" cy="273630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5555" y="404664"/>
            <a:ext cx="7992888" cy="5400599"/>
          </a:xfrm>
        </p:spPr>
        <p:txBody>
          <a:bodyPr>
            <a:normAutofit/>
          </a:bodyPr>
          <a:lstStyle/>
          <a:p>
            <a:pPr marL="80645" indent="0" algn="ctr">
              <a:lnSpc>
                <a:spcPct val="107000"/>
              </a:lnSpc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Понятие и классификация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marR="158750" indent="0" algn="just">
              <a:lnSpc>
                <a:spcPct val="112000"/>
              </a:lnSpc>
              <a:spcAft>
                <a:spcPts val="60"/>
              </a:spcAft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Попытаемся разобраться, что же это за категория детского населения. Итак, определение "дети с ОВЗ" подразумевает наличие у ребенка временного или постоянного отклонения в физическом или психическом развитии.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174" t="2873" r="2174" b="5168"/>
          <a:stretch/>
        </p:blipFill>
        <p:spPr>
          <a:xfrm>
            <a:off x="1005331" y="2388157"/>
            <a:ext cx="3456384" cy="251373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710" t="2873" r="2273" b="5168"/>
          <a:stretch/>
        </p:blipFill>
        <p:spPr>
          <a:xfrm>
            <a:off x="4716016" y="2388157"/>
            <a:ext cx="3600400" cy="251373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478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11737"/>
            <a:ext cx="9144793" cy="685859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208912" cy="5400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числу недостатков развития, характерных для всех категорий лиц с ОВЗ, относятся дети с:</a:t>
            </a:r>
          </a:p>
          <a:p>
            <a:pPr marL="0" indent="0">
              <a:buNone/>
            </a:pP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Нарушениями опорно – двигательного аппарата</a:t>
            </a:r>
          </a:p>
          <a:p>
            <a:pPr marL="0" indent="0">
              <a:buNone/>
            </a:pP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Замедленным и ограниченным восприятием</a:t>
            </a:r>
          </a:p>
          <a:p>
            <a:pPr marL="0" indent="0">
              <a:buNone/>
            </a:pP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Недостатком развития моторики</a:t>
            </a:r>
          </a:p>
          <a:p>
            <a:pPr marL="0" indent="0">
              <a:buNone/>
            </a:pP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Недостатками речевого и сенсорного развития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- Недостатками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развития мыслительной </a:t>
            </a: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Недостаточной познавательной активностью</a:t>
            </a:r>
          </a:p>
          <a:p>
            <a:pPr marL="0" indent="0">
              <a:buNone/>
            </a:pP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Недостатками в развитии личности                                                              (неуверенность в себе, низкая коммуникабельность,                                               эгоизм, пессимизм,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заниженная или завышенная самооценка,                                                            неумение управлять собственным поведением.</a:t>
            </a:r>
          </a:p>
          <a:p>
            <a:pPr marL="0" indent="0">
              <a:buNone/>
            </a:pP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Нарушением слуха</a:t>
            </a:r>
          </a:p>
          <a:p>
            <a:pPr marL="0" indent="0">
              <a:buNone/>
            </a:pP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Нарушением зрения</a:t>
            </a: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5571" t="2109" r="2501" b="2978"/>
          <a:stretch/>
        </p:blipFill>
        <p:spPr>
          <a:xfrm>
            <a:off x="5796136" y="1340768"/>
            <a:ext cx="2664296" cy="363313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58013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0015"/>
            <a:ext cx="8496943" cy="5400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психолого – педагогического сопровождения детей с ОВЗ и инвалидностью: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000000"/>
                </a:solidFill>
                <a:latin typeface="Times New Roman"/>
              </a:rPr>
              <a:t>создание комплексной системы 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/>
              </a:rPr>
              <a:t>психолого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/>
              </a:rPr>
              <a:t> -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/>
              </a:rPr>
              <a:t>педагогических условий, способствующих</a:t>
            </a:r>
            <a:r>
              <a:rPr lang="en-US" sz="2400" b="1" i="1" dirty="0"/>
              <a:t>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/>
              </a:rPr>
              <a:t>успешной адаптации, реабилитации и </a:t>
            </a:r>
            <a:r>
              <a:rPr lang="en-US" sz="2400" b="1" i="1" dirty="0"/>
              <a:t>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/>
              </a:rPr>
              <a:t>личностному росту детей в социуме.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849" t="16994" r="2849" b="14637"/>
          <a:stretch/>
        </p:blipFill>
        <p:spPr>
          <a:xfrm>
            <a:off x="2411760" y="2420888"/>
            <a:ext cx="4032448" cy="292352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66531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5555" y="260648"/>
            <a:ext cx="7992888" cy="5400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психолого-педагогического сопровождения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latin typeface="Times New Roman"/>
              </a:rPr>
              <a:t>выявление особых образовательных потребностей детей с ОВЗ,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>
                <a:solidFill>
                  <a:srgbClr val="000000"/>
                </a:solidFill>
                <a:latin typeface="Times New Roman"/>
              </a:rPr>
              <a:t>обусловленных недостатками в их физическом и (или)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>
                <a:solidFill>
                  <a:srgbClr val="000000"/>
                </a:solidFill>
                <a:latin typeface="Times New Roman"/>
              </a:rPr>
              <a:t>психическом развитии;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en-US" sz="2000" b="1" i="1" dirty="0">
                <a:solidFill>
                  <a:srgbClr val="000000"/>
                </a:solidFill>
                <a:latin typeface="Times New Roman"/>
              </a:rPr>
              <a:t>-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latin typeface="Times New Roman"/>
              </a:rPr>
              <a:t>осуществление индивидуально ориентированной психолого-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>
                <a:solidFill>
                  <a:srgbClr val="000000"/>
                </a:solidFill>
                <a:latin typeface="Times New Roman"/>
              </a:rPr>
              <a:t>медико-педагогической помощи детям с ОВЗ с учетом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>
                <a:solidFill>
                  <a:srgbClr val="000000"/>
                </a:solidFill>
                <a:latin typeface="Times New Roman"/>
              </a:rPr>
              <a:t>особенностей психофизического развития и индивидуальных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>
                <a:solidFill>
                  <a:srgbClr val="000000"/>
                </a:solidFill>
                <a:latin typeface="Times New Roman"/>
              </a:rPr>
              <a:t>возможностей детей (в соответствии с рекомендациями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>
                <a:solidFill>
                  <a:srgbClr val="000000"/>
                </a:solidFill>
                <a:latin typeface="Times New Roman"/>
              </a:rPr>
              <a:t>психолого-медико-педагогической комиссии);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en-US" sz="2000" b="1" i="1" dirty="0" smtClean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latin typeface="Times New Roman"/>
              </a:rPr>
              <a:t>возможность освоения детьми с ОВЗ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/>
              </a:rPr>
              <a:t>общеобразовательной</a:t>
            </a:r>
            <a:r>
              <a:rPr lang="ru-RU" sz="2000" b="1" i="1" dirty="0"/>
              <a:t/>
            </a:r>
            <a:br>
              <a:rPr lang="ru-RU" sz="2000" b="1" i="1" dirty="0"/>
            </a:br>
            <a:r>
              <a:rPr lang="ru-RU" sz="2000" b="1" i="1" dirty="0">
                <a:solidFill>
                  <a:srgbClr val="000000"/>
                </a:solidFill>
                <a:latin typeface="Times New Roman"/>
              </a:rPr>
              <a:t>программы и их интеграции в образовательном учреждении.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819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88640"/>
            <a:ext cx="7992888" cy="5400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Ключевыми направлениями работы психолога ДОУ с детьми с ОВЗ является:</a:t>
            </a:r>
          </a:p>
          <a:p>
            <a:pPr marL="0" indent="0" algn="ctr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Диагностическая, коррекционная и развивающая работа; профилактическая и консультативная работа с педагогами и родителями, воспитывающими детей данной категории, организационно – методическая работа.</a:t>
            </a:r>
          </a:p>
          <a:p>
            <a:pPr marL="0" indent="0" algn="ctr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Содержание программы коррекционной работы определяет следующие принципы:</a:t>
            </a:r>
          </a:p>
          <a:p>
            <a:pPr marL="0" lv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Соблюдение интересов ребёнка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ситуации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успеха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Наглядность и доступность        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психологической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комфортности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Непрерывность                                     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Гуманность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реалистичность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Вариативность</a:t>
            </a:r>
          </a:p>
          <a:p>
            <a:pPr marL="0" indent="0" algn="ctr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30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6633"/>
            <a:ext cx="8640960" cy="5400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Программа коррекционной работы на дошкольной ступени образования включает в себя взаимосвязанные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направления (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анные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направления отражают её основное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содержание):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4414280" y="2308847"/>
            <a:ext cx="1627039" cy="1472275"/>
          </a:xfrm>
          <a:prstGeom prst="ellipse">
            <a:avLst/>
          </a:prstGeom>
          <a:solidFill>
            <a:schemeClr val="accent2">
              <a:lumMod val="75000"/>
              <a:alpha val="28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893717" y="2327856"/>
            <a:ext cx="1512202" cy="1462427"/>
          </a:xfrm>
          <a:prstGeom prst="ellipse">
            <a:avLst/>
          </a:prstGeom>
          <a:solidFill>
            <a:schemeClr val="accent4">
              <a:lumMod val="60000"/>
              <a:lumOff val="40000"/>
              <a:alpha val="53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716138" y="3051477"/>
            <a:ext cx="1484985" cy="1589214"/>
          </a:xfrm>
          <a:prstGeom prst="ellipse">
            <a:avLst/>
          </a:prstGeom>
          <a:solidFill>
            <a:schemeClr val="tx2">
              <a:lumMod val="20000"/>
              <a:lumOff val="80000"/>
              <a:alpha val="43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ru-RU" b="1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628758" y="1918755"/>
            <a:ext cx="1554323" cy="1510245"/>
          </a:xfrm>
          <a:prstGeom prst="ellipse">
            <a:avLst/>
          </a:prstGeom>
          <a:solidFill>
            <a:schemeClr val="accent5">
              <a:lumMod val="75000"/>
              <a:alpha val="3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34235" y="3136612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Коррекционно – развивающее направление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8042" y="1618846"/>
            <a:ext cx="2186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Диагностическое направление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5765" y="4199384"/>
            <a:ext cx="2923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Организационно – методическое направление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901" y="2072167"/>
            <a:ext cx="2679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Консультативно – просветительское и профилактическое направление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2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5555" y="116632"/>
            <a:ext cx="7992888" cy="54005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Диагностическое направление (согласно ФАОП)</a:t>
            </a:r>
          </a:p>
          <a:p>
            <a:pPr marL="0" indent="0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Для успешности воспитания и обучения детей с ОВЗ необходима правильная оценка их возможностей и выявление особых образовательных потребностей.</a:t>
            </a:r>
          </a:p>
          <a:p>
            <a:pPr marL="0" indent="0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 связи с этим особая роль отводится психолого – медико – педагогической диагностике.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27186"/>
          <a:stretch/>
        </p:blipFill>
        <p:spPr>
          <a:xfrm>
            <a:off x="5267093" y="2170446"/>
            <a:ext cx="2776853" cy="267821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641" y="2615643"/>
            <a:ext cx="2567301" cy="25673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37" y="3048292"/>
            <a:ext cx="2717913" cy="257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3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</TotalTime>
  <Words>730</Words>
  <Application>Microsoft Office PowerPoint</Application>
  <PresentationFormat>Экран (4:3)</PresentationFormat>
  <Paragraphs>106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Тема1</vt:lpstr>
      <vt:lpstr>Психолого – педагогическое сопровождение детей с ОВЗ и детей-инвалидов в соответствии с внедрением новой ФАОП в ДОУ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Психолого – педагогическое сопровождение детей с ОВЗ в условиях ДОУ</dc:title>
  <dc:creator>User</dc:creator>
  <cp:lastModifiedBy>Ручеек</cp:lastModifiedBy>
  <cp:revision>47</cp:revision>
  <dcterms:created xsi:type="dcterms:W3CDTF">2015-10-31T15:21:46Z</dcterms:created>
  <dcterms:modified xsi:type="dcterms:W3CDTF">2023-11-07T08:06:43Z</dcterms:modified>
</cp:coreProperties>
</file>