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80" y="6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31E4D2D-B71D-4E05-90AE-709381FCA108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7081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CA8F8172-3C97-4BE2-BF87-71FA0FF67B48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513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208756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804546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808124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61717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02417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095968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775779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034636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79668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90079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75337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5229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210122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452388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865642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469256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86119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0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7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700088"/>
            <a:ext cx="2151063" cy="6200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3962" cy="6200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4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90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226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6988" y="2138363"/>
            <a:ext cx="413385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4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58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19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40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637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879" y="699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822600" y="2137680"/>
            <a:ext cx="841824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de-DE" sz="2400" b="1" i="1" u="none" strike="noStrike">
          <a:ln>
            <a:noFill/>
          </a:ln>
          <a:solidFill>
            <a:srgbClr val="99284C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de-DE" sz="2400" b="0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55650" y="1115541"/>
            <a:ext cx="8569325" cy="285320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x-none" sz="5400" kern="1200" dirty="0">
                <a:latin typeface="Arial" pitchFamily="18"/>
              </a:rPr>
              <a:t>Нетрадиционные техники аппликации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12888" y="3463966"/>
            <a:ext cx="7056437" cy="3570208"/>
          </a:xfrm>
        </p:spPr>
        <p:txBody>
          <a:bodyPr wrap="square"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de-DE" sz="3200" dirty="0">
                <a:solidFill>
                  <a:srgbClr val="99284C"/>
                </a:solidFill>
              </a:rPr>
              <a:t>И </a:t>
            </a:r>
            <a:r>
              <a:rPr lang="de-DE" sz="3200" dirty="0" err="1">
                <a:solidFill>
                  <a:srgbClr val="99284C"/>
                </a:solidFill>
              </a:rPr>
              <a:t>ее</a:t>
            </a:r>
            <a:r>
              <a:rPr lang="de-DE" sz="3200" dirty="0">
                <a:solidFill>
                  <a:srgbClr val="99284C"/>
                </a:solidFill>
              </a:rPr>
              <a:t> </a:t>
            </a:r>
            <a:r>
              <a:rPr lang="de-DE" sz="3200" dirty="0" err="1">
                <a:solidFill>
                  <a:srgbClr val="99284C"/>
                </a:solidFill>
              </a:rPr>
              <a:t>влияние</a:t>
            </a:r>
            <a:r>
              <a:rPr lang="de-DE" sz="3200" dirty="0">
                <a:solidFill>
                  <a:srgbClr val="99284C"/>
                </a:solidFill>
              </a:rPr>
              <a:t> </a:t>
            </a:r>
            <a:r>
              <a:rPr lang="de-DE" sz="3200" dirty="0" err="1">
                <a:solidFill>
                  <a:srgbClr val="99284C"/>
                </a:solidFill>
              </a:rPr>
              <a:t>на</a:t>
            </a:r>
            <a:r>
              <a:rPr lang="de-DE" sz="3200" dirty="0">
                <a:solidFill>
                  <a:srgbClr val="99284C"/>
                </a:solidFill>
              </a:rPr>
              <a:t> </a:t>
            </a:r>
            <a:r>
              <a:rPr lang="de-DE" sz="3200" dirty="0" err="1">
                <a:solidFill>
                  <a:srgbClr val="99284C"/>
                </a:solidFill>
              </a:rPr>
              <a:t>развитие</a:t>
            </a:r>
            <a:r>
              <a:rPr lang="de-DE" sz="3200" dirty="0">
                <a:solidFill>
                  <a:srgbClr val="99284C"/>
                </a:solidFill>
              </a:rPr>
              <a:t> </a:t>
            </a:r>
            <a:r>
              <a:rPr lang="de-DE" sz="3200" dirty="0" err="1">
                <a:solidFill>
                  <a:srgbClr val="99284C"/>
                </a:solidFill>
              </a:rPr>
              <a:t>творческих</a:t>
            </a:r>
            <a:r>
              <a:rPr lang="de-DE" sz="3200" dirty="0">
                <a:solidFill>
                  <a:srgbClr val="99284C"/>
                </a:solidFill>
              </a:rPr>
              <a:t> </a:t>
            </a:r>
            <a:r>
              <a:rPr lang="de-DE" sz="3200" dirty="0" err="1">
                <a:solidFill>
                  <a:srgbClr val="99284C"/>
                </a:solidFill>
              </a:rPr>
              <a:t>способностей</a:t>
            </a:r>
            <a:r>
              <a:rPr lang="de-DE" sz="3200" dirty="0">
                <a:solidFill>
                  <a:srgbClr val="99284C"/>
                </a:solidFill>
              </a:rPr>
              <a:t> </a:t>
            </a:r>
            <a:r>
              <a:rPr lang="de-DE" sz="3200" dirty="0" err="1">
                <a:solidFill>
                  <a:srgbClr val="99284C"/>
                </a:solidFill>
              </a:rPr>
              <a:t>детей</a:t>
            </a:r>
            <a:r>
              <a:rPr lang="de-DE" sz="3200" dirty="0">
                <a:solidFill>
                  <a:srgbClr val="99284C"/>
                </a:solidFill>
              </a:rPr>
              <a:t> </a:t>
            </a:r>
            <a:r>
              <a:rPr lang="de-DE" sz="3200" dirty="0" err="1">
                <a:solidFill>
                  <a:srgbClr val="99284C"/>
                </a:solidFill>
              </a:rPr>
              <a:t>дошкольного</a:t>
            </a:r>
            <a:r>
              <a:rPr lang="de-DE" sz="3200" dirty="0">
                <a:solidFill>
                  <a:srgbClr val="99284C"/>
                </a:solidFill>
              </a:rPr>
              <a:t> </a:t>
            </a:r>
            <a:r>
              <a:rPr lang="de-DE" sz="3200" dirty="0" err="1">
                <a:solidFill>
                  <a:srgbClr val="99284C"/>
                </a:solidFill>
              </a:rPr>
              <a:t>возраста</a:t>
            </a:r>
            <a:r>
              <a:rPr lang="de-DE" sz="3200" dirty="0" smtClean="0">
                <a:solidFill>
                  <a:srgbClr val="99284C"/>
                </a:solidFill>
              </a:rPr>
              <a:t>.</a:t>
            </a:r>
            <a:endParaRPr lang="ru-RU" sz="3200" dirty="0" smtClean="0">
              <a:solidFill>
                <a:srgbClr val="99284C"/>
              </a:solidFill>
            </a:endParaRPr>
          </a:p>
          <a:p>
            <a:pPr marL="0" lvl="0" indent="0" algn="ctr">
              <a:buNone/>
            </a:pPr>
            <a:endParaRPr lang="ru-RU" sz="3200" dirty="0">
              <a:solidFill>
                <a:srgbClr val="99284C"/>
              </a:solidFill>
            </a:endParaRPr>
          </a:p>
          <a:p>
            <a:pPr marL="0" lvl="0" indent="0" algn="ctr">
              <a:buNone/>
            </a:pPr>
            <a:endParaRPr lang="ru-RU" sz="3200" dirty="0" smtClean="0">
              <a:solidFill>
                <a:srgbClr val="99284C"/>
              </a:solidFill>
            </a:endParaRPr>
          </a:p>
          <a:p>
            <a:pPr marL="0" lvl="0" indent="0" algn="r">
              <a:buNone/>
            </a:pPr>
            <a:r>
              <a:rPr lang="ru-RU" sz="2000" dirty="0" smtClean="0">
                <a:solidFill>
                  <a:srgbClr val="99284C"/>
                </a:solidFill>
              </a:rPr>
              <a:t>Выполнила: воспитатель</a:t>
            </a:r>
          </a:p>
          <a:p>
            <a:pPr marL="0" lvl="0" indent="0" algn="r">
              <a:buNone/>
            </a:pPr>
            <a:r>
              <a:rPr lang="ru-RU" sz="2000" dirty="0" smtClean="0">
                <a:solidFill>
                  <a:srgbClr val="99284C"/>
                </a:solidFill>
              </a:rPr>
              <a:t> 44 группы Гладкова М.А</a:t>
            </a:r>
            <a:endParaRPr lang="ru-RU" sz="2000" dirty="0" smtClean="0">
              <a:solidFill>
                <a:srgbClr val="99284C"/>
              </a:solidFill>
            </a:endParaRPr>
          </a:p>
          <a:p>
            <a:pPr marL="0" lvl="0" indent="0" algn="ctr">
              <a:buNone/>
            </a:pPr>
            <a:endParaRPr lang="ru-RU" sz="3200" dirty="0" smtClean="0">
              <a:solidFill>
                <a:srgbClr val="99284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Коллаж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dirty="0" err="1"/>
              <a:t>Наклеивание</a:t>
            </a:r>
            <a:r>
              <a:rPr lang="de-DE" dirty="0"/>
              <a:t> </a:t>
            </a:r>
            <a:r>
              <a:rPr lang="de-DE" dirty="0" err="1"/>
              <a:t>на</a:t>
            </a:r>
            <a:r>
              <a:rPr lang="de-DE" dirty="0"/>
              <a:t> </a:t>
            </a:r>
            <a:r>
              <a:rPr lang="de-DE" dirty="0" err="1"/>
              <a:t>основу</a:t>
            </a:r>
            <a:r>
              <a:rPr lang="de-DE" dirty="0"/>
              <a:t> </a:t>
            </a:r>
            <a:r>
              <a:rPr lang="de-DE" dirty="0" err="1"/>
              <a:t>предметов</a:t>
            </a:r>
            <a:r>
              <a:rPr lang="de-DE" dirty="0"/>
              <a:t> и </a:t>
            </a:r>
            <a:r>
              <a:rPr lang="de-DE" dirty="0" err="1"/>
              <a:t>материалов</a:t>
            </a:r>
            <a:r>
              <a:rPr lang="de-DE" dirty="0"/>
              <a:t>, </a:t>
            </a:r>
            <a:r>
              <a:rPr lang="de-DE" dirty="0" err="1"/>
              <a:t>отличающихся</a:t>
            </a:r>
            <a:r>
              <a:rPr lang="de-DE" dirty="0"/>
              <a:t> </a:t>
            </a:r>
            <a:r>
              <a:rPr lang="de-DE" dirty="0" err="1"/>
              <a:t>по</a:t>
            </a:r>
            <a:r>
              <a:rPr lang="de-DE" dirty="0"/>
              <a:t> </a:t>
            </a:r>
            <a:r>
              <a:rPr lang="de-DE" dirty="0" err="1"/>
              <a:t>цвету</a:t>
            </a:r>
            <a:r>
              <a:rPr lang="de-DE" dirty="0"/>
              <a:t> и </a:t>
            </a:r>
            <a:r>
              <a:rPr lang="de-DE" dirty="0" err="1"/>
              <a:t>фактуре</a:t>
            </a:r>
            <a:r>
              <a:rPr lang="de-DE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57480" y="3060000"/>
            <a:ext cx="3062520" cy="377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8" y="3060000"/>
            <a:ext cx="3440665" cy="36480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Оригами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Складывание фигурок из бумаги.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83" y="2771725"/>
            <a:ext cx="3570074" cy="3659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Аппликация из салфеток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Широкие возможности для проявления креатива.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3451679"/>
            <a:ext cx="3531240" cy="284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74560" y="3466440"/>
            <a:ext cx="3385440" cy="283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dirty="0" err="1"/>
              <a:t>Аппликация</a:t>
            </a:r>
            <a:r>
              <a:rPr lang="de-DE" dirty="0"/>
              <a:t> </a:t>
            </a:r>
            <a:r>
              <a:rPr lang="de-DE" dirty="0" err="1"/>
              <a:t>из</a:t>
            </a:r>
            <a:r>
              <a:rPr lang="de-DE" dirty="0"/>
              <a:t> </a:t>
            </a:r>
            <a:r>
              <a:rPr lang="ru-RU" dirty="0" smtClean="0"/>
              <a:t>ватных дисков</a:t>
            </a:r>
            <a:endParaRPr lang="de-DE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dirty="0" err="1"/>
              <a:t>Яркие</a:t>
            </a:r>
            <a:r>
              <a:rPr lang="de-DE" dirty="0"/>
              <a:t> </a:t>
            </a:r>
            <a:r>
              <a:rPr lang="de-DE" dirty="0" err="1"/>
              <a:t>цвета</a:t>
            </a:r>
            <a:r>
              <a:rPr lang="de-DE" dirty="0"/>
              <a:t> </a:t>
            </a:r>
            <a:r>
              <a:rPr lang="de-DE" dirty="0" err="1"/>
              <a:t>помогают</a:t>
            </a:r>
            <a:r>
              <a:rPr lang="de-DE" dirty="0"/>
              <a:t> </a:t>
            </a:r>
            <a:r>
              <a:rPr lang="de-DE" dirty="0" err="1"/>
              <a:t>создавать</a:t>
            </a:r>
            <a:r>
              <a:rPr lang="de-DE" dirty="0"/>
              <a:t> </a:t>
            </a:r>
            <a:r>
              <a:rPr lang="de-DE" dirty="0" err="1"/>
              <a:t>оригинальные</a:t>
            </a:r>
            <a:r>
              <a:rPr lang="de-DE" dirty="0"/>
              <a:t> </a:t>
            </a:r>
            <a:r>
              <a:rPr lang="de-DE" dirty="0" err="1"/>
              <a:t>работы</a:t>
            </a:r>
            <a:r>
              <a:rPr lang="de-DE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94" y="3463969"/>
            <a:ext cx="3811537" cy="34365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24" y="3463969"/>
            <a:ext cx="4281516" cy="3473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dirty="0" err="1"/>
              <a:t>Аппликация</a:t>
            </a:r>
            <a:r>
              <a:rPr lang="de-DE" dirty="0"/>
              <a:t> </a:t>
            </a:r>
            <a:r>
              <a:rPr lang="de-DE" dirty="0" err="1"/>
              <a:t>из</a:t>
            </a:r>
            <a:r>
              <a:rPr lang="de-DE" dirty="0"/>
              <a:t> </a:t>
            </a:r>
            <a:r>
              <a:rPr lang="ru-RU" dirty="0" smtClean="0"/>
              <a:t>ниток</a:t>
            </a:r>
            <a:endParaRPr lang="de-DE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Разновидность вышивки. Закрепляется аппликация либо пришиванием, либо приклеиванием.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8708" y="3226818"/>
            <a:ext cx="3246664" cy="3168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75" y="3255013"/>
            <a:ext cx="4248472" cy="3186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Аппликация из крупы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Отлично развивает мелкую маторику пальцев рук.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2639880"/>
            <a:ext cx="3666600" cy="420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00000" y="3060000"/>
            <a:ext cx="4140000" cy="34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Аппликация из засушенных растений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Флористика – увлекательно, интересно, развивает творчество, мышление, наблюдательность, трудолюбие.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6680" y="3600000"/>
            <a:ext cx="3793319" cy="287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20000" y="3420000"/>
            <a:ext cx="3952440" cy="32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20000" y="1238039"/>
            <a:ext cx="8607960" cy="50619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Создавая красивые аппликации своими руками, видя результат своей работы, дети испытывают положительные эмоции.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 Работа с бумагой и другими материалами дает возможность детям проявлять терпение, упрямство, фантазию и вкус.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Чем полнее и разнообразнее детская деятельность, тем успешнее идет развитие ребенка, реализуются потенциальные возможности и первые творческие проявления.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Аппликация в переводе с латинского обозначает „прикладывание“. Это один из видов изобразительной деятельности.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/>
          </a:p>
          <a:p>
            <a:pPr lvl="0"/>
            <a:r>
              <a:rPr lang="de-DE"/>
              <a:t>Данная деятельность помогает развитию и формированию зрительных восприятий, воображения, пространственных представлений, памяти.</a:t>
            </a:r>
          </a:p>
          <a:p>
            <a:pPr lvl="0"/>
            <a:r>
              <a:rPr lang="de-DE"/>
              <a:t>Формируются такие свойства личности, как настойчивость, целенаправленность, аккуратность, трудолюбие.</a:t>
            </a:r>
          </a:p>
          <a:p>
            <a:pPr lvl="0"/>
            <a:r>
              <a:rPr lang="de-DE"/>
              <a:t>Усваивается целый ряд графических и живописных умений и навыков.</a:t>
            </a:r>
          </a:p>
          <a:p>
            <a:pPr lvl="0"/>
            <a:r>
              <a:rPr lang="de-DE"/>
              <a:t>Формируется умение анализировать предметы и явления окружающего мира.</a:t>
            </a:r>
          </a:p>
          <a:p>
            <a:pPr lvl="0"/>
            <a:r>
              <a:rPr lang="de-DE"/>
              <a:t>Изо деятельность важна для развития мелкой маторики пальцев рук, их мускулатуры, координации движений.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Изобразительная деятельность имеет большое значение для решения задач: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Умственного воспитания. Расширяется запас знаний о предметах окружающего мира, величинах, многообразии оттенков цветов, формируются мыслительные операции, сравнение, обобщение. Развивается речь, обогощается словарный запас, формируется связная образная речь. Формируются такие качества, как пытливость, инициатива, умственная активность, самостоятельность.</a:t>
            </a:r>
          </a:p>
          <a:p>
            <a:pPr lvl="0"/>
            <a:endParaRPr lang="de-DE"/>
          </a:p>
          <a:p>
            <a:pPr lvl="0"/>
            <a:r>
              <a:rPr lang="de-DE"/>
              <a:t>Сенсорного воспитания. Непосредственное, чувствительное знакомство с предметами и явлениями, с их свойствами и качествами.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81760" y="720000"/>
            <a:ext cx="8418240" cy="6117479"/>
          </a:xfrm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Нравственного воспитания. Изо деятельность (аппликация) воспитывает нравственно-волевые качества: доведение начатое до конца, сосредоточенно и целенаправленно заниматься, помогать товарищу, преодолевать трудности и т.д.</a:t>
            </a:r>
          </a:p>
          <a:p>
            <a:pPr lvl="0"/>
            <a:endParaRPr lang="de-DE"/>
          </a:p>
          <a:p>
            <a:pPr lvl="0"/>
            <a:r>
              <a:rPr lang="de-DE"/>
              <a:t>Трудового воспитания. В данном виде деятельности сочетаются умственная и физическая активность, умение обращаться с ножницами, пользоваться кисточкой и клеем, подготовка рабочего места, все это требует физических сил и трудовых навыков.</a:t>
            </a:r>
          </a:p>
          <a:p>
            <a:pPr lvl="0"/>
            <a:endParaRPr lang="de-DE"/>
          </a:p>
          <a:p>
            <a:pPr lvl="0"/>
            <a:r>
              <a:rPr lang="de-DE"/>
              <a:t>Эстетического воспитания. Чувство цвета возникает от восприятия красивых цветосочетаний, чувство ритма возникает от ритмичного расположения частей предметов. Чувство пропорции возникает при конструктивной целостности изображения, постепенно у детей развивается художественный вкус.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Аппликация может быть: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20000" y="1717200"/>
            <a:ext cx="8418240" cy="3502799"/>
          </a:xfrm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Предметной, состоящей из отдельных изображений. Лучше всего, когда это предмет большой формы.</a:t>
            </a:r>
          </a:p>
          <a:p>
            <a:pPr lvl="0"/>
            <a:endParaRPr lang="de-DE"/>
          </a:p>
          <a:p>
            <a:pPr lvl="0"/>
            <a:r>
              <a:rPr lang="de-DE"/>
              <a:t>Сюжетной, отображающей те или иные события. Детали распологаются не „в ряд“, что ближе выглядит больше, что меньше – дальше.</a:t>
            </a:r>
          </a:p>
          <a:p>
            <a:pPr lvl="0"/>
            <a:endParaRPr lang="de-DE"/>
          </a:p>
          <a:p>
            <a:pPr lvl="0"/>
            <a:r>
              <a:rPr lang="de-DE"/>
              <a:t>Декоративной, включающей орнаменты, узоры. Для нее характерны ленточная и центрально-лучевая композиция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41119" y="5186160"/>
            <a:ext cx="1838879" cy="1833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40000" y="5222520"/>
            <a:ext cx="2136960" cy="143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639400" y="5023440"/>
            <a:ext cx="2100600" cy="181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Воспитатели детских садов склоняются к таким техникам обучения детей аппликации: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Узоры из различных геометрических форм и растительных деталей, вырезанных из цветной бумаги, располагая их в определенном ритме.</a:t>
            </a:r>
          </a:p>
          <a:p>
            <a:pPr lvl="0"/>
            <a:endParaRPr lang="de-DE"/>
          </a:p>
          <a:p>
            <a:pPr lvl="0"/>
            <a:r>
              <a:rPr lang="de-DE"/>
              <a:t>Составлять изображение предмета из цветной бумаги отдельными частями изображать сюжет.</a:t>
            </a:r>
          </a:p>
          <a:p>
            <a:pPr lvl="0"/>
            <a:endParaRPr lang="de-DE"/>
          </a:p>
          <a:p>
            <a:pPr lvl="0"/>
            <a:r>
              <a:rPr lang="de-DE"/>
              <a:t>Овладевать различной техникой получения деталей для аппликации из бумаги: вырезание, обрывание, плетение.</a:t>
            </a:r>
          </a:p>
          <a:p>
            <a:pPr lvl="0"/>
            <a:endParaRPr lang="de-DE"/>
          </a:p>
          <a:p>
            <a:pPr lvl="0"/>
            <a:r>
              <a:rPr lang="de-DE"/>
              <a:t>Составлять изображение предмета используя технику оригами.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Нетрадиционные техники аппликации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Обрывная аппликация. Придает фактуру образу.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69841" y="2883716"/>
            <a:ext cx="2241720" cy="374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395" y="3105759"/>
            <a:ext cx="3721904" cy="33288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2371" y="3254687"/>
            <a:ext cx="3747402" cy="3005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Накладная аппликация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Многоцветное изображение, где каждая следующая деталь меньше предыдущей по размеру.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3099959"/>
            <a:ext cx="4266720" cy="32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20000" y="3160800"/>
            <a:ext cx="3904560" cy="313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Ленточная аппликация.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Получается много одинаковых изображений, разрозненных или связанных между собой.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68799" y="540000"/>
            <a:ext cx="2311200" cy="163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0" y="3640320"/>
            <a:ext cx="3385440" cy="287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57" y="3613633"/>
            <a:ext cx="4122000" cy="2902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s-novelt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543</Words>
  <Application>Microsoft Office PowerPoint</Application>
  <PresentationFormat>Произвольный</PresentationFormat>
  <Paragraphs>57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Albany</vt:lpstr>
      <vt:lpstr>Andale Sans UI</vt:lpstr>
      <vt:lpstr>Arial</vt:lpstr>
      <vt:lpstr>Calibri</vt:lpstr>
      <vt:lpstr>StarSymbol</vt:lpstr>
      <vt:lpstr>Tahoma</vt:lpstr>
      <vt:lpstr>Thorndale</vt:lpstr>
      <vt:lpstr>Times New Roman</vt:lpstr>
      <vt:lpstr>prs-novelty</vt:lpstr>
      <vt:lpstr>Нетрадиционные техники аппликации</vt:lpstr>
      <vt:lpstr>Аппликация в переводе с латинского обозначает „прикладывание“. Это один из видов изобразительной деятельности.</vt:lpstr>
      <vt:lpstr>Изобразительная деятельность имеет большое значение для решения задач:</vt:lpstr>
      <vt:lpstr>Презентация PowerPoint</vt:lpstr>
      <vt:lpstr>Аппликация может быть:</vt:lpstr>
      <vt:lpstr>Воспитатели детских садов склоняются к таким техникам обучения детей аппликации:</vt:lpstr>
      <vt:lpstr>Нетрадиционные техники аппликации</vt:lpstr>
      <vt:lpstr>Накладная аппликация</vt:lpstr>
      <vt:lpstr>Ленточная аппликация.</vt:lpstr>
      <vt:lpstr>Коллаж</vt:lpstr>
      <vt:lpstr>Оригами</vt:lpstr>
      <vt:lpstr>Аппликация из салфеток</vt:lpstr>
      <vt:lpstr>Аппликация из ватных дисков</vt:lpstr>
      <vt:lpstr>Аппликация из ниток</vt:lpstr>
      <vt:lpstr>Аппликация из крупы</vt:lpstr>
      <vt:lpstr>Аппликация из засушенных растений</vt:lpstr>
      <vt:lpstr>Создавая красивые аппликации своими руками, видя результат своей работы, дети испытывают положительные эмоции.   Работа с бумагой и другими материалами дает возможность детям проявлять терпение, упрямство, фантазию и вкус.  Чем полнее и разнообразнее детская деятельность, тем успешнее идет развитие ребенка, реализуются потенциальные возможности и первые творческие проявления.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аппликации</dc:title>
  <dc:creator>Morfey</dc:creator>
  <cp:lastModifiedBy>ADMIN</cp:lastModifiedBy>
  <cp:revision>14</cp:revision>
  <dcterms:created xsi:type="dcterms:W3CDTF">2009-04-16T11:32:32Z</dcterms:created>
  <dcterms:modified xsi:type="dcterms:W3CDTF">2021-05-19T06:36:30Z</dcterms:modified>
</cp:coreProperties>
</file>