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3275756-C756-4F8B-B548-9BFE9A38C4D7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B0DE-2044-471B-B829-B2BDF25FE4F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575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5756-C756-4F8B-B548-9BFE9A38C4D7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B0DE-2044-471B-B829-B2BDF25FE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279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5756-C756-4F8B-B548-9BFE9A38C4D7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B0DE-2044-471B-B829-B2BDF25FE4FD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04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5756-C756-4F8B-B548-9BFE9A38C4D7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B0DE-2044-471B-B829-B2BDF25FE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23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5756-C756-4F8B-B548-9BFE9A38C4D7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B0DE-2044-471B-B829-B2BDF25FE4F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43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5756-C756-4F8B-B548-9BFE9A38C4D7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B0DE-2044-471B-B829-B2BDF25FE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5756-C756-4F8B-B548-9BFE9A38C4D7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B0DE-2044-471B-B829-B2BDF25FE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58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5756-C756-4F8B-B548-9BFE9A38C4D7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B0DE-2044-471B-B829-B2BDF25FE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395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5756-C756-4F8B-B548-9BFE9A38C4D7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B0DE-2044-471B-B829-B2BDF25FE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284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5756-C756-4F8B-B548-9BFE9A38C4D7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B0DE-2044-471B-B829-B2BDF25FE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5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5756-C756-4F8B-B548-9BFE9A38C4D7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B0DE-2044-471B-B829-B2BDF25FE4F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402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3275756-C756-4F8B-B548-9BFE9A38C4D7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023B0DE-2044-471B-B829-B2BDF25FE4FD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08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b="1" dirty="0"/>
              <a:t>Weather idioms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61572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2771" y="0"/>
            <a:ext cx="4937655" cy="61722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solidFill>
                  <a:schemeClr val="accent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blue </a:t>
            </a:r>
            <a:r>
              <a:rPr lang="en-US" sz="6500" b="1" dirty="0">
                <a:solidFill>
                  <a:schemeClr val="accent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skies</a:t>
            </a:r>
          </a:p>
          <a:p>
            <a:r>
              <a:rPr lang="en-US" sz="2800" dirty="0" smtClean="0"/>
              <a:t>easy </a:t>
            </a:r>
            <a:r>
              <a:rPr lang="en-US" sz="2800" dirty="0"/>
              <a:t>life, </a:t>
            </a:r>
            <a:r>
              <a:rPr lang="en-US" sz="2800" dirty="0" smtClean="0"/>
              <a:t>a </a:t>
            </a:r>
            <a:r>
              <a:rPr lang="en-US" sz="2800" dirty="0"/>
              <a:t>overly </a:t>
            </a:r>
            <a:r>
              <a:rPr lang="en-US" sz="2800" dirty="0" err="1" smtClean="0"/>
              <a:t>enthusiasti</a:t>
            </a:r>
            <a:r>
              <a:rPr lang="en-US" sz="2800" dirty="0" smtClean="0"/>
              <a:t>, using </a:t>
            </a:r>
            <a:r>
              <a:rPr lang="en-US" sz="2800" dirty="0"/>
              <a:t>the imagination to think of ideas that do not yet have practical uses or make money</a:t>
            </a:r>
          </a:p>
          <a:p>
            <a:r>
              <a:rPr lang="ru-RU" sz="3300" dirty="0" smtClean="0">
                <a:solidFill>
                  <a:schemeClr val="accent1"/>
                </a:solidFill>
              </a:rPr>
              <a:t>излишне </a:t>
            </a:r>
            <a:r>
              <a:rPr lang="ru-RU" sz="3300" dirty="0">
                <a:solidFill>
                  <a:schemeClr val="accent1"/>
                </a:solidFill>
              </a:rPr>
              <a:t>оптимистичный взгляд на </a:t>
            </a:r>
            <a:r>
              <a:rPr lang="ru-RU" sz="3300" dirty="0" smtClean="0">
                <a:solidFill>
                  <a:schemeClr val="accent1"/>
                </a:solidFill>
              </a:rPr>
              <a:t>вещи</a:t>
            </a:r>
            <a:endParaRPr lang="ru-RU" sz="3300" dirty="0">
              <a:solidFill>
                <a:schemeClr val="accent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65997" y="0"/>
            <a:ext cx="6099283" cy="6522719"/>
          </a:xfrm>
        </p:spPr>
        <p:txBody>
          <a:bodyPr>
            <a:normAutofit/>
          </a:bodyPr>
          <a:lstStyle/>
          <a:p>
            <a:pPr fontAlgn="base"/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fair-weather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friend</a:t>
            </a:r>
            <a:endParaRPr lang="en-US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fontAlgn="base"/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Someone who remains a friend only when things are going well but abandons others during times of trouble or difficulty</a:t>
            </a:r>
          </a:p>
          <a:p>
            <a:pPr fontAlgn="base"/>
            <a:r>
              <a:rPr lang="en-US" dirty="0"/>
              <a:t> </a:t>
            </a:r>
            <a:r>
              <a:rPr lang="ru-RU" sz="2900" i="1" dirty="0" smtClean="0">
                <a:solidFill>
                  <a:schemeClr val="bg2">
                    <a:lumMod val="50000"/>
                  </a:schemeClr>
                </a:solidFill>
              </a:rPr>
              <a:t>ненадёжный </a:t>
            </a:r>
            <a:r>
              <a:rPr lang="ru-RU" sz="2900" i="1" dirty="0">
                <a:solidFill>
                  <a:schemeClr val="bg2">
                    <a:lumMod val="50000"/>
                  </a:schemeClr>
                </a:solidFill>
              </a:rPr>
              <a:t>друг, друг до первой </a:t>
            </a:r>
            <a:r>
              <a:rPr lang="ru-RU" sz="2900" i="1" dirty="0" smtClean="0">
                <a:solidFill>
                  <a:schemeClr val="bg2">
                    <a:lumMod val="50000"/>
                  </a:schemeClr>
                </a:solidFill>
              </a:rPr>
              <a:t>беды</a:t>
            </a:r>
            <a:endParaRPr lang="ru-RU" sz="29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29099"/>
            <a:ext cx="4922520" cy="24612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308" y="2834639"/>
            <a:ext cx="3023172" cy="385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5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0331" y="198120"/>
            <a:ext cx="4937655" cy="3526155"/>
          </a:xfrm>
        </p:spPr>
        <p:txBody>
          <a:bodyPr>
            <a:normAutofit fontScale="77500" lnSpcReduction="20000"/>
          </a:bodyPr>
          <a:lstStyle/>
          <a:p>
            <a:pPr algn="ctr" fontAlgn="base"/>
            <a:r>
              <a:rPr lang="en-US" sz="4700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come rain or shine</a:t>
            </a:r>
            <a:endParaRPr lang="en-US" sz="4700" dirty="0"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fontAlgn="base"/>
            <a:r>
              <a:rPr lang="en-US" dirty="0"/>
              <a:t> </a:t>
            </a:r>
          </a:p>
          <a:p>
            <a:pPr fontAlgn="base"/>
            <a:r>
              <a:rPr lang="en-US" sz="3600" dirty="0"/>
              <a:t>no matter whether it rains or the sun shines; in any sort of weather.</a:t>
            </a:r>
          </a:p>
          <a:p>
            <a:pPr fontAlgn="base"/>
            <a:r>
              <a:rPr lang="en-US" sz="3600" dirty="0"/>
              <a:t> </a:t>
            </a:r>
            <a:r>
              <a:rPr lang="ru-RU" sz="3600" i="1" dirty="0" smtClean="0"/>
              <a:t>при </a:t>
            </a:r>
            <a:r>
              <a:rPr lang="ru-RU" sz="3600" i="1" dirty="0"/>
              <a:t>любой погоде, во что бы то ни было, прийти, несмотря ни на какие обстоятельства</a:t>
            </a:r>
            <a:endParaRPr lang="ru-RU" sz="3600" dirty="0"/>
          </a:p>
          <a:p>
            <a:pPr marL="0" indent="0" fontAlgn="base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68253" y="563881"/>
            <a:ext cx="4934479" cy="3615266"/>
          </a:xfrm>
        </p:spPr>
        <p:txBody>
          <a:bodyPr>
            <a:normAutofit fontScale="77500" lnSpcReduction="20000"/>
          </a:bodyPr>
          <a:lstStyle/>
          <a:p>
            <a:pPr algn="ctr" fontAlgn="base"/>
            <a:r>
              <a:rPr lang="ru-RU" sz="57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en-US" sz="5700" b="1" dirty="0">
                <a:solidFill>
                  <a:schemeClr val="accent2">
                    <a:lumMod val="75000"/>
                  </a:schemeClr>
                </a:solidFill>
              </a:rPr>
              <a:t>have a face like thunder</a:t>
            </a:r>
            <a:endParaRPr lang="en-US" sz="5700" dirty="0">
              <a:solidFill>
                <a:schemeClr val="accent2">
                  <a:lumMod val="75000"/>
                </a:schemeClr>
              </a:solidFill>
            </a:endParaRPr>
          </a:p>
          <a:p>
            <a:pPr algn="ctr" fontAlgn="base"/>
            <a:r>
              <a:rPr lang="en-US" dirty="0"/>
              <a:t> </a:t>
            </a:r>
          </a:p>
          <a:p>
            <a:pPr algn="ctr" fontAlgn="base"/>
            <a:r>
              <a:rPr lang="en-US" sz="4100" dirty="0"/>
              <a:t>to have a very angry expression</a:t>
            </a:r>
          </a:p>
          <a:p>
            <a:pPr algn="ctr" fontAlgn="base"/>
            <a:r>
              <a:rPr lang="ru-RU" sz="4100" i="1" dirty="0"/>
              <a:t>быть весьма рассерженным</a:t>
            </a:r>
            <a:endParaRPr lang="ru-RU" sz="4100" dirty="0"/>
          </a:p>
          <a:p>
            <a:pPr fontAlgn="base"/>
            <a:r>
              <a:rPr lang="ru-RU" dirty="0"/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253" y="4179147"/>
            <a:ext cx="4241039" cy="2219325"/>
          </a:xfrm>
          <a:prstGeom prst="rect">
            <a:avLst/>
          </a:prstGeom>
          <a:gradFill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36" y="3547940"/>
            <a:ext cx="4066972" cy="320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0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5927" y="365760"/>
            <a:ext cx="4754880" cy="4023360"/>
          </a:xfrm>
        </p:spPr>
        <p:txBody>
          <a:bodyPr>
            <a:normAutofit fontScale="85000" lnSpcReduction="20000"/>
          </a:bodyPr>
          <a:lstStyle/>
          <a:p>
            <a:pPr algn="ctr" fontAlgn="base"/>
            <a:r>
              <a:rPr lang="ru-RU" sz="4300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en-US" sz="4300" b="1" dirty="0">
                <a:solidFill>
                  <a:schemeClr val="accent2">
                    <a:lumMod val="75000"/>
                  </a:schemeClr>
                </a:solidFill>
              </a:rPr>
              <a:t>have your head in the clouds</a:t>
            </a:r>
          </a:p>
          <a:p>
            <a:pPr fontAlgn="base"/>
            <a:r>
              <a:rPr lang="en-US" dirty="0"/>
              <a:t> </a:t>
            </a:r>
            <a:r>
              <a:rPr lang="en-US" sz="3300" dirty="0" smtClean="0"/>
              <a:t>to </a:t>
            </a:r>
            <a:r>
              <a:rPr lang="en-US" sz="3300" dirty="0"/>
              <a:t>be unaware of what is going on from fantasies or daydreams</a:t>
            </a:r>
          </a:p>
          <a:p>
            <a:pPr fontAlgn="base"/>
            <a:r>
              <a:rPr lang="en-US" sz="3300" dirty="0"/>
              <a:t> </a:t>
            </a:r>
            <a:r>
              <a:rPr lang="en-US" sz="3300" i="1" dirty="0" err="1" smtClean="0"/>
              <a:t>витать</a:t>
            </a:r>
            <a:r>
              <a:rPr lang="en-US" sz="3300" i="1" dirty="0"/>
              <a:t> в </a:t>
            </a:r>
            <a:r>
              <a:rPr lang="en-US" sz="3300" i="1" dirty="0" err="1"/>
              <a:t>облаках</a:t>
            </a:r>
            <a:endParaRPr lang="en-US" sz="3300" dirty="0"/>
          </a:p>
          <a:p>
            <a:pPr fontAlgn="base"/>
            <a:r>
              <a:rPr lang="en-US" dirty="0"/>
              <a:t> 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7520" y="165734"/>
            <a:ext cx="4754880" cy="4023360"/>
          </a:xfrm>
        </p:spPr>
        <p:txBody>
          <a:bodyPr>
            <a:normAutofit fontScale="85000" lnSpcReduction="20000"/>
          </a:bodyPr>
          <a:lstStyle/>
          <a:p>
            <a:pPr algn="ctr" fontAlgn="base"/>
            <a:r>
              <a:rPr lang="en-US" sz="5600" b="1" dirty="0">
                <a:solidFill>
                  <a:schemeClr val="accent2">
                    <a:lumMod val="75000"/>
                  </a:schemeClr>
                </a:solidFill>
              </a:rPr>
              <a:t>in a fog</a:t>
            </a:r>
            <a:endParaRPr lang="en-US" sz="5600" dirty="0">
              <a:solidFill>
                <a:schemeClr val="accent2">
                  <a:lumMod val="75000"/>
                </a:schemeClr>
              </a:solidFill>
            </a:endParaRPr>
          </a:p>
          <a:p>
            <a:pPr fontAlgn="base"/>
            <a:r>
              <a:rPr lang="en-US" dirty="0"/>
              <a:t> </a:t>
            </a:r>
          </a:p>
          <a:p>
            <a:pPr fontAlgn="base"/>
            <a:r>
              <a:rPr lang="en-US" sz="2800" dirty="0"/>
              <a:t>dazed, not paying attention to what is going on around one, not alert</a:t>
            </a:r>
          </a:p>
          <a:p>
            <a:pPr fontAlgn="base"/>
            <a:r>
              <a:rPr lang="en-US" sz="2800" dirty="0"/>
              <a:t> </a:t>
            </a:r>
          </a:p>
          <a:p>
            <a:pPr fontAlgn="base"/>
            <a:r>
              <a:rPr lang="ru-RU" sz="2800" i="1" dirty="0"/>
              <a:t>в замешательстве, в растерянности</a:t>
            </a:r>
            <a:endParaRPr lang="ru-RU" sz="2800" dirty="0"/>
          </a:p>
          <a:p>
            <a:pPr fontAlgn="base"/>
            <a:r>
              <a:rPr lang="ru-RU" sz="2800" dirty="0"/>
              <a:t> </a:t>
            </a:r>
            <a:r>
              <a:rPr lang="en-US" sz="2800" dirty="0" smtClean="0"/>
              <a:t>Jack </a:t>
            </a:r>
            <a:r>
              <a:rPr lang="en-US" sz="2800" dirty="0"/>
              <a:t>always seems to be in a fog.  —  </a:t>
            </a:r>
            <a:r>
              <a:rPr lang="ru-RU" sz="2800" dirty="0"/>
              <a:t>Джек, видимо, всегда как в тумане.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4" y="2822255"/>
            <a:ext cx="3395663" cy="33956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0" y="3914774"/>
            <a:ext cx="4387942" cy="266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1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0247" y="411480"/>
            <a:ext cx="4754880" cy="4023360"/>
          </a:xfrm>
        </p:spPr>
        <p:txBody>
          <a:bodyPr>
            <a:normAutofit fontScale="55000" lnSpcReduction="20000"/>
          </a:bodyPr>
          <a:lstStyle/>
          <a:p>
            <a:pPr algn="ctr" fontAlgn="base"/>
            <a:r>
              <a:rPr lang="en-US" sz="10000" dirty="0">
                <a:solidFill>
                  <a:schemeClr val="accent2">
                    <a:lumMod val="75000"/>
                  </a:schemeClr>
                </a:solidFill>
              </a:rPr>
              <a:t>Indian summer</a:t>
            </a:r>
          </a:p>
          <a:p>
            <a:pPr algn="ctr" fontAlgn="base"/>
            <a:r>
              <a:rPr lang="en-US" dirty="0"/>
              <a:t> </a:t>
            </a:r>
            <a:r>
              <a:rPr lang="en-US" sz="5100" dirty="0" smtClean="0"/>
              <a:t>A </a:t>
            </a:r>
            <a:r>
              <a:rPr lang="en-US" sz="5100" dirty="0"/>
              <a:t>period of sunny weather occurring in late autumn</a:t>
            </a:r>
          </a:p>
          <a:p>
            <a:pPr algn="ctr" fontAlgn="base"/>
            <a:r>
              <a:rPr lang="en-US" sz="5100" dirty="0"/>
              <a:t> </a:t>
            </a:r>
            <a:r>
              <a:rPr lang="ru-RU" sz="5100" i="1" dirty="0" smtClean="0"/>
              <a:t>золотая</a:t>
            </a:r>
            <a:r>
              <a:rPr lang="ru-RU" sz="5100" i="1" dirty="0"/>
              <a:t> осень, «бабье лето»</a:t>
            </a:r>
            <a:endParaRPr lang="ru-RU" sz="5100" dirty="0"/>
          </a:p>
          <a:p>
            <a:pPr marL="0" indent="0" fontAlgn="base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08965" y="266699"/>
            <a:ext cx="4754880" cy="480060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sz="8600" dirty="0">
                <a:solidFill>
                  <a:schemeClr val="accent2">
                    <a:lumMod val="75000"/>
                  </a:schemeClr>
                </a:solidFill>
                <a:latin typeface="+mj-lt"/>
                <a:cs typeface="Aharoni" panose="02010803020104030203" pitchFamily="2" charset="-79"/>
              </a:rPr>
              <a:t>it never rains but it pours</a:t>
            </a:r>
          </a:p>
          <a:p>
            <a:pPr algn="ctr"/>
            <a:r>
              <a:rPr lang="en-US" sz="4400" dirty="0" smtClean="0"/>
              <a:t>said </a:t>
            </a:r>
            <a:r>
              <a:rPr lang="en-US" sz="4400" dirty="0"/>
              <a:t>when one bad thing happens, followed by a lot of other bad things that make a bad situation worse</a:t>
            </a:r>
          </a:p>
          <a:p>
            <a:pPr algn="ctr"/>
            <a:r>
              <a:rPr lang="en-US" sz="4400" dirty="0" smtClean="0"/>
              <a:t> </a:t>
            </a:r>
            <a:r>
              <a:rPr lang="ru-RU" sz="4400" dirty="0" smtClean="0"/>
              <a:t>когда </a:t>
            </a:r>
            <a:r>
              <a:rPr lang="ru-RU" sz="4400" dirty="0"/>
              <a:t>что-то плохое случается, за ним обязательно последуют другие плохие события, пришла беда-отворяй ворота, беда одна не ходит, начался дождь — ожидай ливня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69" y="2942646"/>
            <a:ext cx="3979183" cy="29843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501" y="3485283"/>
            <a:ext cx="5624945" cy="316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1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840" y="30481"/>
            <a:ext cx="4937655" cy="3615267"/>
          </a:xfrm>
        </p:spPr>
        <p:txBody>
          <a:bodyPr>
            <a:normAutofit fontScale="70000" lnSpcReduction="20000"/>
          </a:bodyPr>
          <a:lstStyle/>
          <a:p>
            <a:pPr algn="ctr" fontAlgn="base"/>
            <a:r>
              <a:rPr lang="en-US" sz="5200" b="1" dirty="0">
                <a:solidFill>
                  <a:schemeClr val="accent2">
                    <a:lumMod val="75000"/>
                  </a:schemeClr>
                </a:solidFill>
              </a:rPr>
              <a:t>On cloud nine</a:t>
            </a:r>
            <a:endParaRPr lang="en-US" sz="5200" dirty="0">
              <a:solidFill>
                <a:schemeClr val="accent2">
                  <a:lumMod val="75000"/>
                </a:schemeClr>
              </a:solidFill>
            </a:endParaRPr>
          </a:p>
          <a:p>
            <a:pPr fontAlgn="base"/>
            <a:r>
              <a:rPr lang="en-US" dirty="0"/>
              <a:t> </a:t>
            </a:r>
            <a:r>
              <a:rPr lang="en-US" sz="3600" dirty="0" smtClean="0"/>
              <a:t>to </a:t>
            </a:r>
            <a:r>
              <a:rPr lang="en-US" sz="3600" dirty="0"/>
              <a:t>be extremely happy and excited</a:t>
            </a:r>
          </a:p>
          <a:p>
            <a:pPr fontAlgn="base"/>
            <a:r>
              <a:rPr lang="en-US" sz="3600" dirty="0"/>
              <a:t> </a:t>
            </a:r>
            <a:r>
              <a:rPr lang="ru-RU" sz="3600" i="1" dirty="0" smtClean="0"/>
              <a:t>на </a:t>
            </a:r>
            <a:r>
              <a:rPr lang="ru-RU" sz="3600" i="1" dirty="0"/>
              <a:t>девятом небе (англ.), быть на седьмом небе (рус.), быть очень счастливым по какому-нибудь поводу</a:t>
            </a:r>
            <a:endParaRPr lang="ru-RU" sz="3600" dirty="0"/>
          </a:p>
          <a:p>
            <a:pPr fontAlgn="base"/>
            <a:r>
              <a:rPr lang="ru-RU" sz="3600" dirty="0"/>
              <a:t> </a:t>
            </a:r>
            <a:r>
              <a:rPr lang="en-US" sz="3600" dirty="0" smtClean="0"/>
              <a:t>I'm </a:t>
            </a:r>
            <a:r>
              <a:rPr lang="en-US" sz="3600" dirty="0"/>
              <a:t>going to marry next week and feel on cloud nine.  —  </a:t>
            </a:r>
            <a:r>
              <a:rPr lang="ru-RU" sz="3600" dirty="0"/>
              <a:t>Я женюсь на следующей неделе и просто на седьмом небе от счастья.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51320" y="243840"/>
            <a:ext cx="4754880" cy="4023360"/>
          </a:xfrm>
        </p:spPr>
        <p:txBody>
          <a:bodyPr>
            <a:normAutofit fontScale="70000" lnSpcReduction="20000"/>
          </a:bodyPr>
          <a:lstStyle/>
          <a:p>
            <a:pPr algn="ctr" fontAlgn="base"/>
            <a:r>
              <a:rPr lang="en-US" sz="5100" b="1" dirty="0">
                <a:solidFill>
                  <a:schemeClr val="accent2">
                    <a:lumMod val="75000"/>
                  </a:schemeClr>
                </a:solidFill>
              </a:rPr>
              <a:t>raining cats and dogs</a:t>
            </a:r>
            <a:endParaRPr lang="en-US" sz="5100" dirty="0">
              <a:solidFill>
                <a:schemeClr val="accent2">
                  <a:lumMod val="75000"/>
                </a:schemeClr>
              </a:solidFill>
            </a:endParaRPr>
          </a:p>
          <a:p>
            <a:pPr fontAlgn="base"/>
            <a:r>
              <a:rPr lang="en-US" dirty="0"/>
              <a:t> </a:t>
            </a:r>
          </a:p>
          <a:p>
            <a:pPr fontAlgn="base"/>
            <a:r>
              <a:rPr lang="en-US" sz="4600" dirty="0"/>
              <a:t>raining very heavily</a:t>
            </a:r>
          </a:p>
          <a:p>
            <a:pPr fontAlgn="base"/>
            <a:r>
              <a:rPr lang="en-US" sz="4600" dirty="0"/>
              <a:t> </a:t>
            </a:r>
            <a:r>
              <a:rPr lang="ru-RU" sz="4600" i="1" dirty="0" smtClean="0"/>
              <a:t>идет</a:t>
            </a:r>
            <a:r>
              <a:rPr lang="ru-RU" sz="4600" i="1" dirty="0"/>
              <a:t> проливной дождь</a:t>
            </a:r>
            <a:endParaRPr lang="ru-RU" sz="4600" dirty="0"/>
          </a:p>
          <a:p>
            <a:pPr fontAlgn="base"/>
            <a:r>
              <a:rPr lang="ru-RU" sz="4600"/>
              <a:t> </a:t>
            </a:r>
            <a:r>
              <a:rPr lang="en-US" sz="4600" smtClean="0"/>
              <a:t>It's </a:t>
            </a:r>
            <a:r>
              <a:rPr lang="en-US" sz="4600" dirty="0"/>
              <a:t>raining cats and dogs out there!  —  </a:t>
            </a:r>
            <a:r>
              <a:rPr lang="ru-RU" sz="4600" dirty="0"/>
              <a:t>На улице дождь льет, как из ведра!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3645748"/>
            <a:ext cx="4135120" cy="31013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732" y="3780047"/>
            <a:ext cx="4541468" cy="283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4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6615" y="274320"/>
            <a:ext cx="4754880" cy="4023360"/>
          </a:xfrm>
        </p:spPr>
        <p:txBody>
          <a:bodyPr>
            <a:normAutofit fontScale="70000" lnSpcReduction="20000"/>
          </a:bodyPr>
          <a:lstStyle/>
          <a:p>
            <a:pPr algn="ctr" fontAlgn="base"/>
            <a:r>
              <a:rPr lang="en-US" sz="5700" dirty="0">
                <a:solidFill>
                  <a:schemeClr val="accent2">
                    <a:lumMod val="50000"/>
                  </a:schemeClr>
                </a:solidFill>
              </a:rPr>
              <a:t>save for a rainy day</a:t>
            </a:r>
          </a:p>
          <a:p>
            <a:pPr algn="ctr" fontAlgn="base"/>
            <a:r>
              <a:rPr lang="en-US" sz="2800" dirty="0"/>
              <a:t> </a:t>
            </a:r>
          </a:p>
          <a:p>
            <a:pPr algn="ctr" fontAlgn="base"/>
            <a:r>
              <a:rPr lang="en-US" sz="2800" dirty="0"/>
              <a:t>to keep an amount of money for a time in the future when it might be needed</a:t>
            </a:r>
          </a:p>
          <a:p>
            <a:pPr algn="ctr" fontAlgn="base"/>
            <a:r>
              <a:rPr lang="en-US" sz="2800" i="1" dirty="0" err="1" smtClean="0"/>
              <a:t>сберечь</a:t>
            </a:r>
            <a:r>
              <a:rPr lang="en-US" sz="2800" i="1" dirty="0"/>
              <a:t> </a:t>
            </a:r>
            <a:r>
              <a:rPr lang="en-US" sz="2800" i="1" dirty="0" err="1"/>
              <a:t>на</a:t>
            </a:r>
            <a:r>
              <a:rPr lang="en-US" sz="2800" i="1" dirty="0"/>
              <a:t> «</a:t>
            </a:r>
            <a:r>
              <a:rPr lang="en-US" sz="2800" i="1" dirty="0" err="1"/>
              <a:t>черный</a:t>
            </a:r>
            <a:r>
              <a:rPr lang="en-US" sz="2800" i="1" dirty="0"/>
              <a:t> </a:t>
            </a:r>
            <a:r>
              <a:rPr lang="en-US" sz="2800" i="1" dirty="0" err="1"/>
              <a:t>день</a:t>
            </a:r>
            <a:r>
              <a:rPr lang="en-US" sz="2800" i="1" dirty="0"/>
              <a:t>»</a:t>
            </a:r>
            <a:endParaRPr lang="en-US" sz="2800" dirty="0"/>
          </a:p>
          <a:p>
            <a:pPr algn="ctr" fontAlgn="base"/>
            <a:r>
              <a:rPr lang="en-US" sz="2800" dirty="0" smtClean="0"/>
              <a:t>I </a:t>
            </a:r>
            <a:r>
              <a:rPr lang="en-US" sz="2800" dirty="0"/>
              <a:t>advise you that you should save some money for a rainy day.  —  Я </a:t>
            </a:r>
            <a:r>
              <a:rPr lang="en-US" sz="2800" dirty="0" err="1"/>
              <a:t>советую</a:t>
            </a:r>
            <a:r>
              <a:rPr lang="en-US" sz="2800" dirty="0"/>
              <a:t> </a:t>
            </a:r>
            <a:r>
              <a:rPr lang="en-US" sz="2800" dirty="0" err="1"/>
              <a:t>тебе</a:t>
            </a:r>
            <a:r>
              <a:rPr lang="en-US" sz="2800" dirty="0"/>
              <a:t> </a:t>
            </a:r>
            <a:r>
              <a:rPr lang="en-US" sz="2800" dirty="0" err="1"/>
              <a:t>сэкономить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«</a:t>
            </a:r>
            <a:r>
              <a:rPr lang="en-US" sz="2800" dirty="0" err="1"/>
              <a:t>черный</a:t>
            </a:r>
            <a:r>
              <a:rPr lang="en-US" sz="2800" dirty="0"/>
              <a:t> </a:t>
            </a:r>
            <a:r>
              <a:rPr lang="en-US" sz="2800" dirty="0" err="1"/>
              <a:t>день</a:t>
            </a:r>
            <a:r>
              <a:rPr lang="en-US" sz="2800" dirty="0"/>
              <a:t>».</a:t>
            </a:r>
          </a:p>
          <a:p>
            <a:pPr fontAlgn="base"/>
            <a:r>
              <a:rPr lang="en-US" sz="2800" dirty="0"/>
              <a:t> 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83086" y="274320"/>
            <a:ext cx="4754880" cy="4582688"/>
          </a:xfrm>
        </p:spPr>
        <p:txBody>
          <a:bodyPr>
            <a:normAutofit fontScale="70000" lnSpcReduction="20000"/>
          </a:bodyPr>
          <a:lstStyle/>
          <a:p>
            <a:pPr algn="ctr" fontAlgn="base"/>
            <a:r>
              <a:rPr lang="en-US" sz="6900" dirty="0">
                <a:solidFill>
                  <a:schemeClr val="accent2">
                    <a:lumMod val="50000"/>
                  </a:schemeClr>
                </a:solidFill>
              </a:rPr>
              <a:t>spring </a:t>
            </a:r>
            <a:r>
              <a:rPr lang="en-US" sz="6900" dirty="0" smtClean="0">
                <a:solidFill>
                  <a:schemeClr val="accent2">
                    <a:lumMod val="50000"/>
                  </a:schemeClr>
                </a:solidFill>
              </a:rPr>
              <a:t>clean</a:t>
            </a:r>
            <a:endParaRPr lang="en-US" sz="3400" dirty="0"/>
          </a:p>
          <a:p>
            <a:pPr algn="ctr" fontAlgn="base"/>
            <a:r>
              <a:rPr lang="en-US" sz="3400" dirty="0"/>
              <a:t>a thorough cleaning of a house or room, typically undertaken in spring, to clean all of a place, especially your house, very well, including parts you do not often </a:t>
            </a:r>
            <a:r>
              <a:rPr lang="en-US" sz="3400" dirty="0" smtClean="0"/>
              <a:t>clean</a:t>
            </a:r>
          </a:p>
          <a:p>
            <a:pPr algn="ctr" fontAlgn="base"/>
            <a:r>
              <a:rPr lang="en-US" sz="3400" i="1" dirty="0" err="1" smtClean="0"/>
              <a:t>генеральная</a:t>
            </a:r>
            <a:r>
              <a:rPr lang="en-US" sz="3400" i="1" dirty="0"/>
              <a:t> </a:t>
            </a:r>
            <a:r>
              <a:rPr lang="en-US" sz="3400" i="1" dirty="0" err="1"/>
              <a:t>уборка</a:t>
            </a:r>
            <a:endParaRPr lang="en-US" sz="3400" dirty="0"/>
          </a:p>
          <a:p>
            <a:pPr algn="ctr" fontAlgn="base"/>
            <a:r>
              <a:rPr lang="en-US" sz="3400" dirty="0" smtClean="0"/>
              <a:t>Your </a:t>
            </a:r>
            <a:r>
              <a:rPr lang="en-US" sz="3400" dirty="0"/>
              <a:t>house needs a thorough spring clean.  —  В </a:t>
            </a:r>
            <a:r>
              <a:rPr lang="en-US" sz="3400" dirty="0" err="1"/>
              <a:t>твоем</a:t>
            </a:r>
            <a:r>
              <a:rPr lang="en-US" sz="3400" dirty="0"/>
              <a:t> </a:t>
            </a:r>
            <a:r>
              <a:rPr lang="en-US" sz="3400" dirty="0" err="1"/>
              <a:t>доме</a:t>
            </a:r>
            <a:r>
              <a:rPr lang="en-US" sz="3400" dirty="0"/>
              <a:t> </a:t>
            </a:r>
            <a:r>
              <a:rPr lang="en-US" sz="3400" dirty="0" err="1"/>
              <a:t>следует</a:t>
            </a:r>
            <a:r>
              <a:rPr lang="en-US" sz="3400" dirty="0"/>
              <a:t> </a:t>
            </a:r>
            <a:r>
              <a:rPr lang="en-US" sz="3400" dirty="0" err="1"/>
              <a:t>хорошенько</a:t>
            </a:r>
            <a:r>
              <a:rPr lang="en-US" sz="3400" dirty="0"/>
              <a:t> </a:t>
            </a:r>
            <a:r>
              <a:rPr lang="en-US" sz="3400" dirty="0" err="1"/>
              <a:t>прибраться</a:t>
            </a:r>
            <a:r>
              <a:rPr lang="en-US" sz="3400" dirty="0"/>
              <a:t>.</a:t>
            </a:r>
          </a:p>
          <a:p>
            <a:pPr algn="ctr" fontAlgn="base"/>
            <a:r>
              <a:rPr lang="en-US" sz="3400" dirty="0"/>
              <a:t> 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15" y="3239500"/>
            <a:ext cx="4459184" cy="29653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942" y="3737513"/>
            <a:ext cx="4303024" cy="283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8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4112" y="421574"/>
            <a:ext cx="4754880" cy="5587340"/>
          </a:xfrm>
        </p:spPr>
        <p:txBody>
          <a:bodyPr>
            <a:normAutofit/>
          </a:bodyPr>
          <a:lstStyle/>
          <a:p>
            <a:pPr algn="ctr" fontAlgn="base"/>
            <a:r>
              <a:rPr lang="en-US" sz="4400" dirty="0">
                <a:solidFill>
                  <a:schemeClr val="accent2">
                    <a:lumMod val="50000"/>
                  </a:schemeClr>
                </a:solidFill>
              </a:rPr>
              <a:t>storm in a teacup</a:t>
            </a:r>
          </a:p>
          <a:p>
            <a:pPr algn="ctr" fontAlgn="base"/>
            <a:r>
              <a:rPr lang="en-US" sz="2000" dirty="0"/>
              <a:t> </a:t>
            </a:r>
            <a:r>
              <a:rPr lang="en-US" sz="2000" dirty="0" smtClean="0"/>
              <a:t>a </a:t>
            </a:r>
            <a:r>
              <a:rPr lang="en-US" sz="2000" dirty="0"/>
              <a:t>small event that has been exaggerated out of proportion</a:t>
            </a:r>
          </a:p>
          <a:p>
            <a:pPr algn="ctr" fontAlgn="base"/>
            <a:r>
              <a:rPr lang="en-US" sz="2000" dirty="0"/>
              <a:t> </a:t>
            </a:r>
            <a:r>
              <a:rPr lang="ru-RU" sz="2000" i="1" dirty="0" smtClean="0"/>
              <a:t>буря</a:t>
            </a:r>
            <a:r>
              <a:rPr lang="ru-RU" sz="2000" i="1" dirty="0"/>
              <a:t> в стакане воды</a:t>
            </a:r>
            <a:endParaRPr lang="ru-RU" sz="2000" dirty="0"/>
          </a:p>
          <a:p>
            <a:pPr algn="ctr" fontAlgn="base"/>
            <a:r>
              <a:rPr lang="ru-RU" sz="2000" dirty="0"/>
              <a:t> </a:t>
            </a:r>
            <a:r>
              <a:rPr lang="en-US" sz="2000" dirty="0" smtClean="0"/>
              <a:t>There's </a:t>
            </a:r>
            <a:r>
              <a:rPr lang="en-US" sz="2000" dirty="0"/>
              <a:t>no danger to your health at all — it's all a storm in a teacup.  —  </a:t>
            </a:r>
            <a:r>
              <a:rPr lang="ru-RU" sz="2000" dirty="0"/>
              <a:t>Твоему здоровью ничто не угрожает — это все буря в стакане воды.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94962" y="421574"/>
            <a:ext cx="4754880" cy="5587340"/>
          </a:xfrm>
        </p:spPr>
        <p:txBody>
          <a:bodyPr>
            <a:normAutofit/>
          </a:bodyPr>
          <a:lstStyle/>
          <a:p>
            <a:pPr algn="ctr"/>
            <a:r>
              <a:rPr lang="ru-RU" sz="4400" dirty="0" err="1">
                <a:solidFill>
                  <a:schemeClr val="accent2">
                    <a:lumMod val="50000"/>
                  </a:schemeClr>
                </a:solidFill>
              </a:rPr>
              <a:t>Under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4400" dirty="0" err="1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4400" dirty="0" err="1">
                <a:solidFill>
                  <a:schemeClr val="accent2">
                    <a:lumMod val="50000"/>
                  </a:schemeClr>
                </a:solidFill>
              </a:rPr>
              <a:t>weather</a:t>
            </a:r>
            <a:r>
              <a:rPr lang="ru-RU" sz="4800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en-US" sz="4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600" dirty="0" smtClean="0"/>
              <a:t> </a:t>
            </a:r>
            <a:r>
              <a:rPr lang="ru-RU" sz="1900" dirty="0"/>
              <a:t>быть не совсем здоровым</a:t>
            </a:r>
            <a:br>
              <a:rPr lang="ru-RU" sz="1900" dirty="0"/>
            </a:br>
            <a:r>
              <a:rPr lang="ru-RU" sz="1900" dirty="0"/>
              <a:t>Это – одно из самых популярных английских сленговых выражений со словом «погода». Мы бы назвали такое состояние «быть метеозависимым». В английском же, идиома </a:t>
            </a:r>
            <a:r>
              <a:rPr lang="ru-RU" sz="1900" dirty="0" err="1"/>
              <a:t>under</a:t>
            </a:r>
            <a:r>
              <a:rPr lang="ru-RU" sz="1900" dirty="0"/>
              <a:t> </a:t>
            </a:r>
            <a:r>
              <a:rPr lang="ru-RU" sz="1900" dirty="0" err="1"/>
              <a:t>the</a:t>
            </a:r>
            <a:r>
              <a:rPr lang="ru-RU" sz="1900" dirty="0"/>
              <a:t> </a:t>
            </a:r>
            <a:r>
              <a:rPr lang="ru-RU" sz="1900" dirty="0" err="1"/>
              <a:t>weather</a:t>
            </a:r>
            <a:r>
              <a:rPr lang="ru-RU" sz="1900" dirty="0"/>
              <a:t> означает не только быть больным, но и возможно немного выпившим</a:t>
            </a:r>
            <a:r>
              <a:rPr lang="ru-RU" sz="1900" dirty="0" smtClean="0"/>
              <a:t>.</a:t>
            </a:r>
          </a:p>
          <a:p>
            <a:r>
              <a:rPr lang="en-US" sz="1900" dirty="0"/>
              <a:t>I’m feeling under </a:t>
            </a:r>
            <a:r>
              <a:rPr lang="en-US" sz="1900" dirty="0" smtClean="0"/>
              <a:t>the</a:t>
            </a:r>
            <a:endParaRPr lang="ru-RU" sz="1900" dirty="0" smtClean="0"/>
          </a:p>
          <a:p>
            <a:r>
              <a:rPr lang="en-US" sz="1900" dirty="0" smtClean="0"/>
              <a:t>weather </a:t>
            </a:r>
            <a:r>
              <a:rPr lang="en-US" sz="1900" dirty="0"/>
              <a:t>today</a:t>
            </a:r>
            <a:r>
              <a:rPr lang="en-US" sz="1900" dirty="0" smtClean="0"/>
              <a:t>.</a:t>
            </a:r>
            <a:endParaRPr lang="ru-RU" sz="1900" dirty="0" smtClean="0"/>
          </a:p>
          <a:p>
            <a:r>
              <a:rPr lang="en-US" sz="1900" dirty="0" smtClean="0"/>
              <a:t> </a:t>
            </a:r>
            <a:r>
              <a:rPr lang="en-US" sz="1900" dirty="0"/>
              <a:t>I think I might have </a:t>
            </a:r>
            <a:endParaRPr lang="ru-RU" sz="1900" dirty="0" smtClean="0"/>
          </a:p>
          <a:p>
            <a:r>
              <a:rPr lang="en-US" sz="1900" dirty="0" smtClean="0"/>
              <a:t>eaten </a:t>
            </a:r>
            <a:r>
              <a:rPr lang="en-US" sz="1900" dirty="0"/>
              <a:t>too much</a:t>
            </a:r>
            <a:r>
              <a:rPr lang="en-US" sz="2600" dirty="0"/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035" y="3979224"/>
            <a:ext cx="2759034" cy="27590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027" y="3685928"/>
            <a:ext cx="301942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5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7867" y="445324"/>
            <a:ext cx="4754880" cy="4023360"/>
          </a:xfrm>
        </p:spPr>
        <p:txBody>
          <a:bodyPr/>
          <a:lstStyle/>
          <a:p>
            <a:pPr algn="ctr"/>
            <a:endParaRPr lang="ru-RU" sz="4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ru-RU" sz="4800" dirty="0" err="1" smtClean="0">
                <a:solidFill>
                  <a:schemeClr val="accent2">
                    <a:lumMod val="50000"/>
                  </a:schemeClr>
                </a:solidFill>
              </a:rPr>
              <a:t>Black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accent2">
                    <a:lumMod val="50000"/>
                  </a:schemeClr>
                </a:solidFill>
              </a:rPr>
              <a:t>frost</a:t>
            </a:r>
            <a:r>
              <a:rPr lang="ru-RU" sz="4800" dirty="0">
                <a:solidFill>
                  <a:schemeClr val="accent2">
                    <a:lumMod val="50000"/>
                  </a:schemeClr>
                </a:solidFill>
              </a:rPr>
              <a:t>” </a:t>
            </a:r>
            <a:endParaRPr lang="en-US" sz="4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dirty="0" smtClean="0"/>
              <a:t>“</a:t>
            </a:r>
            <a:r>
              <a:rPr lang="ru-RU" dirty="0"/>
              <a:t>Мороз за нос хватает”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87" y="1597229"/>
            <a:ext cx="5122226" cy="384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74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430</TotalTime>
  <Words>180</Words>
  <Application>Microsoft Office PowerPoint</Application>
  <PresentationFormat>Широкоэкранный</PresentationFormat>
  <Paragraphs>66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Aharoni</vt:lpstr>
      <vt:lpstr>Calibri</vt:lpstr>
      <vt:lpstr>Tw Cen MT</vt:lpstr>
      <vt:lpstr>Tw Cen MT Condensed</vt:lpstr>
      <vt:lpstr>Wingdings 3</vt:lpstr>
      <vt:lpstr>Интеграл</vt:lpstr>
      <vt:lpstr>Weather idioms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idioms</dc:title>
  <dc:creator>Windows User</dc:creator>
  <cp:lastModifiedBy>Windows User</cp:lastModifiedBy>
  <cp:revision>17</cp:revision>
  <dcterms:created xsi:type="dcterms:W3CDTF">2019-12-12T12:19:50Z</dcterms:created>
  <dcterms:modified xsi:type="dcterms:W3CDTF">2019-12-25T15:33:24Z</dcterms:modified>
</cp:coreProperties>
</file>