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7" r:id="rId3"/>
    <p:sldId id="258" r:id="rId4"/>
    <p:sldId id="302" r:id="rId5"/>
    <p:sldId id="260" r:id="rId6"/>
    <p:sldId id="286" r:id="rId7"/>
    <p:sldId id="288" r:id="rId8"/>
    <p:sldId id="290" r:id="rId9"/>
    <p:sldId id="262" r:id="rId10"/>
    <p:sldId id="265" r:id="rId11"/>
    <p:sldId id="266" r:id="rId12"/>
    <p:sldId id="272" r:id="rId13"/>
    <p:sldId id="284" r:id="rId14"/>
    <p:sldId id="291" r:id="rId15"/>
    <p:sldId id="274" r:id="rId16"/>
    <p:sldId id="275" r:id="rId17"/>
    <p:sldId id="276" r:id="rId18"/>
    <p:sldId id="277" r:id="rId19"/>
    <p:sldId id="305" r:id="rId20"/>
    <p:sldId id="285" r:id="rId21"/>
    <p:sldId id="294" r:id="rId22"/>
    <p:sldId id="308" r:id="rId23"/>
    <p:sldId id="278" r:id="rId2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BCB3"/>
    <a:srgbClr val="FAB49E"/>
    <a:srgbClr val="8527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840" autoAdjust="0"/>
  </p:normalViewPr>
  <p:slideViewPr>
    <p:cSldViewPr snapToGrid="0">
      <p:cViewPr varScale="1">
        <p:scale>
          <a:sx n="70" d="100"/>
          <a:sy n="70" d="100"/>
        </p:scale>
        <p:origin x="-1236" y="-90"/>
      </p:cViewPr>
      <p:guideLst>
        <p:guide orient="horz" pos="2192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757AC5-602B-46CB-A829-DF82DE739316}" type="doc">
      <dgm:prSet loTypeId="urn:microsoft.com/office/officeart/2005/8/layout/gear1" loCatId="cycle" qsTypeId="urn:microsoft.com/office/officeart/2009/2/quickstyle/3d8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4860072-1E90-4546-A535-CEC49C152677}">
      <dgm:prSet phldrT="[Текст]" custT="1"/>
      <dgm:spPr/>
      <dgm:t>
        <a:bodyPr/>
        <a:lstStyle/>
        <a:p>
          <a:pPr rtl="0" eaLnBrk="1" latinLnBrk="0"/>
          <a:r>
            <a:rPr lang="ru-RU" sz="1600" b="1" noProof="0" dirty="0" smtClean="0"/>
            <a:t>Какие бывают профессии</a:t>
          </a:r>
          <a:r>
            <a:rPr lang="ru-RU" sz="1600" noProof="0" dirty="0" smtClean="0"/>
            <a:t>?</a:t>
          </a:r>
        </a:p>
        <a:p>
          <a:endParaRPr lang="ru-RU" sz="1600" dirty="0"/>
        </a:p>
      </dgm:t>
    </dgm:pt>
    <dgm:pt modelId="{DB183B7C-465C-4B8C-B1C3-5A2C99065A87}" cxnId="{9C79D413-861B-4FD9-985C-6B3967DD7910}" type="parTrans">
      <dgm:prSet/>
      <dgm:spPr/>
      <dgm:t>
        <a:bodyPr/>
        <a:lstStyle/>
        <a:p>
          <a:endParaRPr lang="ru-RU"/>
        </a:p>
      </dgm:t>
    </dgm:pt>
    <dgm:pt modelId="{ECCD4A54-B0B7-4F59-8393-AD9EA564DD77}" cxnId="{9C79D413-861B-4FD9-985C-6B3967DD7910}" type="sibTrans">
      <dgm:prSet/>
      <dgm:spPr/>
      <dgm:t>
        <a:bodyPr/>
        <a:lstStyle/>
        <a:p>
          <a:endParaRPr lang="ru-RU"/>
        </a:p>
      </dgm:t>
    </dgm:pt>
    <dgm:pt modelId="{96CB1C87-7DA2-4D1C-B92E-989E0A6D9048}">
      <dgm:prSet phldrT="[Текст]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18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Кто управляет поездами?</a:t>
          </a:r>
        </a:p>
        <a:p>
          <a:pPr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B56F8327-0C84-4333-8C39-A77663CCC2B0}" cxnId="{DCCE3CC8-EAB2-4106-8C9E-BBE99E72B1C8}" type="parTrans">
      <dgm:prSet/>
      <dgm:spPr/>
      <dgm:t>
        <a:bodyPr/>
        <a:lstStyle/>
        <a:p>
          <a:endParaRPr lang="ru-RU"/>
        </a:p>
      </dgm:t>
    </dgm:pt>
    <dgm:pt modelId="{7FA37F96-F558-40FC-A6C5-1B3DB5DC348A}" cxnId="{DCCE3CC8-EAB2-4106-8C9E-BBE99E72B1C8}" type="sibTrans">
      <dgm:prSet/>
      <dgm:spPr/>
      <dgm:t>
        <a:bodyPr/>
        <a:lstStyle/>
        <a:p>
          <a:endParaRPr lang="ru-RU"/>
        </a:p>
      </dgm:t>
    </dgm:pt>
    <dgm:pt modelId="{E6F2210E-B7F5-4058-A20D-20BC22E6EBD8}">
      <dgm:prSet phldrT="[Текст]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 появилась железная дорога?</a:t>
          </a:r>
          <a:endParaRPr lang="ru-RU" dirty="0"/>
        </a:p>
      </dgm:t>
    </dgm:pt>
    <dgm:pt modelId="{368D7C9E-2BBD-4C05-876A-3CD11EDFBF49}" cxnId="{4B0153FA-8EC4-4955-8D7E-D44739E94F35}" type="parTrans">
      <dgm:prSet/>
      <dgm:spPr/>
      <dgm:t>
        <a:bodyPr/>
        <a:lstStyle/>
        <a:p>
          <a:endParaRPr lang="ru-RU"/>
        </a:p>
      </dgm:t>
    </dgm:pt>
    <dgm:pt modelId="{D04ED6FC-A449-4D4D-BF5E-5D6851447BE6}" cxnId="{4B0153FA-8EC4-4955-8D7E-D44739E94F35}" type="sibTrans">
      <dgm:prSet/>
      <dgm:spPr/>
      <dgm:t>
        <a:bodyPr/>
        <a:lstStyle/>
        <a:p>
          <a:endParaRPr lang="ru-RU"/>
        </a:p>
      </dgm:t>
    </dgm:pt>
    <dgm:pt modelId="{C35FA8E6-2A6F-4DF3-AB23-60634A94BB0C}">
      <dgm:prSet phldrT="[Текст]"/>
      <dgm:spPr/>
      <dgm:t>
        <a:bodyPr/>
        <a:lstStyle/>
        <a:p>
          <a:endParaRPr lang="ru-RU"/>
        </a:p>
      </dgm:t>
    </dgm:pt>
    <dgm:pt modelId="{526DE0D4-EF06-4E5F-AB8E-F367F6221A1D}" cxnId="{7BF0990C-691A-42B0-B8EB-6ECEFBFDD7FB}" type="parTrans">
      <dgm:prSet/>
      <dgm:spPr/>
      <dgm:t>
        <a:bodyPr/>
        <a:lstStyle/>
        <a:p>
          <a:endParaRPr lang="ru-RU"/>
        </a:p>
      </dgm:t>
    </dgm:pt>
    <dgm:pt modelId="{F16AE99B-D60C-485F-B84D-8A18D9CBF163}" cxnId="{7BF0990C-691A-42B0-B8EB-6ECEFBFDD7FB}" type="sibTrans">
      <dgm:prSet/>
      <dgm:spPr/>
      <dgm:t>
        <a:bodyPr/>
        <a:lstStyle/>
        <a:p>
          <a:endParaRPr lang="ru-RU"/>
        </a:p>
      </dgm:t>
    </dgm:pt>
    <dgm:pt modelId="{F665669D-9943-49C7-89F4-B9BCE7B08CF0}">
      <dgm:prSet phldrT="[Текст]"/>
      <dgm:spPr/>
      <dgm:t>
        <a:bodyPr/>
        <a:lstStyle/>
        <a:p>
          <a:endParaRPr lang="ru-RU"/>
        </a:p>
      </dgm:t>
    </dgm:pt>
    <dgm:pt modelId="{BE841232-45BB-4EC9-9640-4DC93DD97711}" cxnId="{8720E8E0-D3E5-480F-8AA4-6BE702630ACE}" type="parTrans">
      <dgm:prSet/>
      <dgm:spPr/>
      <dgm:t>
        <a:bodyPr/>
        <a:lstStyle/>
        <a:p>
          <a:endParaRPr lang="ru-RU"/>
        </a:p>
      </dgm:t>
    </dgm:pt>
    <dgm:pt modelId="{43A5900C-912C-4C51-B5A4-07A11146E03F}" cxnId="{8720E8E0-D3E5-480F-8AA4-6BE702630ACE}" type="sibTrans">
      <dgm:prSet/>
      <dgm:spPr/>
      <dgm:t>
        <a:bodyPr/>
        <a:lstStyle/>
        <a:p>
          <a:endParaRPr lang="ru-RU"/>
        </a:p>
      </dgm:t>
    </dgm:pt>
    <dgm:pt modelId="{9DD5BCD0-7596-46E0-ACD7-BB1179C658EF}" type="pres">
      <dgm:prSet presAssocID="{DC757AC5-602B-46CB-A829-DF82DE739316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F0C3F8-4A1E-4534-BEAE-BBFBB8795CCB}" type="pres">
      <dgm:prSet presAssocID="{14860072-1E90-4546-A535-CEC49C15267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0D17A-0892-440D-9805-5F5246EAEBC2}" type="pres">
      <dgm:prSet presAssocID="{14860072-1E90-4546-A535-CEC49C152677}" presName="gear1srcNode" presStyleLbl="node1" presStyleIdx="0" presStyleCnt="3"/>
      <dgm:spPr/>
      <dgm:t>
        <a:bodyPr/>
        <a:lstStyle/>
        <a:p>
          <a:endParaRPr lang="ru-RU"/>
        </a:p>
      </dgm:t>
    </dgm:pt>
    <dgm:pt modelId="{BCC6D19C-A2CA-4605-A5B6-3112F9DDFB0C}" type="pres">
      <dgm:prSet presAssocID="{14860072-1E90-4546-A535-CEC49C152677}" presName="gear1dstNode" presStyleLbl="node1" presStyleIdx="0" presStyleCnt="3"/>
      <dgm:spPr/>
      <dgm:t>
        <a:bodyPr/>
        <a:lstStyle/>
        <a:p>
          <a:endParaRPr lang="ru-RU"/>
        </a:p>
      </dgm:t>
    </dgm:pt>
    <dgm:pt modelId="{A3D98F24-3250-4FE4-AAA7-F44A970D5CC2}" type="pres">
      <dgm:prSet presAssocID="{96CB1C87-7DA2-4D1C-B92E-989E0A6D9048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E5DED-5A9F-4EC4-BF20-17892227E08D}" type="pres">
      <dgm:prSet presAssocID="{96CB1C87-7DA2-4D1C-B92E-989E0A6D9048}" presName="gear2srcNode" presStyleLbl="node1" presStyleIdx="1" presStyleCnt="3"/>
      <dgm:spPr/>
      <dgm:t>
        <a:bodyPr/>
        <a:lstStyle/>
        <a:p>
          <a:endParaRPr lang="ru-RU"/>
        </a:p>
      </dgm:t>
    </dgm:pt>
    <dgm:pt modelId="{E21E84BA-4FC8-4DE9-8D6D-348C61DC2630}" type="pres">
      <dgm:prSet presAssocID="{96CB1C87-7DA2-4D1C-B92E-989E0A6D9048}" presName="gear2dstNode" presStyleLbl="node1" presStyleIdx="1" presStyleCnt="3"/>
      <dgm:spPr/>
      <dgm:t>
        <a:bodyPr/>
        <a:lstStyle/>
        <a:p>
          <a:endParaRPr lang="ru-RU"/>
        </a:p>
      </dgm:t>
    </dgm:pt>
    <dgm:pt modelId="{D67A82D1-3FBE-4295-8BC0-6DFAA6E065FB}" type="pres">
      <dgm:prSet presAssocID="{E6F2210E-B7F5-4058-A20D-20BC22E6EBD8}" presName="gear3" presStyleLbl="node1" presStyleIdx="2" presStyleCnt="3" custLinFactNeighborX="14162" custLinFactNeighborY="-432"/>
      <dgm:spPr/>
      <dgm:t>
        <a:bodyPr/>
        <a:lstStyle/>
        <a:p>
          <a:endParaRPr lang="ru-RU"/>
        </a:p>
      </dgm:t>
    </dgm:pt>
    <dgm:pt modelId="{3A5FD4C6-2F8A-440C-B13B-110507ED35DF}" type="pres">
      <dgm:prSet presAssocID="{E6F2210E-B7F5-4058-A20D-20BC22E6EBD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198765-414E-4039-B0AE-4DD57C55C6CF}" type="pres">
      <dgm:prSet presAssocID="{E6F2210E-B7F5-4058-A20D-20BC22E6EBD8}" presName="gear3srcNode" presStyleLbl="node1" presStyleIdx="2" presStyleCnt="3"/>
      <dgm:spPr/>
      <dgm:t>
        <a:bodyPr/>
        <a:lstStyle/>
        <a:p>
          <a:endParaRPr lang="ru-RU"/>
        </a:p>
      </dgm:t>
    </dgm:pt>
    <dgm:pt modelId="{073A4C74-C9D8-489D-A083-E2E974A24722}" type="pres">
      <dgm:prSet presAssocID="{E6F2210E-B7F5-4058-A20D-20BC22E6EBD8}" presName="gear3dstNode" presStyleLbl="node1" presStyleIdx="2" presStyleCnt="3"/>
      <dgm:spPr/>
      <dgm:t>
        <a:bodyPr/>
        <a:lstStyle/>
        <a:p>
          <a:endParaRPr lang="ru-RU"/>
        </a:p>
      </dgm:t>
    </dgm:pt>
    <dgm:pt modelId="{6B848910-DF0B-4F58-949F-90D9221425DF}" type="pres">
      <dgm:prSet presAssocID="{ECCD4A54-B0B7-4F59-8393-AD9EA564DD77}" presName="connector1" presStyleLbl="sibTrans2D1" presStyleIdx="0" presStyleCnt="3" custScaleX="104174"/>
      <dgm:spPr/>
      <dgm:t>
        <a:bodyPr/>
        <a:lstStyle/>
        <a:p>
          <a:endParaRPr lang="ru-RU"/>
        </a:p>
      </dgm:t>
    </dgm:pt>
    <dgm:pt modelId="{A3A4CB72-7192-4370-9D35-639A45F50295}" type="pres">
      <dgm:prSet presAssocID="{7FA37F96-F558-40FC-A6C5-1B3DB5DC348A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E11AB6F6-2096-4ACE-A450-6918B5DB59C6}" type="pres">
      <dgm:prSet presAssocID="{D04ED6FC-A449-4D4D-BF5E-5D6851447BE6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59CA99FD-45ED-4CEF-B0E0-7B923D4F290C}" type="presOf" srcId="{E6F2210E-B7F5-4058-A20D-20BC22E6EBD8}" destId="{2E198765-414E-4039-B0AE-4DD57C55C6CF}" srcOrd="2" destOrd="0" presId="urn:microsoft.com/office/officeart/2005/8/layout/gear1"/>
    <dgm:cxn modelId="{711603DE-629A-4E02-8151-8FBB57B0A65B}" type="presOf" srcId="{14860072-1E90-4546-A535-CEC49C152677}" destId="{BCC6D19C-A2CA-4605-A5B6-3112F9DDFB0C}" srcOrd="2" destOrd="0" presId="urn:microsoft.com/office/officeart/2005/8/layout/gear1"/>
    <dgm:cxn modelId="{DCCE3CC8-EAB2-4106-8C9E-BBE99E72B1C8}" srcId="{DC757AC5-602B-46CB-A829-DF82DE739316}" destId="{96CB1C87-7DA2-4D1C-B92E-989E0A6D9048}" srcOrd="1" destOrd="0" parTransId="{B56F8327-0C84-4333-8C39-A77663CCC2B0}" sibTransId="{7FA37F96-F558-40FC-A6C5-1B3DB5DC348A}"/>
    <dgm:cxn modelId="{4B0153FA-8EC4-4955-8D7E-D44739E94F35}" srcId="{DC757AC5-602B-46CB-A829-DF82DE739316}" destId="{E6F2210E-B7F5-4058-A20D-20BC22E6EBD8}" srcOrd="2" destOrd="0" parTransId="{368D7C9E-2BBD-4C05-876A-3CD11EDFBF49}" sibTransId="{D04ED6FC-A449-4D4D-BF5E-5D6851447BE6}"/>
    <dgm:cxn modelId="{F03DDB8D-481C-4BF6-A0A1-0E63E1203B86}" type="presOf" srcId="{7FA37F96-F558-40FC-A6C5-1B3DB5DC348A}" destId="{A3A4CB72-7192-4370-9D35-639A45F50295}" srcOrd="0" destOrd="0" presId="urn:microsoft.com/office/officeart/2005/8/layout/gear1"/>
    <dgm:cxn modelId="{97C372EA-6471-4437-84B6-5468DC51545D}" type="presOf" srcId="{14860072-1E90-4546-A535-CEC49C152677}" destId="{6B10D17A-0892-440D-9805-5F5246EAEBC2}" srcOrd="1" destOrd="0" presId="urn:microsoft.com/office/officeart/2005/8/layout/gear1"/>
    <dgm:cxn modelId="{094B3816-4413-46CE-82E8-291AC7FEC2F5}" type="presOf" srcId="{96CB1C87-7DA2-4D1C-B92E-989E0A6D9048}" destId="{A3D98F24-3250-4FE4-AAA7-F44A970D5CC2}" srcOrd="0" destOrd="0" presId="urn:microsoft.com/office/officeart/2005/8/layout/gear1"/>
    <dgm:cxn modelId="{8720E8E0-D3E5-480F-8AA4-6BE702630ACE}" srcId="{DC757AC5-602B-46CB-A829-DF82DE739316}" destId="{F665669D-9943-49C7-89F4-B9BCE7B08CF0}" srcOrd="3" destOrd="0" parTransId="{BE841232-45BB-4EC9-9640-4DC93DD97711}" sibTransId="{43A5900C-912C-4C51-B5A4-07A11146E03F}"/>
    <dgm:cxn modelId="{CBD3FDE2-D5BF-4B76-B8FB-1C3A78110F40}" type="presOf" srcId="{E6F2210E-B7F5-4058-A20D-20BC22E6EBD8}" destId="{3A5FD4C6-2F8A-440C-B13B-110507ED35DF}" srcOrd="1" destOrd="0" presId="urn:microsoft.com/office/officeart/2005/8/layout/gear1"/>
    <dgm:cxn modelId="{167A262D-16D8-4FAC-A976-64A177B82A5B}" type="presOf" srcId="{D04ED6FC-A449-4D4D-BF5E-5D6851447BE6}" destId="{E11AB6F6-2096-4ACE-A450-6918B5DB59C6}" srcOrd="0" destOrd="0" presId="urn:microsoft.com/office/officeart/2005/8/layout/gear1"/>
    <dgm:cxn modelId="{4275CE6C-8A6D-4ADA-AD13-612B884E96F2}" type="presOf" srcId="{E6F2210E-B7F5-4058-A20D-20BC22E6EBD8}" destId="{D67A82D1-3FBE-4295-8BC0-6DFAA6E065FB}" srcOrd="0" destOrd="0" presId="urn:microsoft.com/office/officeart/2005/8/layout/gear1"/>
    <dgm:cxn modelId="{7BF0990C-691A-42B0-B8EB-6ECEFBFDD7FB}" srcId="{DC757AC5-602B-46CB-A829-DF82DE739316}" destId="{C35FA8E6-2A6F-4DF3-AB23-60634A94BB0C}" srcOrd="4" destOrd="0" parTransId="{526DE0D4-EF06-4E5F-AB8E-F367F6221A1D}" sibTransId="{F16AE99B-D60C-485F-B84D-8A18D9CBF163}"/>
    <dgm:cxn modelId="{81658CF8-7763-4D66-9BE3-E6DCB6788656}" type="presOf" srcId="{E6F2210E-B7F5-4058-A20D-20BC22E6EBD8}" destId="{073A4C74-C9D8-489D-A083-E2E974A24722}" srcOrd="3" destOrd="0" presId="urn:microsoft.com/office/officeart/2005/8/layout/gear1"/>
    <dgm:cxn modelId="{BD354485-952F-4A83-AB66-86EE47A44AB1}" type="presOf" srcId="{96CB1C87-7DA2-4D1C-B92E-989E0A6D9048}" destId="{D92E5DED-5A9F-4EC4-BF20-17892227E08D}" srcOrd="1" destOrd="0" presId="urn:microsoft.com/office/officeart/2005/8/layout/gear1"/>
    <dgm:cxn modelId="{9C79D413-861B-4FD9-985C-6B3967DD7910}" srcId="{DC757AC5-602B-46CB-A829-DF82DE739316}" destId="{14860072-1E90-4546-A535-CEC49C152677}" srcOrd="0" destOrd="0" parTransId="{DB183B7C-465C-4B8C-B1C3-5A2C99065A87}" sibTransId="{ECCD4A54-B0B7-4F59-8393-AD9EA564DD77}"/>
    <dgm:cxn modelId="{0459950B-9359-4A86-B968-AC818FC3ACC3}" type="presOf" srcId="{DC757AC5-602B-46CB-A829-DF82DE739316}" destId="{9DD5BCD0-7596-46E0-ACD7-BB1179C658EF}" srcOrd="0" destOrd="0" presId="urn:microsoft.com/office/officeart/2005/8/layout/gear1"/>
    <dgm:cxn modelId="{AAA4D4DD-8FE7-4C21-8450-867EC847C892}" type="presOf" srcId="{96CB1C87-7DA2-4D1C-B92E-989E0A6D9048}" destId="{E21E84BA-4FC8-4DE9-8D6D-348C61DC2630}" srcOrd="2" destOrd="0" presId="urn:microsoft.com/office/officeart/2005/8/layout/gear1"/>
    <dgm:cxn modelId="{66322600-D1A5-44B2-A4C8-C71ED561685C}" type="presOf" srcId="{ECCD4A54-B0B7-4F59-8393-AD9EA564DD77}" destId="{6B848910-DF0B-4F58-949F-90D9221425DF}" srcOrd="0" destOrd="0" presId="urn:microsoft.com/office/officeart/2005/8/layout/gear1"/>
    <dgm:cxn modelId="{119C88A9-8BED-4691-ACE9-63BE27541C1F}" type="presOf" srcId="{14860072-1E90-4546-A535-CEC49C152677}" destId="{1EF0C3F8-4A1E-4534-BEAE-BBFBB8795CCB}" srcOrd="0" destOrd="0" presId="urn:microsoft.com/office/officeart/2005/8/layout/gear1"/>
    <dgm:cxn modelId="{8B9B2759-BF8E-41A6-A6E2-775F4E242871}" type="presParOf" srcId="{9DD5BCD0-7596-46E0-ACD7-BB1179C658EF}" destId="{1EF0C3F8-4A1E-4534-BEAE-BBFBB8795CCB}" srcOrd="0" destOrd="0" presId="urn:microsoft.com/office/officeart/2005/8/layout/gear1"/>
    <dgm:cxn modelId="{A12BDE6A-F7E5-45DC-8BA0-E841F04A6102}" type="presParOf" srcId="{9DD5BCD0-7596-46E0-ACD7-BB1179C658EF}" destId="{6B10D17A-0892-440D-9805-5F5246EAEBC2}" srcOrd="1" destOrd="0" presId="urn:microsoft.com/office/officeart/2005/8/layout/gear1"/>
    <dgm:cxn modelId="{8FCE55D6-1A99-48DB-BB64-09B8B2FE88F4}" type="presParOf" srcId="{9DD5BCD0-7596-46E0-ACD7-BB1179C658EF}" destId="{BCC6D19C-A2CA-4605-A5B6-3112F9DDFB0C}" srcOrd="2" destOrd="0" presId="urn:microsoft.com/office/officeart/2005/8/layout/gear1"/>
    <dgm:cxn modelId="{2EBD2FAE-8F5E-446B-BF78-D055D7B1CADA}" type="presParOf" srcId="{9DD5BCD0-7596-46E0-ACD7-BB1179C658EF}" destId="{A3D98F24-3250-4FE4-AAA7-F44A970D5CC2}" srcOrd="3" destOrd="0" presId="urn:microsoft.com/office/officeart/2005/8/layout/gear1"/>
    <dgm:cxn modelId="{9A1B9214-56D6-4DDA-BA6A-1CAE81FC312B}" type="presParOf" srcId="{9DD5BCD0-7596-46E0-ACD7-BB1179C658EF}" destId="{D92E5DED-5A9F-4EC4-BF20-17892227E08D}" srcOrd="4" destOrd="0" presId="urn:microsoft.com/office/officeart/2005/8/layout/gear1"/>
    <dgm:cxn modelId="{CEB067F8-0C8C-42A1-8860-8D42E22161F0}" type="presParOf" srcId="{9DD5BCD0-7596-46E0-ACD7-BB1179C658EF}" destId="{E21E84BA-4FC8-4DE9-8D6D-348C61DC2630}" srcOrd="5" destOrd="0" presId="urn:microsoft.com/office/officeart/2005/8/layout/gear1"/>
    <dgm:cxn modelId="{F3468BCF-61F3-44A8-9DAC-1D9B08480054}" type="presParOf" srcId="{9DD5BCD0-7596-46E0-ACD7-BB1179C658EF}" destId="{D67A82D1-3FBE-4295-8BC0-6DFAA6E065FB}" srcOrd="6" destOrd="0" presId="urn:microsoft.com/office/officeart/2005/8/layout/gear1"/>
    <dgm:cxn modelId="{CB911E25-BBE8-472A-B2E4-B2C5AF17E054}" type="presParOf" srcId="{9DD5BCD0-7596-46E0-ACD7-BB1179C658EF}" destId="{3A5FD4C6-2F8A-440C-B13B-110507ED35DF}" srcOrd="7" destOrd="0" presId="urn:microsoft.com/office/officeart/2005/8/layout/gear1"/>
    <dgm:cxn modelId="{8027DB78-B299-4BBA-92DB-B140C388C976}" type="presParOf" srcId="{9DD5BCD0-7596-46E0-ACD7-BB1179C658EF}" destId="{2E198765-414E-4039-B0AE-4DD57C55C6CF}" srcOrd="8" destOrd="0" presId="urn:microsoft.com/office/officeart/2005/8/layout/gear1"/>
    <dgm:cxn modelId="{B3CEE489-3495-435B-B4E2-BD03F74AAC3D}" type="presParOf" srcId="{9DD5BCD0-7596-46E0-ACD7-BB1179C658EF}" destId="{073A4C74-C9D8-489D-A083-E2E974A24722}" srcOrd="9" destOrd="0" presId="urn:microsoft.com/office/officeart/2005/8/layout/gear1"/>
    <dgm:cxn modelId="{296D5946-176F-4980-9DD8-A797B07020E0}" type="presParOf" srcId="{9DD5BCD0-7596-46E0-ACD7-BB1179C658EF}" destId="{6B848910-DF0B-4F58-949F-90D9221425DF}" srcOrd="10" destOrd="0" presId="urn:microsoft.com/office/officeart/2005/8/layout/gear1"/>
    <dgm:cxn modelId="{15E33600-B9A3-4032-B406-69550972ED7A}" type="presParOf" srcId="{9DD5BCD0-7596-46E0-ACD7-BB1179C658EF}" destId="{A3A4CB72-7192-4370-9D35-639A45F50295}" srcOrd="11" destOrd="0" presId="urn:microsoft.com/office/officeart/2005/8/layout/gear1"/>
    <dgm:cxn modelId="{001CF627-5D31-4B45-9532-4A8039B570E4}" type="presParOf" srcId="{9DD5BCD0-7596-46E0-ACD7-BB1179C658EF}" destId="{E11AB6F6-2096-4ACE-A450-6918B5DB59C6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757AC5-602B-46CB-A829-DF82DE739316}" type="doc">
      <dgm:prSet loTypeId="urn:microsoft.com/office/officeart/2005/8/layout/gear1" loCatId="cycle" qsTypeId="urn:microsoft.com/office/officeart/2009/2/quickstyle/3d8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4860072-1E90-4546-A535-CEC49C152677}">
      <dgm:prSet phldrT="[Текст]" custT="1"/>
      <dgm:spPr/>
      <dgm:t>
        <a:bodyPr/>
        <a:lstStyle/>
        <a:p>
          <a:pPr marL="0" marR="0" lvl="0" indent="0" algn="ctr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 нас возникли вопросы!</a:t>
          </a:r>
        </a:p>
        <a:p>
          <a:pPr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DB183B7C-465C-4B8C-B1C3-5A2C99065A87}" cxnId="{9C79D413-861B-4FD9-985C-6B3967DD7910}" type="parTrans">
      <dgm:prSet/>
      <dgm:spPr/>
      <dgm:t>
        <a:bodyPr/>
        <a:lstStyle/>
        <a:p>
          <a:endParaRPr lang="ru-RU"/>
        </a:p>
      </dgm:t>
    </dgm:pt>
    <dgm:pt modelId="{ECCD4A54-B0B7-4F59-8393-AD9EA564DD77}" cxnId="{9C79D413-861B-4FD9-985C-6B3967DD7910}" type="sibTrans">
      <dgm:prSet/>
      <dgm:spPr/>
      <dgm:t>
        <a:bodyPr/>
        <a:lstStyle/>
        <a:p>
          <a:endParaRPr lang="ru-RU"/>
        </a:p>
      </dgm:t>
    </dgm:pt>
    <dgm:pt modelId="{96CB1C87-7DA2-4D1C-B92E-989E0A6D9048}">
      <dgm:prSet phldrT="[Текст]" custT="1"/>
      <dgm:spPr/>
      <dgm:t>
        <a:bodyPr/>
        <a:lstStyle/>
        <a:p>
          <a:pPr marL="0" marR="0" lvl="0" indent="0" algn="ctr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 работает эта организация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  <a:p>
          <a:pPr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/>
        </a:p>
      </dgm:t>
    </dgm:pt>
    <dgm:pt modelId="{B56F8327-0C84-4333-8C39-A77663CCC2B0}" cxnId="{DCCE3CC8-EAB2-4106-8C9E-BBE99E72B1C8}" type="parTrans">
      <dgm:prSet/>
      <dgm:spPr/>
      <dgm:t>
        <a:bodyPr/>
        <a:lstStyle/>
        <a:p>
          <a:endParaRPr lang="ru-RU"/>
        </a:p>
      </dgm:t>
    </dgm:pt>
    <dgm:pt modelId="{7FA37F96-F558-40FC-A6C5-1B3DB5DC348A}" cxnId="{DCCE3CC8-EAB2-4106-8C9E-BBE99E72B1C8}" type="sibTrans">
      <dgm:prSet/>
      <dgm:spPr/>
      <dgm:t>
        <a:bodyPr/>
        <a:lstStyle/>
        <a:p>
          <a:endParaRPr lang="ru-RU"/>
        </a:p>
      </dgm:t>
    </dgm:pt>
    <dgm:pt modelId="{E6F2210E-B7F5-4058-A20D-20BC22E6EBD8}">
      <dgm:prSet phldrT="[Текст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бывают поезда?</a:t>
          </a:r>
        </a:p>
        <a:p>
          <a:pPr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368D7C9E-2BBD-4C05-876A-3CD11EDFBF49}" cxnId="{4B0153FA-8EC4-4955-8D7E-D44739E94F35}" type="parTrans">
      <dgm:prSet/>
      <dgm:spPr/>
      <dgm:t>
        <a:bodyPr/>
        <a:lstStyle/>
        <a:p>
          <a:endParaRPr lang="ru-RU"/>
        </a:p>
      </dgm:t>
    </dgm:pt>
    <dgm:pt modelId="{D04ED6FC-A449-4D4D-BF5E-5D6851447BE6}" cxnId="{4B0153FA-8EC4-4955-8D7E-D44739E94F35}" type="sibTrans">
      <dgm:prSet/>
      <dgm:spPr/>
      <dgm:t>
        <a:bodyPr/>
        <a:lstStyle/>
        <a:p>
          <a:endParaRPr lang="ru-RU"/>
        </a:p>
      </dgm:t>
    </dgm:pt>
    <dgm:pt modelId="{C35FA8E6-2A6F-4DF3-AB23-60634A94BB0C}">
      <dgm:prSet phldrT="[Текст]"/>
      <dgm:spPr/>
      <dgm:t>
        <a:bodyPr/>
        <a:lstStyle/>
        <a:p>
          <a:endParaRPr lang="ru-RU"/>
        </a:p>
      </dgm:t>
    </dgm:pt>
    <dgm:pt modelId="{526DE0D4-EF06-4E5F-AB8E-F367F6221A1D}" cxnId="{7BF0990C-691A-42B0-B8EB-6ECEFBFDD7FB}" type="parTrans">
      <dgm:prSet/>
      <dgm:spPr/>
      <dgm:t>
        <a:bodyPr/>
        <a:lstStyle/>
        <a:p>
          <a:endParaRPr lang="ru-RU"/>
        </a:p>
      </dgm:t>
    </dgm:pt>
    <dgm:pt modelId="{F16AE99B-D60C-485F-B84D-8A18D9CBF163}" cxnId="{7BF0990C-691A-42B0-B8EB-6ECEFBFDD7FB}" type="sibTrans">
      <dgm:prSet/>
      <dgm:spPr/>
      <dgm:t>
        <a:bodyPr/>
        <a:lstStyle/>
        <a:p>
          <a:endParaRPr lang="ru-RU"/>
        </a:p>
      </dgm:t>
    </dgm:pt>
    <dgm:pt modelId="{F665669D-9943-49C7-89F4-B9BCE7B08CF0}">
      <dgm:prSet phldrT="[Текст]"/>
      <dgm:spPr/>
      <dgm:t>
        <a:bodyPr/>
        <a:lstStyle/>
        <a:p>
          <a:endParaRPr lang="ru-RU"/>
        </a:p>
      </dgm:t>
    </dgm:pt>
    <dgm:pt modelId="{BE841232-45BB-4EC9-9640-4DC93DD97711}" cxnId="{8720E8E0-D3E5-480F-8AA4-6BE702630ACE}" type="parTrans">
      <dgm:prSet/>
      <dgm:spPr/>
      <dgm:t>
        <a:bodyPr/>
        <a:lstStyle/>
        <a:p>
          <a:endParaRPr lang="ru-RU"/>
        </a:p>
      </dgm:t>
    </dgm:pt>
    <dgm:pt modelId="{43A5900C-912C-4C51-B5A4-07A11146E03F}" cxnId="{8720E8E0-D3E5-480F-8AA4-6BE702630ACE}" type="sibTrans">
      <dgm:prSet/>
      <dgm:spPr/>
      <dgm:t>
        <a:bodyPr/>
        <a:lstStyle/>
        <a:p>
          <a:endParaRPr lang="ru-RU"/>
        </a:p>
      </dgm:t>
    </dgm:pt>
    <dgm:pt modelId="{9DD5BCD0-7596-46E0-ACD7-BB1179C658EF}" type="pres">
      <dgm:prSet presAssocID="{DC757AC5-602B-46CB-A829-DF82DE739316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F0C3F8-4A1E-4534-BEAE-BBFBB8795CCB}" type="pres">
      <dgm:prSet presAssocID="{14860072-1E90-4546-A535-CEC49C152677}" presName="gear1" presStyleLbl="node1" presStyleIdx="0" presStyleCnt="3" custLinFactNeighborX="4948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0D17A-0892-440D-9805-5F5246EAEBC2}" type="pres">
      <dgm:prSet presAssocID="{14860072-1E90-4546-A535-CEC49C152677}" presName="gear1srcNode" presStyleLbl="node1" presStyleIdx="0" presStyleCnt="3"/>
      <dgm:spPr/>
      <dgm:t>
        <a:bodyPr/>
        <a:lstStyle/>
        <a:p>
          <a:endParaRPr lang="ru-RU"/>
        </a:p>
      </dgm:t>
    </dgm:pt>
    <dgm:pt modelId="{BCC6D19C-A2CA-4605-A5B6-3112F9DDFB0C}" type="pres">
      <dgm:prSet presAssocID="{14860072-1E90-4546-A535-CEC49C152677}" presName="gear1dstNode" presStyleLbl="node1" presStyleIdx="0" presStyleCnt="3"/>
      <dgm:spPr/>
      <dgm:t>
        <a:bodyPr/>
        <a:lstStyle/>
        <a:p>
          <a:endParaRPr lang="ru-RU"/>
        </a:p>
      </dgm:t>
    </dgm:pt>
    <dgm:pt modelId="{A3D98F24-3250-4FE4-AAA7-F44A970D5CC2}" type="pres">
      <dgm:prSet presAssocID="{96CB1C87-7DA2-4D1C-B92E-989E0A6D9048}" presName="gear2" presStyleLbl="node1" presStyleIdx="1" presStyleCnt="3" custScaleX="152162" custScaleY="135902" custLinFactNeighborX="-12139" custLinFactNeighborY="-113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E5DED-5A9F-4EC4-BF20-17892227E08D}" type="pres">
      <dgm:prSet presAssocID="{96CB1C87-7DA2-4D1C-B92E-989E0A6D9048}" presName="gear2srcNode" presStyleLbl="node1" presStyleIdx="1" presStyleCnt="3"/>
      <dgm:spPr/>
      <dgm:t>
        <a:bodyPr/>
        <a:lstStyle/>
        <a:p>
          <a:endParaRPr lang="ru-RU"/>
        </a:p>
      </dgm:t>
    </dgm:pt>
    <dgm:pt modelId="{E21E84BA-4FC8-4DE9-8D6D-348C61DC2630}" type="pres">
      <dgm:prSet presAssocID="{96CB1C87-7DA2-4D1C-B92E-989E0A6D9048}" presName="gear2dstNode" presStyleLbl="node1" presStyleIdx="1" presStyleCnt="3"/>
      <dgm:spPr/>
      <dgm:t>
        <a:bodyPr/>
        <a:lstStyle/>
        <a:p>
          <a:endParaRPr lang="ru-RU"/>
        </a:p>
      </dgm:t>
    </dgm:pt>
    <dgm:pt modelId="{D67A82D1-3FBE-4295-8BC0-6DFAA6E065FB}" type="pres">
      <dgm:prSet presAssocID="{E6F2210E-B7F5-4058-A20D-20BC22E6EBD8}" presName="gear3" presStyleLbl="node1" presStyleIdx="2" presStyleCnt="3" custScaleX="127377" custScaleY="117094" custLinFactNeighborX="27839" custLinFactNeighborY="-8452"/>
      <dgm:spPr/>
      <dgm:t>
        <a:bodyPr/>
        <a:lstStyle/>
        <a:p>
          <a:endParaRPr lang="ru-RU"/>
        </a:p>
      </dgm:t>
    </dgm:pt>
    <dgm:pt modelId="{3A5FD4C6-2F8A-440C-B13B-110507ED35DF}" type="pres">
      <dgm:prSet presAssocID="{E6F2210E-B7F5-4058-A20D-20BC22E6EBD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198765-414E-4039-B0AE-4DD57C55C6CF}" type="pres">
      <dgm:prSet presAssocID="{E6F2210E-B7F5-4058-A20D-20BC22E6EBD8}" presName="gear3srcNode" presStyleLbl="node1" presStyleIdx="2" presStyleCnt="3"/>
      <dgm:spPr/>
      <dgm:t>
        <a:bodyPr/>
        <a:lstStyle/>
        <a:p>
          <a:endParaRPr lang="ru-RU"/>
        </a:p>
      </dgm:t>
    </dgm:pt>
    <dgm:pt modelId="{073A4C74-C9D8-489D-A083-E2E974A24722}" type="pres">
      <dgm:prSet presAssocID="{E6F2210E-B7F5-4058-A20D-20BC22E6EBD8}" presName="gear3dstNode" presStyleLbl="node1" presStyleIdx="2" presStyleCnt="3"/>
      <dgm:spPr/>
      <dgm:t>
        <a:bodyPr/>
        <a:lstStyle/>
        <a:p>
          <a:endParaRPr lang="ru-RU"/>
        </a:p>
      </dgm:t>
    </dgm:pt>
    <dgm:pt modelId="{6B848910-DF0B-4F58-949F-90D9221425DF}" type="pres">
      <dgm:prSet presAssocID="{ECCD4A54-B0B7-4F59-8393-AD9EA564DD77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A3A4CB72-7192-4370-9D35-639A45F50295}" type="pres">
      <dgm:prSet presAssocID="{7FA37F96-F558-40FC-A6C5-1B3DB5DC348A}" presName="connector2" presStyleLbl="sibTrans2D1" presStyleIdx="1" presStyleCnt="3" custAng="1836000" custLinFactNeighborX="-16083" custLinFactNeighborY="-19400"/>
      <dgm:spPr/>
      <dgm:t>
        <a:bodyPr/>
        <a:lstStyle/>
        <a:p>
          <a:endParaRPr lang="ru-RU"/>
        </a:p>
      </dgm:t>
    </dgm:pt>
    <dgm:pt modelId="{E11AB6F6-2096-4ACE-A450-6918B5DB59C6}" type="pres">
      <dgm:prSet presAssocID="{D04ED6FC-A449-4D4D-BF5E-5D6851447BE6}" presName="connector3" presStyleLbl="sibTrans2D1" presStyleIdx="2" presStyleCnt="3" custAng="2258314" custLinFactNeighborX="8556" custLinFactNeighborY="11351"/>
      <dgm:spPr/>
      <dgm:t>
        <a:bodyPr/>
        <a:lstStyle/>
        <a:p>
          <a:endParaRPr lang="ru-RU"/>
        </a:p>
      </dgm:t>
    </dgm:pt>
  </dgm:ptLst>
  <dgm:cxnLst>
    <dgm:cxn modelId="{59CA99FD-45ED-4CEF-B0E0-7B923D4F290C}" type="presOf" srcId="{E6F2210E-B7F5-4058-A20D-20BC22E6EBD8}" destId="{2E198765-414E-4039-B0AE-4DD57C55C6CF}" srcOrd="2" destOrd="0" presId="urn:microsoft.com/office/officeart/2005/8/layout/gear1"/>
    <dgm:cxn modelId="{711603DE-629A-4E02-8151-8FBB57B0A65B}" type="presOf" srcId="{14860072-1E90-4546-A535-CEC49C152677}" destId="{BCC6D19C-A2CA-4605-A5B6-3112F9DDFB0C}" srcOrd="2" destOrd="0" presId="urn:microsoft.com/office/officeart/2005/8/layout/gear1"/>
    <dgm:cxn modelId="{DCCE3CC8-EAB2-4106-8C9E-BBE99E72B1C8}" srcId="{DC757AC5-602B-46CB-A829-DF82DE739316}" destId="{96CB1C87-7DA2-4D1C-B92E-989E0A6D9048}" srcOrd="1" destOrd="0" parTransId="{B56F8327-0C84-4333-8C39-A77663CCC2B0}" sibTransId="{7FA37F96-F558-40FC-A6C5-1B3DB5DC348A}"/>
    <dgm:cxn modelId="{4B0153FA-8EC4-4955-8D7E-D44739E94F35}" srcId="{DC757AC5-602B-46CB-A829-DF82DE739316}" destId="{E6F2210E-B7F5-4058-A20D-20BC22E6EBD8}" srcOrd="2" destOrd="0" parTransId="{368D7C9E-2BBD-4C05-876A-3CD11EDFBF49}" sibTransId="{D04ED6FC-A449-4D4D-BF5E-5D6851447BE6}"/>
    <dgm:cxn modelId="{F03DDB8D-481C-4BF6-A0A1-0E63E1203B86}" type="presOf" srcId="{7FA37F96-F558-40FC-A6C5-1B3DB5DC348A}" destId="{A3A4CB72-7192-4370-9D35-639A45F50295}" srcOrd="0" destOrd="0" presId="urn:microsoft.com/office/officeart/2005/8/layout/gear1"/>
    <dgm:cxn modelId="{97C372EA-6471-4437-84B6-5468DC51545D}" type="presOf" srcId="{14860072-1E90-4546-A535-CEC49C152677}" destId="{6B10D17A-0892-440D-9805-5F5246EAEBC2}" srcOrd="1" destOrd="0" presId="urn:microsoft.com/office/officeart/2005/8/layout/gear1"/>
    <dgm:cxn modelId="{094B3816-4413-46CE-82E8-291AC7FEC2F5}" type="presOf" srcId="{96CB1C87-7DA2-4D1C-B92E-989E0A6D9048}" destId="{A3D98F24-3250-4FE4-AAA7-F44A970D5CC2}" srcOrd="0" destOrd="0" presId="urn:microsoft.com/office/officeart/2005/8/layout/gear1"/>
    <dgm:cxn modelId="{8720E8E0-D3E5-480F-8AA4-6BE702630ACE}" srcId="{DC757AC5-602B-46CB-A829-DF82DE739316}" destId="{F665669D-9943-49C7-89F4-B9BCE7B08CF0}" srcOrd="3" destOrd="0" parTransId="{BE841232-45BB-4EC9-9640-4DC93DD97711}" sibTransId="{43A5900C-912C-4C51-B5A4-07A11146E03F}"/>
    <dgm:cxn modelId="{CBD3FDE2-D5BF-4B76-B8FB-1C3A78110F40}" type="presOf" srcId="{E6F2210E-B7F5-4058-A20D-20BC22E6EBD8}" destId="{3A5FD4C6-2F8A-440C-B13B-110507ED35DF}" srcOrd="1" destOrd="0" presId="urn:microsoft.com/office/officeart/2005/8/layout/gear1"/>
    <dgm:cxn modelId="{167A262D-16D8-4FAC-A976-64A177B82A5B}" type="presOf" srcId="{D04ED6FC-A449-4D4D-BF5E-5D6851447BE6}" destId="{E11AB6F6-2096-4ACE-A450-6918B5DB59C6}" srcOrd="0" destOrd="0" presId="urn:microsoft.com/office/officeart/2005/8/layout/gear1"/>
    <dgm:cxn modelId="{4275CE6C-8A6D-4ADA-AD13-612B884E96F2}" type="presOf" srcId="{E6F2210E-B7F5-4058-A20D-20BC22E6EBD8}" destId="{D67A82D1-3FBE-4295-8BC0-6DFAA6E065FB}" srcOrd="0" destOrd="0" presId="urn:microsoft.com/office/officeart/2005/8/layout/gear1"/>
    <dgm:cxn modelId="{7BF0990C-691A-42B0-B8EB-6ECEFBFDD7FB}" srcId="{DC757AC5-602B-46CB-A829-DF82DE739316}" destId="{C35FA8E6-2A6F-4DF3-AB23-60634A94BB0C}" srcOrd="4" destOrd="0" parTransId="{526DE0D4-EF06-4E5F-AB8E-F367F6221A1D}" sibTransId="{F16AE99B-D60C-485F-B84D-8A18D9CBF163}"/>
    <dgm:cxn modelId="{81658CF8-7763-4D66-9BE3-E6DCB6788656}" type="presOf" srcId="{E6F2210E-B7F5-4058-A20D-20BC22E6EBD8}" destId="{073A4C74-C9D8-489D-A083-E2E974A24722}" srcOrd="3" destOrd="0" presId="urn:microsoft.com/office/officeart/2005/8/layout/gear1"/>
    <dgm:cxn modelId="{BD354485-952F-4A83-AB66-86EE47A44AB1}" type="presOf" srcId="{96CB1C87-7DA2-4D1C-B92E-989E0A6D9048}" destId="{D92E5DED-5A9F-4EC4-BF20-17892227E08D}" srcOrd="1" destOrd="0" presId="urn:microsoft.com/office/officeart/2005/8/layout/gear1"/>
    <dgm:cxn modelId="{9C79D413-861B-4FD9-985C-6B3967DD7910}" srcId="{DC757AC5-602B-46CB-A829-DF82DE739316}" destId="{14860072-1E90-4546-A535-CEC49C152677}" srcOrd="0" destOrd="0" parTransId="{DB183B7C-465C-4B8C-B1C3-5A2C99065A87}" sibTransId="{ECCD4A54-B0B7-4F59-8393-AD9EA564DD77}"/>
    <dgm:cxn modelId="{0459950B-9359-4A86-B968-AC818FC3ACC3}" type="presOf" srcId="{DC757AC5-602B-46CB-A829-DF82DE739316}" destId="{9DD5BCD0-7596-46E0-ACD7-BB1179C658EF}" srcOrd="0" destOrd="0" presId="urn:microsoft.com/office/officeart/2005/8/layout/gear1"/>
    <dgm:cxn modelId="{AAA4D4DD-8FE7-4C21-8450-867EC847C892}" type="presOf" srcId="{96CB1C87-7DA2-4D1C-B92E-989E0A6D9048}" destId="{E21E84BA-4FC8-4DE9-8D6D-348C61DC2630}" srcOrd="2" destOrd="0" presId="urn:microsoft.com/office/officeart/2005/8/layout/gear1"/>
    <dgm:cxn modelId="{66322600-D1A5-44B2-A4C8-C71ED561685C}" type="presOf" srcId="{ECCD4A54-B0B7-4F59-8393-AD9EA564DD77}" destId="{6B848910-DF0B-4F58-949F-90D9221425DF}" srcOrd="0" destOrd="0" presId="urn:microsoft.com/office/officeart/2005/8/layout/gear1"/>
    <dgm:cxn modelId="{119C88A9-8BED-4691-ACE9-63BE27541C1F}" type="presOf" srcId="{14860072-1E90-4546-A535-CEC49C152677}" destId="{1EF0C3F8-4A1E-4534-BEAE-BBFBB8795CCB}" srcOrd="0" destOrd="0" presId="urn:microsoft.com/office/officeart/2005/8/layout/gear1"/>
    <dgm:cxn modelId="{8B9B2759-BF8E-41A6-A6E2-775F4E242871}" type="presParOf" srcId="{9DD5BCD0-7596-46E0-ACD7-BB1179C658EF}" destId="{1EF0C3F8-4A1E-4534-BEAE-BBFBB8795CCB}" srcOrd="0" destOrd="0" presId="urn:microsoft.com/office/officeart/2005/8/layout/gear1"/>
    <dgm:cxn modelId="{A12BDE6A-F7E5-45DC-8BA0-E841F04A6102}" type="presParOf" srcId="{9DD5BCD0-7596-46E0-ACD7-BB1179C658EF}" destId="{6B10D17A-0892-440D-9805-5F5246EAEBC2}" srcOrd="1" destOrd="0" presId="urn:microsoft.com/office/officeart/2005/8/layout/gear1"/>
    <dgm:cxn modelId="{8FCE55D6-1A99-48DB-BB64-09B8B2FE88F4}" type="presParOf" srcId="{9DD5BCD0-7596-46E0-ACD7-BB1179C658EF}" destId="{BCC6D19C-A2CA-4605-A5B6-3112F9DDFB0C}" srcOrd="2" destOrd="0" presId="urn:microsoft.com/office/officeart/2005/8/layout/gear1"/>
    <dgm:cxn modelId="{2EBD2FAE-8F5E-446B-BF78-D055D7B1CADA}" type="presParOf" srcId="{9DD5BCD0-7596-46E0-ACD7-BB1179C658EF}" destId="{A3D98F24-3250-4FE4-AAA7-F44A970D5CC2}" srcOrd="3" destOrd="0" presId="urn:microsoft.com/office/officeart/2005/8/layout/gear1"/>
    <dgm:cxn modelId="{9A1B9214-56D6-4DDA-BA6A-1CAE81FC312B}" type="presParOf" srcId="{9DD5BCD0-7596-46E0-ACD7-BB1179C658EF}" destId="{D92E5DED-5A9F-4EC4-BF20-17892227E08D}" srcOrd="4" destOrd="0" presId="urn:microsoft.com/office/officeart/2005/8/layout/gear1"/>
    <dgm:cxn modelId="{CEB067F8-0C8C-42A1-8860-8D42E22161F0}" type="presParOf" srcId="{9DD5BCD0-7596-46E0-ACD7-BB1179C658EF}" destId="{E21E84BA-4FC8-4DE9-8D6D-348C61DC2630}" srcOrd="5" destOrd="0" presId="urn:microsoft.com/office/officeart/2005/8/layout/gear1"/>
    <dgm:cxn modelId="{F3468BCF-61F3-44A8-9DAC-1D9B08480054}" type="presParOf" srcId="{9DD5BCD0-7596-46E0-ACD7-BB1179C658EF}" destId="{D67A82D1-3FBE-4295-8BC0-6DFAA6E065FB}" srcOrd="6" destOrd="0" presId="urn:microsoft.com/office/officeart/2005/8/layout/gear1"/>
    <dgm:cxn modelId="{CB911E25-BBE8-472A-B2E4-B2C5AF17E054}" type="presParOf" srcId="{9DD5BCD0-7596-46E0-ACD7-BB1179C658EF}" destId="{3A5FD4C6-2F8A-440C-B13B-110507ED35DF}" srcOrd="7" destOrd="0" presId="urn:microsoft.com/office/officeart/2005/8/layout/gear1"/>
    <dgm:cxn modelId="{8027DB78-B299-4BBA-92DB-B140C388C976}" type="presParOf" srcId="{9DD5BCD0-7596-46E0-ACD7-BB1179C658EF}" destId="{2E198765-414E-4039-B0AE-4DD57C55C6CF}" srcOrd="8" destOrd="0" presId="urn:microsoft.com/office/officeart/2005/8/layout/gear1"/>
    <dgm:cxn modelId="{B3CEE489-3495-435B-B4E2-BD03F74AAC3D}" type="presParOf" srcId="{9DD5BCD0-7596-46E0-ACD7-BB1179C658EF}" destId="{073A4C74-C9D8-489D-A083-E2E974A24722}" srcOrd="9" destOrd="0" presId="urn:microsoft.com/office/officeart/2005/8/layout/gear1"/>
    <dgm:cxn modelId="{296D5946-176F-4980-9DD8-A797B07020E0}" type="presParOf" srcId="{9DD5BCD0-7596-46E0-ACD7-BB1179C658EF}" destId="{6B848910-DF0B-4F58-949F-90D9221425DF}" srcOrd="10" destOrd="0" presId="urn:microsoft.com/office/officeart/2005/8/layout/gear1"/>
    <dgm:cxn modelId="{15E33600-B9A3-4032-B406-69550972ED7A}" type="presParOf" srcId="{9DD5BCD0-7596-46E0-ACD7-BB1179C658EF}" destId="{A3A4CB72-7192-4370-9D35-639A45F50295}" srcOrd="11" destOrd="0" presId="urn:microsoft.com/office/officeart/2005/8/layout/gear1"/>
    <dgm:cxn modelId="{001CF627-5D31-4B45-9532-4A8039B570E4}" type="presParOf" srcId="{9DD5BCD0-7596-46E0-ACD7-BB1179C658EF}" destId="{E11AB6F6-2096-4ACE-A450-6918B5DB59C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4758602" cy="4758602"/>
        <a:chOff x="0" y="0"/>
        <a:chExt cx="4758602" cy="4758602"/>
      </a:xfrm>
      <a:scene3d>
        <a:camera prst="perspectiveHeroicExtremeRightFacing" zoom="82000">
          <a:rot lat="21300000" lon="20400000" rev="180000"/>
        </a:camera>
        <a:lightRig rig="morning" dir="t">
          <a:rot lat="0" lon="0" rev="20400000"/>
        </a:lightRig>
      </a:scene3d>
    </dsp:grpSpPr>
    <dsp:sp modelId="{1EF0C3F8-4A1E-4534-BEAE-BBFBB8795CCB}">
      <dsp:nvSpPr>
        <dsp:cNvPr id="3" name="Фигура 2"/>
        <dsp:cNvSpPr/>
      </dsp:nvSpPr>
      <dsp:spPr bwMode="white">
        <a:xfrm>
          <a:off x="2388182" y="2141371"/>
          <a:ext cx="2617231" cy="2617231"/>
        </a:xfrm>
        <a:prstGeom prst="gear9">
          <a:avLst/>
        </a:prstGeom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hemeClr val="lt1"/>
        </a:lnRef>
        <a:fillRef idx="1">
          <a:schemeClr val="accent2"/>
        </a:fillRef>
        <a:effectRef idx="2">
          <a:scrgbClr r="0" g="0" b="0"/>
        </a:effectRef>
        <a:fontRef idx="minor">
          <a:schemeClr val="lt1"/>
        </a:fontRef>
      </dsp:style>
      <dsp:txBody>
        <a:bodyPr lIns="20320" tIns="20320" rIns="20320" bIns="2032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rtl="0" eaLnBrk="1" latinLnBrk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noProof="0" dirty="0" smtClean="0"/>
            <a:t>Какие бывают профессии</a:t>
          </a:r>
          <a:r>
            <a:rPr lang="ru-RU" sz="1600" noProof="0" dirty="0" smtClean="0"/>
            <a:t>?</a:t>
          </a:r>
          <a:endParaRPr lang="ru-RU" sz="1600" noProof="0" dirty="0" smtClean="0"/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600" dirty="0"/>
        </a:p>
      </dsp:txBody>
      <dsp:txXfrm>
        <a:off x="2388182" y="2141371"/>
        <a:ext cx="2617231" cy="2617231"/>
      </dsp:txXfrm>
    </dsp:sp>
    <dsp:sp modelId="{A3D98F24-3250-4FE4-AAA7-F44A970D5CC2}">
      <dsp:nvSpPr>
        <dsp:cNvPr id="6" name="Фигура 5"/>
        <dsp:cNvSpPr/>
      </dsp:nvSpPr>
      <dsp:spPr bwMode="white">
        <a:xfrm>
          <a:off x="865429" y="1522753"/>
          <a:ext cx="1903441" cy="1903441"/>
        </a:xfrm>
        <a:prstGeom prst="gear6">
          <a:avLst/>
        </a:prstGeom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hemeClr val="lt1"/>
        </a:lnRef>
        <a:fillRef idx="1">
          <a:schemeClr val="accent3"/>
        </a:fillRef>
        <a:effectRef idx="2">
          <a:scrgbClr r="0" g="0" b="0"/>
        </a:effectRef>
        <a:fontRef idx="minor">
          <a:schemeClr val="lt1"/>
        </a:fontRef>
      </dsp:style>
      <dsp:txBody>
        <a:bodyPr lIns="22860" tIns="22860" rIns="22860" bIns="228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18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Кто управляет поездами?</a:t>
          </a:r>
          <a:endParaRPr lang="ru-RU" sz="1800" b="1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sp:txBody>
      <dsp:txXfrm>
        <a:off x="865429" y="1522753"/>
        <a:ext cx="1903441" cy="1903441"/>
      </dsp:txXfrm>
    </dsp:sp>
    <dsp:sp modelId="{D67A82D1-3FBE-4295-8BC0-6DFAA6E065FB}">
      <dsp:nvSpPr>
        <dsp:cNvPr id="9" name="Фигура 8"/>
        <dsp:cNvSpPr/>
      </dsp:nvSpPr>
      <dsp:spPr bwMode="white">
        <a:xfrm rot="-900000">
          <a:off x="2255029" y="209573"/>
          <a:ext cx="1864983" cy="1864983"/>
        </a:xfrm>
        <a:prstGeom prst="gear6">
          <a:avLst/>
        </a:prstGeom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hemeClr val="lt1"/>
        </a:lnRef>
        <a:fillRef idx="1">
          <a:schemeClr val="accent4"/>
        </a:fillRef>
        <a:effectRef idx="2">
          <a:scrgbClr r="0" g="0" b="0"/>
        </a:effectRef>
        <a:fontRef idx="minor">
          <a:schemeClr val="lt1"/>
        </a:fontRef>
      </dsp:style>
      <dsp:txBody>
        <a:bodyPr lIns="22860" tIns="22860" rIns="22860" bIns="228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 появилась железная дорога?</a:t>
          </a:r>
          <a:endParaRPr lang="ru-RU" dirty="0"/>
        </a:p>
      </dsp:txBody>
      <dsp:txXfrm rot="-900000">
        <a:off x="2255029" y="209573"/>
        <a:ext cx="1864983" cy="1864983"/>
      </dsp:txXfrm>
    </dsp:sp>
    <dsp:sp modelId="{6B848910-DF0B-4F58-949F-90D9221425DF}">
      <dsp:nvSpPr>
        <dsp:cNvPr id="12" name="Круговая стрелка 11"/>
        <dsp:cNvSpPr/>
      </dsp:nvSpPr>
      <dsp:spPr bwMode="white">
        <a:xfrm>
          <a:off x="2197756" y="1747457"/>
          <a:ext cx="3340895" cy="3340895"/>
        </a:xfrm>
        <a:prstGeom prst="circularArrow">
          <a:avLst>
            <a:gd name="adj1" fmla="val 5000"/>
            <a:gd name="adj2" fmla="val 360000"/>
            <a:gd name="adj3" fmla="val 2467201"/>
            <a:gd name="adj4" fmla="val 15835649"/>
            <a:gd name="adj5" fmla="val 5500"/>
          </a:avLst>
        </a:prstGeom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2"/>
        </a:fillRef>
        <a:effectRef idx="2">
          <a:scrgbClr r="0" g="0" b="0"/>
        </a:effectRef>
        <a:fontRef idx="minor">
          <a:schemeClr val="lt1"/>
        </a:fontRef>
      </dsp:style>
      <dsp:txXfrm>
        <a:off x="2197756" y="1747457"/>
        <a:ext cx="3340895" cy="3340895"/>
      </dsp:txXfrm>
    </dsp:sp>
    <dsp:sp modelId="{A3A4CB72-7192-4370-9D35-639A45F50295}">
      <dsp:nvSpPr>
        <dsp:cNvPr id="13" name="Фигура 12"/>
        <dsp:cNvSpPr/>
      </dsp:nvSpPr>
      <dsp:spPr bwMode="white">
        <a:xfrm>
          <a:off x="583295" y="1154133"/>
          <a:ext cx="2324101" cy="2324101"/>
        </a:xfrm>
        <a:prstGeom prst="leftCircularArrow">
          <a:avLst>
            <a:gd name="adj1" fmla="val 5000"/>
            <a:gd name="adj2" fmla="val -360000"/>
            <a:gd name="adj3" fmla="val 10419125"/>
            <a:gd name="adj4" fmla="val 14837806"/>
            <a:gd name="adj5" fmla="val 5500"/>
          </a:avLst>
        </a:prstGeom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3"/>
        </a:fillRef>
        <a:effectRef idx="2">
          <a:scrgbClr r="0" g="0" b="0"/>
        </a:effectRef>
        <a:fontRef idx="minor">
          <a:schemeClr val="lt1"/>
        </a:fontRef>
      </dsp:style>
      <dsp:txXfrm>
        <a:off x="583295" y="1154133"/>
        <a:ext cx="2324101" cy="2324101"/>
      </dsp:txXfrm>
    </dsp:sp>
    <dsp:sp modelId="{E11AB6F6-2096-4ACE-A450-6918B5DB59C6}">
      <dsp:nvSpPr>
        <dsp:cNvPr id="14" name="Круговая стрелка 13"/>
        <dsp:cNvSpPr/>
      </dsp:nvSpPr>
      <dsp:spPr bwMode="white">
        <a:xfrm>
          <a:off x="1544653" y="-156858"/>
          <a:ext cx="2535383" cy="2535383"/>
        </a:xfrm>
        <a:prstGeom prst="circularArrow">
          <a:avLst>
            <a:gd name="adj1" fmla="val 5000"/>
            <a:gd name="adj2" fmla="val 360000"/>
            <a:gd name="adj3" fmla="val 13347948"/>
            <a:gd name="adj4" fmla="val 10508220"/>
            <a:gd name="adj5" fmla="val 5500"/>
          </a:avLst>
        </a:prstGeom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4"/>
        </a:fillRef>
        <a:effectRef idx="2">
          <a:scrgbClr r="0" g="0" b="0"/>
        </a:effectRef>
        <a:fontRef idx="minor">
          <a:schemeClr val="lt1"/>
        </a:fontRef>
      </dsp:style>
      <dsp:txXfrm>
        <a:off x="1544653" y="-156858"/>
        <a:ext cx="2535383" cy="2535383"/>
      </dsp:txXfrm>
    </dsp:sp>
    <dsp:sp modelId="{6B10D17A-0892-440D-9805-5F5246EAEBC2}">
      <dsp:nvSpPr>
        <dsp:cNvPr id="4" name="Прямоугольник 3" hidden="1"/>
        <dsp:cNvSpPr/>
      </dsp:nvSpPr>
      <dsp:spPr>
        <a:xfrm>
          <a:off x="3673004" y="1903441"/>
          <a:ext cx="36000" cy="36000"/>
        </a:xfrm>
        <a:prstGeom prst="rect">
          <a:avLst/>
        </a:prstGeom>
      </dsp:spPr>
      <dsp:txXfrm>
        <a:off x="3673004" y="1903441"/>
        <a:ext cx="36000" cy="36000"/>
      </dsp:txXfrm>
    </dsp:sp>
    <dsp:sp modelId="{BCC6D19C-A2CA-4605-A5B6-3112F9DDFB0C}">
      <dsp:nvSpPr>
        <dsp:cNvPr id="5" name="Прямоугольник 4" hidden="1"/>
        <dsp:cNvSpPr/>
      </dsp:nvSpPr>
      <dsp:spPr>
        <a:xfrm>
          <a:off x="4874241" y="4520672"/>
          <a:ext cx="36000" cy="36000"/>
        </a:xfrm>
        <a:prstGeom prst="rect">
          <a:avLst/>
        </a:prstGeom>
      </dsp:spPr>
      <dsp:txXfrm>
        <a:off x="4874241" y="4520672"/>
        <a:ext cx="36000" cy="36000"/>
      </dsp:txXfrm>
    </dsp:sp>
    <dsp:sp modelId="{D92E5DED-5A9F-4EC4-BF20-17892227E08D}">
      <dsp:nvSpPr>
        <dsp:cNvPr id="7" name="Прямоугольник 6" hidden="1"/>
        <dsp:cNvSpPr/>
      </dsp:nvSpPr>
      <dsp:spPr>
        <a:xfrm>
          <a:off x="1341289" y="1332409"/>
          <a:ext cx="36000" cy="36000"/>
        </a:xfrm>
        <a:prstGeom prst="rect">
          <a:avLst/>
        </a:prstGeom>
      </dsp:spPr>
      <dsp:txXfrm>
        <a:off x="1341289" y="1332409"/>
        <a:ext cx="36000" cy="36000"/>
      </dsp:txXfrm>
    </dsp:sp>
    <dsp:sp modelId="{E21E84BA-4FC8-4DE9-8D6D-348C61DC2630}">
      <dsp:nvSpPr>
        <dsp:cNvPr id="8" name="Прямоугольник 7" hidden="1"/>
        <dsp:cNvSpPr/>
      </dsp:nvSpPr>
      <dsp:spPr>
        <a:xfrm>
          <a:off x="722671" y="2522059"/>
          <a:ext cx="36000" cy="36000"/>
        </a:xfrm>
        <a:prstGeom prst="rect">
          <a:avLst/>
        </a:prstGeom>
      </dsp:spPr>
      <dsp:txXfrm>
        <a:off x="722671" y="2522059"/>
        <a:ext cx="36000" cy="36000"/>
      </dsp:txXfrm>
    </dsp:sp>
    <dsp:sp modelId="{2E198765-414E-4039-B0AE-4DD57C55C6CF}">
      <dsp:nvSpPr>
        <dsp:cNvPr id="10" name="Прямоугольник 9" hidden="1"/>
        <dsp:cNvSpPr/>
      </dsp:nvSpPr>
      <dsp:spPr>
        <a:xfrm>
          <a:off x="1674392" y="1189651"/>
          <a:ext cx="36000" cy="36000"/>
        </a:xfrm>
        <a:prstGeom prst="rect">
          <a:avLst/>
        </a:prstGeom>
      </dsp:spPr>
      <dsp:txXfrm>
        <a:off x="1674392" y="1189651"/>
        <a:ext cx="36000" cy="36000"/>
      </dsp:txXfrm>
    </dsp:sp>
    <dsp:sp modelId="{073A4C74-C9D8-489D-A083-E2E974A24722}">
      <dsp:nvSpPr>
        <dsp:cNvPr id="11" name="Прямоугольник 10" hidden="1"/>
        <dsp:cNvSpPr/>
      </dsp:nvSpPr>
      <dsp:spPr>
        <a:xfrm>
          <a:off x="2055080" y="237930"/>
          <a:ext cx="36000" cy="36000"/>
        </a:xfrm>
        <a:prstGeom prst="rect">
          <a:avLst/>
        </a:prstGeom>
      </dsp:spPr>
      <dsp:txXfrm>
        <a:off x="2055080" y="237930"/>
        <a:ext cx="36000" cy="3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4246217" cy="4246217"/>
        <a:chOff x="0" y="0"/>
        <a:chExt cx="4246217" cy="4246217"/>
      </a:xfrm>
      <a:scene3d>
        <a:camera prst="perspectiveHeroicExtremeRightFacing" zoom="82000">
          <a:rot lat="21300000" lon="20400000" rev="180000"/>
        </a:camera>
        <a:lightRig rig="morning" dir="t">
          <a:rot lat="0" lon="0" rev="20400000"/>
        </a:lightRig>
      </a:scene3d>
    </dsp:grpSpPr>
    <dsp:sp modelId="{1EF0C3F8-4A1E-4534-BEAE-BBFBB8795CCB}">
      <dsp:nvSpPr>
        <dsp:cNvPr id="3" name="Фигура 2"/>
        <dsp:cNvSpPr/>
      </dsp:nvSpPr>
      <dsp:spPr bwMode="white">
        <a:xfrm>
          <a:off x="2350878" y="1910798"/>
          <a:ext cx="2335419" cy="2335419"/>
        </a:xfrm>
        <a:prstGeom prst="gear9">
          <a:avLst/>
        </a:prstGeom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hemeClr val="lt1"/>
        </a:lnRef>
        <a:fillRef idx="1">
          <a:schemeClr val="accent2"/>
        </a:fillRef>
        <a:effectRef idx="2">
          <a:scrgbClr r="0" g="0" b="0"/>
        </a:effectRef>
        <a:fontRef idx="minor">
          <a:schemeClr val="lt1"/>
        </a:fontRef>
      </dsp:style>
      <dsp:txBody>
        <a:bodyPr lIns="25400" tIns="25400" rIns="25400" bIns="254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marR="0" lvl="0" indent="0" algn="ctr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 нас возникли вопросы!</a:t>
          </a:r>
          <a:endParaRPr lang="ru-RU" sz="20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sp:txBody>
      <dsp:txXfrm>
        <a:off x="2350878" y="1910798"/>
        <a:ext cx="2335419" cy="2335419"/>
      </dsp:txXfrm>
    </dsp:sp>
    <dsp:sp modelId="{A3D98F24-3250-4FE4-AAA7-F44A970D5CC2}">
      <dsp:nvSpPr>
        <dsp:cNvPr id="6" name="Фигура 5"/>
        <dsp:cNvSpPr/>
      </dsp:nvSpPr>
      <dsp:spPr bwMode="white">
        <a:xfrm>
          <a:off x="741032" y="1217176"/>
          <a:ext cx="1698487" cy="1698487"/>
        </a:xfrm>
        <a:prstGeom prst="gear6">
          <a:avLst/>
        </a:prstGeom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hemeClr val="lt1"/>
        </a:lnRef>
        <a:fillRef idx="1">
          <a:schemeClr val="accent3"/>
        </a:fillRef>
        <a:effectRef idx="2">
          <a:scrgbClr r="0" g="0" b="0"/>
        </a:effectRef>
        <a:fontRef idx="minor">
          <a:schemeClr val="lt1"/>
        </a:fontRef>
      </dsp:style>
      <dsp:txBody>
        <a:bodyPr lIns="22860" tIns="22860" rIns="22860" bIns="228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marR="0" lvl="0" indent="0" algn="ctr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 работает эта организация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ru-RU" sz="20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/>
        </a:p>
      </dsp:txBody>
      <dsp:txXfrm>
        <a:off x="741032" y="1217176"/>
        <a:ext cx="1698487" cy="1698487"/>
      </dsp:txXfrm>
    </dsp:sp>
    <dsp:sp modelId="{D67A82D1-3FBE-4295-8BC0-6DFAA6E065FB}">
      <dsp:nvSpPr>
        <dsp:cNvPr id="9" name="Фигура 8"/>
        <dsp:cNvSpPr/>
      </dsp:nvSpPr>
      <dsp:spPr bwMode="white">
        <a:xfrm rot="-900000">
          <a:off x="2273315" y="187007"/>
          <a:ext cx="1664170" cy="1664170"/>
        </a:xfrm>
        <a:prstGeom prst="gear6">
          <a:avLst/>
        </a:prstGeom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hemeClr val="lt1"/>
        </a:lnRef>
        <a:fillRef idx="1">
          <a:schemeClr val="accent4"/>
        </a:fillRef>
        <a:effectRef idx="2">
          <a:scrgbClr r="0" g="0" b="0"/>
        </a:effectRef>
        <a:fontRef idx="minor">
          <a:schemeClr val="lt1"/>
        </a:fontRef>
      </dsp:style>
      <dsp:txBody>
        <a:bodyPr lIns="22860" tIns="22860" rIns="22860" bIns="228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бывают поезда?</a:t>
          </a:r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sp:txBody>
      <dsp:txXfrm rot="-900000">
        <a:off x="2273315" y="187007"/>
        <a:ext cx="1664170" cy="1664170"/>
      </dsp:txXfrm>
    </dsp:sp>
    <dsp:sp modelId="{6B848910-DF0B-4F58-949F-90D9221425DF}">
      <dsp:nvSpPr>
        <dsp:cNvPr id="12" name="Круговая стрелка 11"/>
        <dsp:cNvSpPr/>
      </dsp:nvSpPr>
      <dsp:spPr bwMode="white">
        <a:xfrm>
          <a:off x="2060399" y="1562151"/>
          <a:ext cx="2981163" cy="2981163"/>
        </a:xfrm>
        <a:prstGeom prst="circularArrow">
          <a:avLst>
            <a:gd name="adj1" fmla="val 5000"/>
            <a:gd name="adj2" fmla="val 360000"/>
            <a:gd name="adj3" fmla="val 2456487"/>
            <a:gd name="adj4" fmla="val 15858494"/>
            <a:gd name="adj5" fmla="val 5500"/>
          </a:avLst>
        </a:prstGeom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2"/>
        </a:fillRef>
        <a:effectRef idx="2">
          <a:scrgbClr r="0" g="0" b="0"/>
        </a:effectRef>
        <a:fontRef idx="minor">
          <a:schemeClr val="lt1"/>
        </a:fontRef>
      </dsp:style>
      <dsp:txXfrm>
        <a:off x="2060399" y="1562151"/>
        <a:ext cx="2981163" cy="2981163"/>
      </dsp:txXfrm>
    </dsp:sp>
    <dsp:sp modelId="{A3A4CB72-7192-4370-9D35-639A45F50295}">
      <dsp:nvSpPr>
        <dsp:cNvPr id="13" name="Фигура 12"/>
        <dsp:cNvSpPr/>
      </dsp:nvSpPr>
      <dsp:spPr bwMode="white">
        <a:xfrm rot="1836000">
          <a:off x="291239" y="629472"/>
          <a:ext cx="2073852" cy="2073852"/>
        </a:xfrm>
        <a:prstGeom prst="leftCircularArrow">
          <a:avLst>
            <a:gd name="adj1" fmla="val 5000"/>
            <a:gd name="adj2" fmla="val -360000"/>
            <a:gd name="adj3" fmla="val 10419125"/>
            <a:gd name="adj4" fmla="val 14837806"/>
            <a:gd name="adj5" fmla="val 5500"/>
          </a:avLst>
        </a:prstGeom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3"/>
        </a:fillRef>
        <a:effectRef idx="2">
          <a:scrgbClr r="0" g="0" b="0"/>
        </a:effectRef>
        <a:fontRef idx="minor">
          <a:schemeClr val="lt1"/>
        </a:fontRef>
      </dsp:style>
      <dsp:txXfrm rot="1836000">
        <a:off x="291239" y="629472"/>
        <a:ext cx="2073852" cy="2073852"/>
      </dsp:txXfrm>
    </dsp:sp>
    <dsp:sp modelId="{E11AB6F6-2096-4ACE-A450-6918B5DB59C6}">
      <dsp:nvSpPr>
        <dsp:cNvPr id="14" name="Круговая стрелка 13"/>
        <dsp:cNvSpPr/>
      </dsp:nvSpPr>
      <dsp:spPr bwMode="white">
        <a:xfrm rot="2258314">
          <a:off x="1676190" y="118774"/>
          <a:ext cx="2262384" cy="2262384"/>
        </a:xfrm>
        <a:prstGeom prst="circularArrow">
          <a:avLst>
            <a:gd name="adj1" fmla="val 5000"/>
            <a:gd name="adj2" fmla="val 360000"/>
            <a:gd name="adj3" fmla="val 13347948"/>
            <a:gd name="adj4" fmla="val 10508220"/>
            <a:gd name="adj5" fmla="val 5500"/>
          </a:avLst>
        </a:prstGeom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4"/>
        </a:fillRef>
        <a:effectRef idx="2">
          <a:scrgbClr r="0" g="0" b="0"/>
        </a:effectRef>
        <a:fontRef idx="minor">
          <a:schemeClr val="lt1"/>
        </a:fontRef>
      </dsp:style>
      <dsp:txXfrm rot="2258314">
        <a:off x="1676190" y="118774"/>
        <a:ext cx="2262384" cy="2262384"/>
      </dsp:txXfrm>
    </dsp:sp>
    <dsp:sp modelId="{6B10D17A-0892-440D-9805-5F5246EAEBC2}">
      <dsp:nvSpPr>
        <dsp:cNvPr id="4" name="Прямоугольник 3" hidden="1"/>
        <dsp:cNvSpPr/>
      </dsp:nvSpPr>
      <dsp:spPr>
        <a:xfrm>
          <a:off x="3381800" y="1698487"/>
          <a:ext cx="36000" cy="36000"/>
        </a:xfrm>
        <a:prstGeom prst="rect">
          <a:avLst/>
        </a:prstGeom>
      </dsp:spPr>
      <dsp:txXfrm>
        <a:off x="3381800" y="1698487"/>
        <a:ext cx="36000" cy="36000"/>
      </dsp:txXfrm>
    </dsp:sp>
    <dsp:sp modelId="{BCC6D19C-A2CA-4605-A5B6-3112F9DDFB0C}">
      <dsp:nvSpPr>
        <dsp:cNvPr id="5" name="Прямоугольник 4" hidden="1"/>
        <dsp:cNvSpPr/>
      </dsp:nvSpPr>
      <dsp:spPr>
        <a:xfrm>
          <a:off x="4449816" y="4033906"/>
          <a:ext cx="36000" cy="36000"/>
        </a:xfrm>
        <a:prstGeom prst="rect">
          <a:avLst/>
        </a:prstGeom>
      </dsp:spPr>
      <dsp:txXfrm>
        <a:off x="4449816" y="4033906"/>
        <a:ext cx="36000" cy="36000"/>
      </dsp:txXfrm>
    </dsp:sp>
    <dsp:sp modelId="{D92E5DED-5A9F-4EC4-BF20-17892227E08D}">
      <dsp:nvSpPr>
        <dsp:cNvPr id="7" name="Прямоугольник 6" hidden="1"/>
        <dsp:cNvSpPr/>
      </dsp:nvSpPr>
      <dsp:spPr>
        <a:xfrm>
          <a:off x="1301153" y="1188941"/>
          <a:ext cx="36000" cy="36000"/>
        </a:xfrm>
        <a:prstGeom prst="rect">
          <a:avLst/>
        </a:prstGeom>
      </dsp:spPr>
      <dsp:txXfrm>
        <a:off x="1301153" y="1188941"/>
        <a:ext cx="36000" cy="36000"/>
      </dsp:txXfrm>
    </dsp:sp>
    <dsp:sp modelId="{E21E84BA-4FC8-4DE9-8D6D-348C61DC2630}">
      <dsp:nvSpPr>
        <dsp:cNvPr id="8" name="Прямоугольник 7" hidden="1"/>
        <dsp:cNvSpPr/>
      </dsp:nvSpPr>
      <dsp:spPr>
        <a:xfrm>
          <a:off x="749145" y="2250495"/>
          <a:ext cx="36000" cy="36000"/>
        </a:xfrm>
        <a:prstGeom prst="rect">
          <a:avLst/>
        </a:prstGeom>
      </dsp:spPr>
      <dsp:txXfrm>
        <a:off x="749145" y="2250495"/>
        <a:ext cx="36000" cy="36000"/>
      </dsp:txXfrm>
    </dsp:sp>
    <dsp:sp modelId="{2E198765-414E-4039-B0AE-4DD57C55C6CF}">
      <dsp:nvSpPr>
        <dsp:cNvPr id="10" name="Прямоугольник 9" hidden="1"/>
        <dsp:cNvSpPr/>
      </dsp:nvSpPr>
      <dsp:spPr>
        <a:xfrm>
          <a:off x="1598389" y="1061554"/>
          <a:ext cx="36000" cy="36000"/>
        </a:xfrm>
        <a:prstGeom prst="rect">
          <a:avLst/>
        </a:prstGeom>
      </dsp:spPr>
      <dsp:txXfrm>
        <a:off x="1598389" y="1061554"/>
        <a:ext cx="36000" cy="36000"/>
      </dsp:txXfrm>
    </dsp:sp>
    <dsp:sp modelId="{073A4C74-C9D8-489D-A083-E2E974A24722}">
      <dsp:nvSpPr>
        <dsp:cNvPr id="11" name="Прямоугольник 10" hidden="1"/>
        <dsp:cNvSpPr/>
      </dsp:nvSpPr>
      <dsp:spPr>
        <a:xfrm>
          <a:off x="1938086" y="212311"/>
          <a:ext cx="36000" cy="36000"/>
        </a:xfrm>
        <a:prstGeom prst="rect">
          <a:avLst/>
        </a:prstGeom>
      </dsp:spPr>
      <dsp:txXfrm>
        <a:off x="1938086" y="212311"/>
        <a:ext cx="36000" cy="3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type="gear6" r:blip="" rot="-15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type="gear6" r:blip="" rot="-15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7CDC7-90E4-4CED-B4F8-9BD7A90D4000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14EF4-3566-49BE-917B-FE0E8267880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4284" y="2514601"/>
            <a:ext cx="715048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4284" y="4777381"/>
            <a:ext cx="715048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4362" y="4321159"/>
            <a:ext cx="1511762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612" y="4529542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609600"/>
            <a:ext cx="7141317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4354046"/>
            <a:ext cx="714131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3166528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3830" y="3244141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467" y="609600"/>
            <a:ext cx="6618719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617303" y="3505200"/>
            <a:ext cx="612504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4354046"/>
            <a:ext cx="714131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63" y="3166528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3830" y="3244141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959010" y="648005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50328" y="290530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2438402"/>
            <a:ext cx="7141317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181600"/>
            <a:ext cx="7141317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63" y="4910661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3830" y="4983089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0467" y="609600"/>
            <a:ext cx="6618719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4283" y="4343400"/>
            <a:ext cx="72456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3" y="5181600"/>
            <a:ext cx="72456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63" y="4910661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3830" y="4983089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959010" y="648005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50328" y="290530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627407"/>
            <a:ext cx="7141316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4284" y="4343400"/>
            <a:ext cx="7141317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181600"/>
            <a:ext cx="7141317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4910661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3830" y="4983089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1746" y="627407"/>
            <a:ext cx="1794143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4284" y="627407"/>
            <a:ext cx="5109377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302" y="624110"/>
            <a:ext cx="71382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4284" y="2133600"/>
            <a:ext cx="7141317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2074562"/>
            <a:ext cx="7141317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3581400"/>
            <a:ext cx="7141317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63" y="3166528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3830" y="3244141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4285" y="2136707"/>
            <a:ext cx="3463992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2083" y="2136707"/>
            <a:ext cx="3463517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3830" y="787784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4131" y="2226626"/>
            <a:ext cx="311414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4283" y="2802889"/>
            <a:ext cx="3463993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7501" y="2223398"/>
            <a:ext cx="31126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78191" y="2799661"/>
            <a:ext cx="3461987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3830" y="787784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300" y="624110"/>
            <a:ext cx="71383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3" y="446088"/>
            <a:ext cx="2848716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785" y="446090"/>
            <a:ext cx="4106815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3" y="1598613"/>
            <a:ext cx="2848716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4800600"/>
            <a:ext cx="714131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04284" y="634965"/>
            <a:ext cx="7141317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367338"/>
            <a:ext cx="714131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4910661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3830" y="4983089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jpe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1463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2123" y="285"/>
            <a:ext cx="2114961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9812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7300" y="624110"/>
            <a:ext cx="71383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2133600"/>
            <a:ext cx="7141317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0100" y="6135090"/>
            <a:ext cx="830245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4283" y="6135810"/>
            <a:ext cx="6192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53830" y="787784"/>
            <a:ext cx="6337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6.jpeg"/><Relationship Id="rId11" Type="http://schemas.openxmlformats.org/officeDocument/2006/relationships/image" Target="../media/image25.png"/><Relationship Id="rId10" Type="http://schemas.openxmlformats.org/officeDocument/2006/relationships/image" Target="../media/image24.jpe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3.jpe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1" Type="http://schemas.openxmlformats.org/officeDocument/2006/relationships/slideLayout" Target="../slideLayouts/slideLayout1.xml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microsoft.com/office/2007/relationships/hdphoto" Target="../media/image12.wdp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0539" y="222993"/>
            <a:ext cx="8398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15 «Ручеёк»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9118" y="804979"/>
            <a:ext cx="5741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ИНЖЕНЕРНАЯ КНИГА </a:t>
            </a:r>
            <a:endParaRPr lang="ru-RU" sz="2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7067" y="1325682"/>
            <a:ext cx="6783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otype Corsiva" panose="03010101010201010101" pitchFamily="66" charset="0"/>
              </a:rPr>
              <a:t>«ДОРОГА </a:t>
            </a:r>
            <a:r>
              <a:rPr lang="ru-RU" sz="4800" b="1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otype Corsiva" panose="03010101010201010101" pitchFamily="66" charset="0"/>
              </a:rPr>
              <a:t> БУДУЩЕГО</a:t>
            </a:r>
            <a:r>
              <a:rPr lang="ru-RU" sz="48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otype Corsiva" panose="03010101010201010101" pitchFamily="66" charset="0"/>
              </a:rPr>
              <a:t>»</a:t>
            </a:r>
            <a:endParaRPr lang="ru-RU" sz="4800" b="1" dirty="0">
              <a:ln w="66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217" y="2156679"/>
            <a:ext cx="55766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РАЗРАБОТЧИКИ:</a:t>
            </a:r>
            <a:endParaRPr lang="ru-RU" sz="1600" b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«</a:t>
            </a:r>
            <a:r>
              <a:rPr lang="en-US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NEO-</a:t>
            </a:r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РОБОТЯГИ»:</a:t>
            </a:r>
            <a:endParaRPr lang="ru-RU" sz="1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Невежкин Илья, 6 лет</a:t>
            </a:r>
            <a:endParaRPr lang="ru-RU" sz="1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Сенин Максим, 6 лет</a:t>
            </a:r>
            <a:endParaRPr lang="ru-RU" sz="1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Воронина </a:t>
            </a:r>
            <a:r>
              <a:rPr lang="ru-RU" sz="1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М.С. </a:t>
            </a:r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воспитатель</a:t>
            </a:r>
            <a:endParaRPr lang="ru-RU" sz="1600" b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Невежкина</a:t>
            </a:r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А.А. - мама</a:t>
            </a:r>
            <a:endParaRPr lang="ru-RU" sz="1600" b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Сенина Ю.М. -  мама</a:t>
            </a:r>
            <a:endParaRPr lang="ru-RU" sz="1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050665" y="2328545"/>
            <a:ext cx="6428740" cy="4311650"/>
            <a:chOff x="1941690" y="0"/>
            <a:chExt cx="7382932" cy="699854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1690" y="0"/>
              <a:ext cx="7382932" cy="6998548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2"/>
            <a:stretch>
              <a:fillRect/>
            </a:stretch>
          </p:blipFill>
          <p:spPr>
            <a:xfrm>
              <a:off x="4346222" y="1875079"/>
              <a:ext cx="3264744" cy="21051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ьная выноска 2"/>
          <p:cNvSpPr/>
          <p:nvPr/>
        </p:nvSpPr>
        <p:spPr>
          <a:xfrm rot="5717404" flipH="1" flipV="1">
            <a:off x="-94314" y="13465"/>
            <a:ext cx="6292833" cy="6198602"/>
          </a:xfrm>
          <a:prstGeom prst="wedgeEllipseCallout">
            <a:avLst>
              <a:gd name="adj1" fmla="val -25267"/>
              <a:gd name="adj2" fmla="val 7043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20668" y="414272"/>
            <a:ext cx="669060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0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Общий 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проект </a:t>
            </a:r>
            <a:endParaRPr lang="ru-RU" sz="2000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состоит  из </a:t>
            </a:r>
            <a:r>
              <a:rPr lang="ru-RU" sz="20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11 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модулей</a:t>
            </a:r>
            <a:r>
              <a:rPr lang="ru-RU" sz="20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:</a:t>
            </a:r>
            <a:endParaRPr lang="ru-RU" sz="1385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 МОДУЛЬ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вокзал,  депо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МОДУЛЬ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  Грузовой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поезд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МОДУЛЬ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поезд - 2шт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МОДУЛЬ – Транспортерные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ленты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МОДУЛЬ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Железнодорожные пути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МОДУЛЬ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Канатная дорога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МОДУЛЬ –  Робот-сканер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МОДУЛЬ – Робот-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безопасник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МОДУЛЬ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–погрузчик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МОДУЛЬ – Робот –подъемник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МОДУЛЬ – Робот – мобильный 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219" y="117586"/>
            <a:ext cx="3582679" cy="269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D:\Работа 2021-2022гг\Икаренок 2022\фото моделей\20220210_101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865" y="156731"/>
            <a:ext cx="2085151" cy="15638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2" descr="D:\Работа 2021-2022гг\Икаренок 2022\фото моделей\20220210_1021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" t="33995"/>
          <a:stretch>
            <a:fillRect/>
          </a:stretch>
        </p:blipFill>
        <p:spPr bwMode="auto">
          <a:xfrm>
            <a:off x="5191298" y="1532044"/>
            <a:ext cx="2025374" cy="1285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3" descr="D:\Работа 2021-2022гг\Икаренок 2022\фото моделей\20220210_1027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6" t="27939" r="16308" b="5114"/>
          <a:stretch>
            <a:fillRect/>
          </a:stretch>
        </p:blipFill>
        <p:spPr bwMode="auto">
          <a:xfrm>
            <a:off x="7275023" y="1379222"/>
            <a:ext cx="2397128" cy="16258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14"/>
          <a:stretch>
            <a:fillRect/>
          </a:stretch>
        </p:blipFill>
        <p:spPr bwMode="auto">
          <a:xfrm>
            <a:off x="8404099" y="3089968"/>
            <a:ext cx="1412456" cy="173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D:\Работа 2021-2022гг\Икаренок 2022\фото моделей\20220210_1016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296" y="2697119"/>
            <a:ext cx="2043763" cy="15328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6522848" y="4063974"/>
            <a:ext cx="1854660" cy="138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1"/>
          <a:stretch>
            <a:fillRect/>
          </a:stretch>
        </p:blipFill>
        <p:spPr bwMode="auto">
          <a:xfrm>
            <a:off x="8276656" y="4539465"/>
            <a:ext cx="1539899" cy="2120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50"/>
          <a:stretch>
            <a:fillRect/>
          </a:stretch>
        </p:blipFill>
        <p:spPr bwMode="auto">
          <a:xfrm>
            <a:off x="5139219" y="4586983"/>
            <a:ext cx="1594301" cy="216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D:\Работа 2021-2022гг\Икаренок 2022\фото моделей\20220210_1009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17169" y="3032626"/>
            <a:ext cx="1776407" cy="13323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30"/>
          <a:stretch>
            <a:fillRect/>
          </a:stretch>
        </p:blipFill>
        <p:spPr bwMode="auto">
          <a:xfrm>
            <a:off x="6471526" y="5476228"/>
            <a:ext cx="1805130" cy="139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65576" y="156731"/>
            <a:ext cx="34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8296" y="156731"/>
            <a:ext cx="34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2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43887" y="1532044"/>
            <a:ext cx="34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3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50178" y="1462879"/>
            <a:ext cx="34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4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68075" y="2810575"/>
            <a:ext cx="34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6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46822" y="3112767"/>
            <a:ext cx="34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7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30957" y="4644985"/>
            <a:ext cx="34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8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10654" y="4161733"/>
            <a:ext cx="34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9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36369" y="4720707"/>
            <a:ext cx="80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10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77028" y="2810574"/>
            <a:ext cx="698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11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76592" y="5473316"/>
            <a:ext cx="34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5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" name="Picture 2" descr="D:\Работа 2021-2022гг\Икаренок 2022\фото с готовым проектом\1645172704509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" t="12447"/>
          <a:stretch>
            <a:fillRect/>
          </a:stretch>
        </p:blipFill>
        <p:spPr bwMode="auto">
          <a:xfrm>
            <a:off x="225773" y="4063975"/>
            <a:ext cx="3903967" cy="26805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627" y="0"/>
            <a:ext cx="9274223" cy="1811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МОДУЛЬ – ЖЕЛЕЗНОДОРОЖНЫЙ 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ВОКЗАЛ</a:t>
            </a:r>
            <a:endParaRPr lang="ru-RU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МОДУЛЬ - ДЕПО</a:t>
            </a:r>
            <a:endParaRPr lang="ru-RU" sz="13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</a:t>
            </a:r>
            <a:r>
              <a:rPr lang="ru-RU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«вокзал» предназначен 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людей, ожидающих поезда, сделан из конструктора </a:t>
            </a:r>
            <a:r>
              <a:rPr lang="en-US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</a:t>
            </a:r>
            <a:r>
              <a:rPr lang="en-US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ru-RU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latin typeface="Times New Roman" panose="02020603050405020304"/>
                <a:ea typeface="Calibri" panose="020F0502020204030204"/>
              </a:rPr>
              <a:t>Модель </a:t>
            </a:r>
            <a:r>
              <a:rPr lang="ru-RU" sz="1200" b="1" dirty="0">
                <a:latin typeface="Times New Roman" panose="02020603050405020304"/>
                <a:ea typeface="Calibri" panose="020F0502020204030204"/>
              </a:rPr>
              <a:t>здания вокзала собрана из конструктора  </a:t>
            </a:r>
            <a:r>
              <a:rPr lang="en-US" sz="1200" b="1" dirty="0">
                <a:latin typeface="Times New Roman" panose="02020603050405020304"/>
                <a:ea typeface="Calibri" panose="020F0502020204030204"/>
              </a:rPr>
              <a:t>LEGO Education</a:t>
            </a:r>
            <a:r>
              <a:rPr lang="ru-RU" sz="1200" b="1" dirty="0">
                <a:latin typeface="Times New Roman" panose="02020603050405020304"/>
                <a:ea typeface="Calibri" panose="020F0502020204030204"/>
              </a:rPr>
              <a:t> и служит для приобретения билетов в железнодорожных кассах и ожидания прибытия </a:t>
            </a:r>
            <a:r>
              <a:rPr lang="ru-RU" sz="1200" b="1" dirty="0" smtClean="0">
                <a:latin typeface="Times New Roman" panose="02020603050405020304"/>
                <a:ea typeface="Calibri" panose="020F0502020204030204"/>
              </a:rPr>
              <a:t>поездов. </a:t>
            </a:r>
            <a:endParaRPr lang="ru-RU" sz="1200" b="1" dirty="0" smtClean="0">
              <a:latin typeface="Times New Roman" panose="02020603050405020304"/>
              <a:ea typeface="Calibri" panose="020F0502020204030204"/>
            </a:endParaRP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ДЕПО  предназначено для ремонта грузовых и пассажирских поездов. </a:t>
            </a:r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Собрано </a:t>
            </a: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конструктора 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Education</a:t>
            </a: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/>
          </a:p>
          <a:p>
            <a:pPr algn="ctr"/>
            <a:endParaRPr lang="ru-RU" sz="13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06" y="1436894"/>
            <a:ext cx="2791348" cy="20296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3" t="6610" r="21385" b="15857"/>
          <a:stretch>
            <a:fillRect/>
          </a:stretch>
        </p:blipFill>
        <p:spPr bwMode="auto">
          <a:xfrm>
            <a:off x="594031" y="4848576"/>
            <a:ext cx="2749669" cy="19239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2" descr="D:\Работа 2021-2022гг\Икаренок 2022\фото моделей\20220210_1019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667" y="2494926"/>
            <a:ext cx="3289572" cy="23645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61" y="1453685"/>
            <a:ext cx="3030369" cy="18253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0" t="8886" r="21262" b="13657"/>
          <a:stretch>
            <a:fillRect/>
          </a:stretch>
        </p:blipFill>
        <p:spPr bwMode="auto">
          <a:xfrm>
            <a:off x="4963738" y="2636556"/>
            <a:ext cx="2879383" cy="22229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3" t="7091" r="22220" b="19748"/>
          <a:stretch>
            <a:fillRect/>
          </a:stretch>
        </p:blipFill>
        <p:spPr bwMode="auto">
          <a:xfrm>
            <a:off x="6993465" y="4558352"/>
            <a:ext cx="2729644" cy="2166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8" name="Picture 2" descr="D:\Работа 2021-2022гг\Икаренок 2022\фото моделей\20220210_1012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960" y="4750562"/>
            <a:ext cx="2632852" cy="19746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86738" y="142294"/>
            <a:ext cx="4675656" cy="1008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МОДУЛЬ – ГРУЗОВОЙ ПОЕЗД</a:t>
            </a:r>
            <a:endParaRPr lang="en-US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Грузовой поезд, предназначен для перевозки тяжелых грузов, выполнен из конструктора </a:t>
            </a:r>
            <a:r>
              <a:rPr lang="en-US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City</a:t>
            </a:r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D:\Работа 2021-2022гг\Икаренок 2022\фото моделей\20220210_10242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4" y="1235705"/>
            <a:ext cx="5714428" cy="20182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D:\Работа 2021-2022гг\Икаренок 2022\СКАНЫ РИСУНКОВ В ИНЖЕНЕРНУЮ КНИГУ\грузовые поезда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647" y="3493103"/>
            <a:ext cx="3086671" cy="26395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7" t="6640" r="20389" b="13086"/>
          <a:stretch>
            <a:fillRect/>
          </a:stretch>
        </p:blipFill>
        <p:spPr bwMode="auto">
          <a:xfrm>
            <a:off x="5460889" y="3493103"/>
            <a:ext cx="2870775" cy="26395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58216" y="237828"/>
            <a:ext cx="5448554" cy="1008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МОДУЛЬ –</a:t>
            </a:r>
            <a:r>
              <a:rPr lang="en-US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ПАССАЖИРСКИЙ ПОЕЗД</a:t>
            </a:r>
            <a:endParaRPr lang="ru-RU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Пассажирский поезд, предназначен для перевозки людей, выполнен из конструктора </a:t>
            </a:r>
            <a:r>
              <a:rPr lang="en-US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City</a:t>
            </a:r>
            <a:endParaRPr lang="ru-RU" sz="13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85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385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46" y="1166989"/>
            <a:ext cx="3598900" cy="2612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5" name="Picture 3" descr="D:\Работа 2021-2022гг\Икаренок 2022\Фото сборки моделей\20220216_11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29" y="4028740"/>
            <a:ext cx="3450018" cy="25875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4" name="Picture 2" descr="D:\Работа 2021-2022гг\Икаренок 2022\Фото сборки моделей\20220216_1059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22" y="1182702"/>
            <a:ext cx="3450018" cy="25875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6" name="Picture 4" descr="D:\Работа 2021-2022гг\Икаренок 2022\Фото сборки моделей\20220216_1103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028" y="4009615"/>
            <a:ext cx="3658934" cy="26066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046" y="262694"/>
            <a:ext cx="8611079" cy="1974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МОДУЛЬ – ТРАНСПОРТЕРНЫЕ ЛЕНТЫ</a:t>
            </a:r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Модуль разработан для облегчения работы людей . По транспортерным лентам груз попадает с Железнодорожного вокзала в пункт </a:t>
            </a:r>
            <a:r>
              <a:rPr lang="ru-RU" sz="1385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назначения. Они </a:t>
            </a:r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построены из конструктора LEGO </a:t>
            </a:r>
            <a:r>
              <a:rPr lang="ru-RU" sz="1385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Wedo</a:t>
            </a:r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, а движущие детали взяли из конструктора </a:t>
            </a:r>
            <a:r>
              <a:rPr lang="en-US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Tinkamo play kit</a:t>
            </a:r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и конструктора LEGO </a:t>
            </a:r>
            <a:r>
              <a:rPr lang="ru-RU" sz="1385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Wedo</a:t>
            </a:r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ru-RU" sz="1385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транспортерных лент грузовая машина доставляют щебень, песок   на стройку трассы М-12. машина собрана из конструктора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Приводится в движение с помощью программы на планшете.</a:t>
            </a:r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транспортерные ленты 00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476" y="2389045"/>
            <a:ext cx="2712740" cy="20645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0" name="Picture 4" descr="D:\Работа 2021-2022гг\Икаренок 2022\Фото сборки моделей\20220216_103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2075" y="3140329"/>
            <a:ext cx="4058495" cy="30438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9" name="Picture 3" descr="D:\Работа 2021-2022гг\Икаренок 2022\Фото сборки моделей\20220216_103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476" y="4656955"/>
            <a:ext cx="2712740" cy="20345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8" name="Picture 2" descr="D:\Работа 2021-2022гг\Икаренок 2022\Фото сборки моделей\20220216_1034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4662264"/>
            <a:ext cx="2667365" cy="20005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2109" y="202969"/>
            <a:ext cx="5787321" cy="1200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МОДУЛЬ -  ЖЕЛЕЗНОДОРОЖНЫЕ ПУТИ</a:t>
            </a:r>
            <a:endParaRPr lang="en-US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Железнодорожные пути предназначены для движения поездов по ним, выполнены из конструктора </a:t>
            </a:r>
            <a:r>
              <a:rPr lang="en-US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City</a:t>
            </a:r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4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641" y="1407383"/>
            <a:ext cx="3513249" cy="47545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9" t="7126" r="21173" b="14456"/>
          <a:stretch>
            <a:fillRect/>
          </a:stretch>
        </p:blipFill>
        <p:spPr bwMode="auto">
          <a:xfrm>
            <a:off x="682911" y="1638594"/>
            <a:ext cx="2498811" cy="20376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2" t="6616" r="21182" b="16526"/>
          <a:stretch>
            <a:fillRect/>
          </a:stretch>
        </p:blipFill>
        <p:spPr bwMode="auto">
          <a:xfrm>
            <a:off x="2963867" y="4640239"/>
            <a:ext cx="2596152" cy="20376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5454" y="34479"/>
            <a:ext cx="778613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МОДУЛЬ –  КАНАТНАЯ ДОРОГА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Канатная дорога и подъёмник построены из конструктора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GIGO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«Свет и солнечные батареи». Канатная дорога приводится в движение с помощью шестеренок вручную. И у нас возникла проблема -  как механическую конструкцию автоматизировать? Мы будем думать, как решить эту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проблему.</a:t>
            </a:r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Работа 2021-2022гг\Икаренок 2022\фото моделей\20220210_101627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02" y="1339261"/>
            <a:ext cx="3303424" cy="24775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 descr="D:\Работа 2021-2022гг\Икаренок 2022\СКАНЫ РИСУНКОВ В ИНЖЕНЕРНУЮ КНИГУ\канатная дорога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30" y="1409851"/>
            <a:ext cx="3074235" cy="24069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7" t="7246" r="24046" b="14314"/>
          <a:stretch>
            <a:fillRect/>
          </a:stretch>
        </p:blipFill>
        <p:spPr bwMode="auto">
          <a:xfrm>
            <a:off x="435502" y="3985146"/>
            <a:ext cx="3303424" cy="2779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1" t="6757" r="22387" b="13084"/>
          <a:stretch>
            <a:fillRect/>
          </a:stretch>
        </p:blipFill>
        <p:spPr bwMode="auto">
          <a:xfrm>
            <a:off x="3985148" y="3985146"/>
            <a:ext cx="3074235" cy="27336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638" y="108100"/>
            <a:ext cx="7083187" cy="2732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МОДУЛЬ – РОБОТ – СКАНЕР</a:t>
            </a:r>
            <a:endParaRPr lang="en-US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нашу железнодорожную станцию  Сергач проходят грузовые и пассажирские  поезда.  При выходе из поезда на перрон, для безопасности людей на железнодорожном вокзале,  мы создали РОБОТА –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СКАНЕРА.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следит за порядком на вокзале.   А чтобы  попасть на канатную дорогу, пассажирам нужно пройти проверку на наличие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кодов и измерить температуру тела. Эту работу выполняет построенный нами РОБОТ - СКАНЕР.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сканирует 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QR-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коды о вакцинации против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ковид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измеряет датчиком температуру каждого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пассажира.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 из конструктора 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</a:t>
            </a:r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2,0.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t="2426" r="4702" b="2426"/>
          <a:stretch>
            <a:fillRect/>
          </a:stretch>
        </p:blipFill>
        <p:spPr bwMode="auto">
          <a:xfrm>
            <a:off x="1125692" y="3039216"/>
            <a:ext cx="2472941" cy="36207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643" y="245779"/>
            <a:ext cx="1610317" cy="161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5" t="7450" r="32748" b="19206"/>
          <a:stretch>
            <a:fillRect/>
          </a:stretch>
        </p:blipFill>
        <p:spPr bwMode="auto">
          <a:xfrm>
            <a:off x="6802501" y="2945570"/>
            <a:ext cx="2518457" cy="31712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6" t="35869" r="34652" b="39664"/>
          <a:stretch>
            <a:fillRect/>
          </a:stretch>
        </p:blipFill>
        <p:spPr bwMode="auto">
          <a:xfrm>
            <a:off x="4105973" y="2510289"/>
            <a:ext cx="2066972" cy="820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956" y="322362"/>
            <a:ext cx="6995711" cy="250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МОДУЛЬ – РОБОТ – БЕЗОПАСНИК</a:t>
            </a:r>
            <a:endParaRPr lang="en-US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385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85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</a:t>
            </a:r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</a:t>
            </a:r>
            <a:r>
              <a:rPr lang="ru-RU" sz="1385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обеспечения  безопасности людей на территории ЖД. Робот оснащен датчиком распознавания подозрительных объектов. Собран </a:t>
            </a:r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конструктора </a:t>
            </a:r>
            <a:r>
              <a:rPr lang="en-US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</a:t>
            </a:r>
            <a:r>
              <a:rPr lang="en-US" sz="1385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85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2.0.  При обнаружении опасных и подозрительных предметов подает звуковой сигнал. Робот –</a:t>
            </a:r>
            <a:r>
              <a:rPr lang="ru-RU" sz="1385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безопасник</a:t>
            </a:r>
            <a:r>
              <a:rPr lang="ru-RU" sz="1385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приводится в движение с помощью программной установки в виде схемы программирования, запускаемой на планшете.</a:t>
            </a:r>
            <a:endParaRPr lang="ru-RU" sz="1385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робот мобильный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находится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любой территории железнодорожного вокзала и внутри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здания.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4" y="2827663"/>
            <a:ext cx="2797792" cy="38477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C:\Users\user\Downloads\qr-cod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054" y="334540"/>
            <a:ext cx="1742193" cy="1564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3" t="7113" r="32734" b="32382"/>
          <a:stretch>
            <a:fillRect/>
          </a:stretch>
        </p:blipFill>
        <p:spPr bwMode="auto">
          <a:xfrm>
            <a:off x="3868811" y="3075703"/>
            <a:ext cx="3406652" cy="35402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8" t="8104" r="19972" b="13040"/>
          <a:stretch>
            <a:fillRect/>
          </a:stretch>
        </p:blipFill>
        <p:spPr bwMode="auto">
          <a:xfrm>
            <a:off x="2019863" y="4845837"/>
            <a:ext cx="2297770" cy="19238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1" t="28241" r="26878" b="35879"/>
          <a:stretch>
            <a:fillRect/>
          </a:stretch>
        </p:blipFill>
        <p:spPr bwMode="auto">
          <a:xfrm>
            <a:off x="2906973" y="2442948"/>
            <a:ext cx="2183642" cy="1048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5024" y="165177"/>
            <a:ext cx="7325394" cy="143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МОДУЛЬ – РОБОТ –ПОГРУЗЧИК</a:t>
            </a:r>
            <a:endParaRPr lang="en-US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предназначен для помощи при передвижении людей с ограниченными возможностями здоровья</a:t>
            </a:r>
            <a:r>
              <a:rPr lang="ru-RU" sz="1385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Оснащен подъемным механизмом. </a:t>
            </a:r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 из конструктора </a:t>
            </a:r>
            <a:r>
              <a:rPr lang="en-US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</a:t>
            </a:r>
            <a:r>
              <a:rPr lang="en-US" sz="1385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ru-RU" sz="1385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85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40" y="1705969"/>
            <a:ext cx="3163690" cy="43510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8" name="Picture 2" descr="D:\Работа 2021-2022гг\Икаренок 2022\фото моделей\20220210_1028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4" r="8534"/>
          <a:stretch>
            <a:fillRect/>
          </a:stretch>
        </p:blipFill>
        <p:spPr bwMode="auto">
          <a:xfrm rot="5400000">
            <a:off x="5269613" y="777008"/>
            <a:ext cx="3116859" cy="41883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8" t="7011" r="20865" b="12138"/>
          <a:stretch>
            <a:fillRect/>
          </a:stretch>
        </p:blipFill>
        <p:spPr bwMode="auto">
          <a:xfrm>
            <a:off x="2386438" y="4575944"/>
            <a:ext cx="2347415" cy="21368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ьная выноска 5"/>
          <p:cNvSpPr/>
          <p:nvPr/>
        </p:nvSpPr>
        <p:spPr>
          <a:xfrm rot="16009357">
            <a:off x="391612" y="-760188"/>
            <a:ext cx="5904485" cy="7026334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36728" y="880635"/>
            <a:ext cx="55665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дедушка Денежкин Альберт Николаевич всю свою трудовую жизнь проработал на железнодорожном переезде. Он много рассказывал о железной дороге и о рабочих функциях переезда. Меня это заинтересовало. Однажды дедушка взял меня с собой на работу. Там для меня все было незнакомо и очень интересно.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Первое, что я увидел, это большую колонну грузовых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щебнем песком, стоящих перед закрытым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шлагбаумом.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спросил у деда откуда так много грузовых машин и куда они это везут?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Дед ответил, что через наш город строят новую скоростную трассу М-12.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этом я рассказал своему другу Максиму.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232" y="276751"/>
            <a:ext cx="5791549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6860" indent="-276860" algn="ctr">
              <a:buAutoNum type="romanUcPeriod"/>
            </a:pP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ИДЕЯ И </a:t>
            </a:r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ОБЩЕЕ</a:t>
            </a:r>
            <a:endParaRPr lang="ru-RU" sz="1660" b="1" dirty="0" smtClean="0">
              <a:solidFill>
                <a:srgbClr val="C00000"/>
              </a:solidFill>
              <a:latin typeface="Arial Black" panose="020B0A04020102020204" pitchFamily="34" charset="0"/>
              <a:ea typeface="Segoe UI Symbol" panose="020B05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СОДЕРЖАНИЕ ПРОЕКТА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ea typeface="Segoe UI Symbol" panose="020B0502040204020203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6161" y="220262"/>
            <a:ext cx="84630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МОДУЛЬ – РОБОТ - ПОДЪЕМНИК</a:t>
            </a:r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Предназначена для беспрерывной работы. Собрана из конструктора </a:t>
            </a:r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Gigo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«Свет и солнечные батареи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прохождения всех мер безопасности, с помощью созданного нами подъёмника мы попадаем на канатную дорогу. Это устройство поможет людям  с ограниченными возможностями здоровья и инвалидам попасть на 2 и 3 путь, а также к жилому сектору.</a:t>
            </a:r>
            <a:r>
              <a:rPr lang="ru-RU" sz="1400" b="1" dirty="0"/>
              <a:t> </a:t>
            </a:r>
            <a:endParaRPr lang="en-US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подъемник 00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174" y="1741104"/>
            <a:ext cx="3120276" cy="42948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7" t="6229" r="23219" b="13974"/>
          <a:stretch>
            <a:fillRect/>
          </a:stretch>
        </p:blipFill>
        <p:spPr bwMode="auto">
          <a:xfrm>
            <a:off x="3298319" y="3443410"/>
            <a:ext cx="3558775" cy="31589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7" t="5313" r="19277" b="12606"/>
          <a:stretch>
            <a:fillRect/>
          </a:stretch>
        </p:blipFill>
        <p:spPr bwMode="auto">
          <a:xfrm>
            <a:off x="558355" y="4795644"/>
            <a:ext cx="2405589" cy="18066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6161" y="220262"/>
            <a:ext cx="8463092" cy="1228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МОДУЛЬ – РОБОТ – МОБИЛЬНЫЙ ГЕНЕРАТОР</a:t>
            </a:r>
            <a:endParaRPr lang="ru-RU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Предназначена для беспрерывной работы. Собрана из конструктора </a:t>
            </a:r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Gigo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«Свет и солнечные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батареи», предназначен для обеспечения электроэнергией территории вокзала в случае отключения. Работает от солнечных батарей. Днём аккумулирует энергию от солнечного света. </a:t>
            </a:r>
            <a:endParaRPr lang="en-US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Работа 2021-2022гг\Икаренок 2022\фото моделей\20220210_100915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6507" y="2035116"/>
            <a:ext cx="3901552" cy="29261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 descr="D:\Работа 2021-2022гг\Икаренок 2022\фото моделей\20220210_100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65248" y="1978261"/>
            <a:ext cx="3966527" cy="29748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508" y="1547422"/>
            <a:ext cx="2012203" cy="30293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ьная выноска 2"/>
          <p:cNvSpPr/>
          <p:nvPr/>
        </p:nvSpPr>
        <p:spPr>
          <a:xfrm rot="5717404" flipH="1" flipV="1">
            <a:off x="1676547" y="-1232258"/>
            <a:ext cx="5148260" cy="7536558"/>
          </a:xfrm>
          <a:prstGeom prst="wedgeEllipseCallout">
            <a:avLst>
              <a:gd name="adj1" fmla="val -25267"/>
              <a:gd name="adj2" fmla="val 7043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00224" y="206757"/>
            <a:ext cx="5870861" cy="3980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ВЫВОДЫ: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  <a:p>
            <a:pPr algn="ctr"/>
            <a:endParaRPr lang="ru-RU" sz="1245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385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результате работы над проектом мы многое узнали из истории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Сергачского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филиала Горьковской ДИ ЦДИ ОАО «РЖД»</a:t>
            </a:r>
            <a:r>
              <a:rPr lang="ru-RU" sz="1385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. Открыли для себя удивительные и очень полезные человеку изобретения.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Наша команда многое узнала о Железной дороге, о профессиях связанными с ней. Ребята овладели знаниями, умениями, навыками, необходимыми для конструирования и сборки моделей из робототехнических конструкторов линейки Конструктор </a:t>
            </a:r>
            <a:r>
              <a:rPr lang="en-US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</a:t>
            </a:r>
            <a:r>
              <a:rPr lang="en-US" sz="13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2.0, Конструктор </a:t>
            </a:r>
            <a:r>
              <a:rPr lang="en-US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Education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Конструктор </a:t>
            </a:r>
            <a:r>
              <a:rPr lang="en-US" sz="13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Tinkamo</a:t>
            </a:r>
            <a:r>
              <a:rPr lang="en-US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play kit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Конструктор </a:t>
            </a:r>
            <a:r>
              <a:rPr lang="en-US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Lego City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Поставленные цель и задачи исследовательского проекта, мы выполнили, а самое главное подтвердили это на практике</a:t>
            </a:r>
            <a:r>
              <a:rPr lang="ru-RU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85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Создавая проект мы думали о том, чтобы людям стало легче и безопаснее работать на железной дороге! Надеемся, что нами придуманные механизмы будут применяться в работе железных дорогах России. Наша железная дорога- это дорога будущего!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endParaRPr lang="ru-RU" sz="1385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496121" y="4397247"/>
            <a:ext cx="2110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195" marR="26670" lvl="0" indent="92075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СПИСОК  </a:t>
            </a:r>
            <a:endParaRPr lang="ru-RU" sz="1400" b="1" dirty="0" smtClean="0">
              <a:solidFill>
                <a:schemeClr val="bg1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  <a:p>
            <a:pPr marL="290195" marR="26670" lvl="0" indent="92075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ЛИТЕРАТУРЫ 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pic>
        <p:nvPicPr>
          <p:cNvPr id="2050" name="Picture 2" descr="C:\Users\user\Downloads\QR-code_url_25_Feb_2022_14-56-28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7" y="4180135"/>
            <a:ext cx="1328365" cy="13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ьная выноска 5"/>
          <p:cNvSpPr/>
          <p:nvPr/>
        </p:nvSpPr>
        <p:spPr>
          <a:xfrm rot="16009357">
            <a:off x="914789" y="-652871"/>
            <a:ext cx="5556050" cy="7088568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166987" y="1006302"/>
            <a:ext cx="50061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 друг Илья рассказал мне, что видел на работе у своего деда. Марина Сергеевна, услышав наш разговор предложила побывать на виртуальной экскурсии по железной дороге.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Такую экскурсию организовала для нас Детская библиотека.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 стало очень интересно, захотелось увидеть работу железной дороги своими глазами.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с родителями побывали в музее, где узнали историю основания железной дороги, на железнодорожном вокзале, прогулялись пот перекидному мосту, а заметили, что на железной дороге работает много людей разных профессий. Их труд тяжёлый и опасный.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9995" y="358893"/>
            <a:ext cx="5791549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6860" indent="-276860" algn="ctr">
              <a:buAutoNum type="romanUcPeriod"/>
            </a:pP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ИДЕЯ И </a:t>
            </a:r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ОБЩЕЕ</a:t>
            </a:r>
            <a:endParaRPr lang="ru-RU" sz="1660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СОДЕРЖАНИЕ ПРОЕКТА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ьная выноска 4"/>
          <p:cNvSpPr/>
          <p:nvPr/>
        </p:nvSpPr>
        <p:spPr>
          <a:xfrm rot="15951717">
            <a:off x="572058" y="-86308"/>
            <a:ext cx="4261926" cy="4725628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12798" y="1028768"/>
            <a:ext cx="393448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Обратились к сети Интернет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Посмотрели специальные выпуски «Сергачского телевидения»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Нашли информацию о Сергачской железной дороге в газете «Сергачская жизнь»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-105320" y="449375"/>
            <a:ext cx="5791549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6860" indent="-276860" algn="ctr">
              <a:buAutoNum type="romanUcPeriod"/>
            </a:pP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ИДЕЯ И </a:t>
            </a:r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ОБЩЕЕ</a:t>
            </a:r>
            <a:endParaRPr lang="ru-RU" sz="1660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СОДЕРЖАНИЕ ПРОЕКТА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5855" y="2398374"/>
            <a:ext cx="39322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увиденного нам захотелось построить макет железной дороги и канатной дороги.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нас появилось много идей по созданию роботов - помощников, которые облегчат работу людей на железной дороге.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 rot="15951717" flipV="1">
            <a:off x="5518134" y="1030544"/>
            <a:ext cx="1231157" cy="1372409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500411" y="1532082"/>
            <a:ext cx="182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Есть идея!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1806" y="146641"/>
            <a:ext cx="7596534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6860" indent="-276860" algn="ctr">
              <a:buAutoNum type="romanUcPeriod"/>
            </a:pP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ИДЕЯ И </a:t>
            </a:r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ОБЩЕЕ СОДЕРЖАНИЕ </a:t>
            </a: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ПРОЕКТА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8287" y="2358366"/>
            <a:ext cx="1970804" cy="94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3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-491025" y="-139961"/>
          <a:ext cx="5252224" cy="4758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20" name="Схема 19"/>
          <p:cNvGraphicFramePr/>
          <p:nvPr/>
        </p:nvGraphicFramePr>
        <p:xfrm>
          <a:off x="5760663" y="505252"/>
          <a:ext cx="4895264" cy="4246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301805" y="146641"/>
            <a:ext cx="7596534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6860" indent="-276860" algn="ctr">
              <a:buAutoNum type="romanUcPeriod"/>
            </a:pP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ИДЕЯ И </a:t>
            </a:r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ОБЩЕЕ СОДЕРЖАНИЕ </a:t>
            </a: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ПРОЕКТА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6001" y="361829"/>
            <a:ext cx="7596534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II. </a:t>
            </a:r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ИСТОРИЯ ВОПРОСА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ьная выноска 4"/>
          <p:cNvSpPr/>
          <p:nvPr/>
        </p:nvSpPr>
        <p:spPr>
          <a:xfrm rot="7520937" flipV="1">
            <a:off x="1770" y="-196638"/>
            <a:ext cx="6868964" cy="7135266"/>
          </a:xfrm>
          <a:prstGeom prst="wedgeEllipseCallout">
            <a:avLst>
              <a:gd name="adj1" fmla="val -25267"/>
              <a:gd name="adj2" fmla="val 7043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8689" y="853208"/>
            <a:ext cx="6044222" cy="4001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370" marR="164465" indent="-4445" algn="ctr">
              <a:lnSpc>
                <a:spcPct val="107000"/>
              </a:lnSpc>
              <a:spcAft>
                <a:spcPts val="90"/>
              </a:spcAft>
            </a:pPr>
            <a:r>
              <a:rPr lang="ru-RU" sz="1385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Актуальность.</a:t>
            </a:r>
            <a:endParaRPr lang="ru-RU" sz="1385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66370" marR="164465" indent="-4445" algn="just">
              <a:lnSpc>
                <a:spcPct val="107000"/>
              </a:lnSpc>
              <a:spcAft>
                <a:spcPts val="9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То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чем будет заниматься человек в будущем,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существенно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будет влиять на финансовое положение, социальный статус, общество, с которым придется пересекаться и общаться, на всю жизнь в целом. С каждым годом наука развивается, исследования не стоят на месте. И отрасль связанная с роботостроением. Профессии усовершенствуются в мире очень быстро. А самое главное, что развитие робототехники происходит постоянно. Поэтому мы решили посвятить свой проект теме: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«Железная дорога».   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7650" marR="1905" indent="-4445" algn="just">
              <a:lnSpc>
                <a:spcPct val="107000"/>
              </a:lnSpc>
              <a:spcAft>
                <a:spcPts val="235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проекта: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здание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условий для формирования знаний об облегчении труда в работе на железной дороге через реализацию проекта «Дорога будущего».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7650" marR="1905" indent="-4445">
              <a:lnSpc>
                <a:spcPct val="107000"/>
              </a:lnSpc>
              <a:spcAft>
                <a:spcPts val="235"/>
              </a:spcAft>
            </a:pPr>
            <a:endParaRPr lang="ru-RU" sz="1245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7388" y="249326"/>
            <a:ext cx="4286823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III. </a:t>
            </a: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ОПИСАНИЕ ПРОЦЕССА ПОДГОТОВКИ ПРОЕКТА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user\Downloads\QR-code_url_25_Feb_2022_16-17-10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137364"/>
            <a:ext cx="1357312" cy="135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242888" y="4592301"/>
            <a:ext cx="1842074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ЗАДАЧИ</a:t>
            </a:r>
            <a:endParaRPr lang="ru-RU" sz="166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834" y="611917"/>
            <a:ext cx="4276567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СОЦИАЛЬНЫМИ ПАРТНЕРАМИ</a:t>
            </a:r>
            <a:endParaRPr lang="ru-RU" sz="166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0402" y="2004444"/>
            <a:ext cx="5365598" cy="1799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Рассмотрели </a:t>
            </a:r>
            <a:r>
              <a:rPr lang="ru-RU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газеты, посвященный Дню Железнодорожника, который 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предоставила редакция газеты «</a:t>
            </a:r>
            <a:r>
              <a:rPr lang="ru-RU" sz="13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Сергачская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жизнь</a:t>
            </a:r>
            <a:r>
              <a:rPr lang="ru-RU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13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ежедневной транспортной газеты «Гудок» от ОАО «РЖД», предоставленный работником Железной дороги.</a:t>
            </a:r>
            <a:endParaRPr lang="ru-RU" sz="1385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в виртуальной экскурсии по изучению истории станции Сергач, вокзала, организованной </a:t>
            </a:r>
            <a:r>
              <a:rPr lang="ru-RU" sz="1385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Сергачской</a:t>
            </a:r>
            <a:r>
              <a:rPr lang="ru-RU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центральной детской библиотекой.</a:t>
            </a:r>
            <a:endParaRPr lang="ru-RU" sz="13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10055" y="120055"/>
            <a:ext cx="6435456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III. </a:t>
            </a: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ОПИСАНИЕ </a:t>
            </a:r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ПРОЦЕССА</a:t>
            </a:r>
            <a:endParaRPr lang="ru-RU" sz="1660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ПОДГОТОВКИ ПРОЕКТА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 rot="7520937" flipV="1">
            <a:off x="167629" y="16874"/>
            <a:ext cx="4666549" cy="4596541"/>
          </a:xfrm>
          <a:prstGeom prst="wedgeEllipseCallout">
            <a:avLst>
              <a:gd name="adj1" fmla="val -25267"/>
              <a:gd name="adj2" fmla="val 7043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03710" y="1210587"/>
            <a:ext cx="3794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Приступили к сбору информации, но в связи с эпидемиологической ситуацией в стране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некоторыми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социальными партнерами проводились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дистанционно, с другими очно.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34" y="4029971"/>
            <a:ext cx="1268646" cy="127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1855" y="2725470"/>
            <a:ext cx="3991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нашей просьбе Сергачское телевидение предоставило нам видеорепортажи о Железной дороге и ее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сотрудниках.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ownloads\QR-code_url_25_Feb_2022_15-40-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34" y="5503055"/>
            <a:ext cx="1268646" cy="126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86668" y="136958"/>
            <a:ext cx="62161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IV.</a:t>
            </a:r>
            <a:r>
              <a:rPr lang="ru-RU" sz="16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ТЕХНОЛОГИЧЕСКАЯ ЧАСТЬ ПРОЕКТА. </a:t>
            </a:r>
            <a:endParaRPr lang="ru-RU" sz="1600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ОПИСАНИЕ КОНСТРУКЦИЙ ОСНОВНЫХ МЕХАНИЗМОВ.</a:t>
            </a:r>
            <a:endParaRPr lang="ru-RU" sz="160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вальная выноска 5"/>
          <p:cNvSpPr/>
          <p:nvPr/>
        </p:nvSpPr>
        <p:spPr>
          <a:xfrm rot="17267079" flipH="1">
            <a:off x="197023" y="219567"/>
            <a:ext cx="4276856" cy="4576746"/>
          </a:xfrm>
          <a:prstGeom prst="wedgeEllipseCallout">
            <a:avLst>
              <a:gd name="adj1" fmla="val -25267"/>
              <a:gd name="adj2" fmla="val 7043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33431" y="877706"/>
            <a:ext cx="3404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сделали вывод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профессия в компании  сложна и очень важна. Работая над проектом мы поняли, что там работает очень много людей, их труд тяжелый и опасный.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увиденного мальчикам захотелось построить макет железной и канатной дороги, которая будет экономить время людей, а также сделать его безопасным и мобильным .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79" y="108537"/>
            <a:ext cx="4371342" cy="1115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IV.</a:t>
            </a: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ТЕХНОЛОГИЧЕСКАЯ 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ЧАСТЬ ПРОЕКТА. 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ОПИСАНИЕ КОНСТРУКЦИЙ ОСНОВНЫХ МЕХАНИЗМОВ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вальная выноска 3"/>
          <p:cNvSpPr/>
          <p:nvPr/>
        </p:nvSpPr>
        <p:spPr>
          <a:xfrm rot="5031453" flipH="1" flipV="1">
            <a:off x="268542" y="806219"/>
            <a:ext cx="5050510" cy="5590365"/>
          </a:xfrm>
          <a:prstGeom prst="wedgeEllipseCallout">
            <a:avLst>
              <a:gd name="adj1" fmla="val -25267"/>
              <a:gd name="adj2" fmla="val 7043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87245" y="1833451"/>
            <a:ext cx="42131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определения цели и задач проекта, исследовательских мероприятий мы обсудили, какие модели механизмов будем создавать для нашего проекта «Дорога будущего»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Приняли решение, что у нас будет 8 моделей объединенных в единую производственную линию. Особенность наших конструкций в том, что многие модели мы делали без специальных инструкций и схем сборки, что добавило сложности нашему проекту. Сборкой модели «Дорога будущего» и программированием устройств занимались дети подготовительной группы с помощью педагогов и родителей. 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ьная выноска 6"/>
          <p:cNvSpPr/>
          <p:nvPr/>
        </p:nvSpPr>
        <p:spPr>
          <a:xfrm rot="2063714">
            <a:off x="5658173" y="825448"/>
            <a:ext cx="4386126" cy="3702169"/>
          </a:xfrm>
          <a:prstGeom prst="wedgeEllipseCallout">
            <a:avLst>
              <a:gd name="adj1" fmla="val -23350"/>
              <a:gd name="adj2" fmla="val 53738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843137" y="1422274"/>
            <a:ext cx="41305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мы решили использовать: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2.0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Education</a:t>
            </a:r>
            <a:endParaRPr 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Tinkamo play kit</a:t>
            </a:r>
            <a:endParaRPr 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Lego City</a:t>
            </a:r>
            <a:endParaRPr 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2.0,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Tinkamo play kit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Gigo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«Свет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солнечные батареи»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материалы для декораций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9" name="Picture 5" descr="C:\Users\user\Desktop\1015597755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7" y="108537"/>
            <a:ext cx="1619018" cy="1381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user\Desktop\7a2057a02975759463944cae73639e02-500x5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65" y="135048"/>
            <a:ext cx="1775442" cy="177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user\Desktop\LEGO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4" b="90185" l="0" r="99271">
                        <a14:foregroundMark x1="41719" y1="44167" x2="61875" y2="49306"/>
                        <a14:foregroundMark x1="37396" y1="44167" x2="42448" y2="48009"/>
                        <a14:foregroundMark x1="87760" y1="77407" x2="94245" y2="72315"/>
                        <a14:foregroundMark x1="3594" y1="35231" x2="21563" y2="5787"/>
                        <a14:foregroundMark x1="22292" y1="5787" x2="71927" y2="5787"/>
                        <a14:foregroundMark x1="74818" y1="7083" x2="92813" y2="23704"/>
                        <a14:foregroundMark x1="3594" y1="44167" x2="14375" y2="83843"/>
                        <a14:foregroundMark x1="17266" y1="83843" x2="80573" y2="87639"/>
                        <a14:foregroundMark x1="92083" y1="73611" x2="97839" y2="46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60" y="25190"/>
            <a:ext cx="2483705" cy="139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user\Desktop\lego-we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801" y="5829931"/>
            <a:ext cx="1629624" cy="997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8" name="Picture 4" descr="C:\Users\user\Desktop\70-709615_the-power-of-lego-education-lego-wedo-2-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869" y="908635"/>
            <a:ext cx="1495822" cy="430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9407</Words>
  <Application>WPS Presentation</Application>
  <PresentationFormat>Лист A4 (210x297 мм)</PresentationFormat>
  <Paragraphs>197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Arial</vt:lpstr>
      <vt:lpstr>SimSun</vt:lpstr>
      <vt:lpstr>Wingdings</vt:lpstr>
      <vt:lpstr>Wingdings 3</vt:lpstr>
      <vt:lpstr>Arial</vt:lpstr>
      <vt:lpstr>Times New Roman</vt:lpstr>
      <vt:lpstr>Monotype Corsiva</vt:lpstr>
      <vt:lpstr>Arial Black</vt:lpstr>
      <vt:lpstr>Segoe UI Symbol</vt:lpstr>
      <vt:lpstr>Microsoft YaHei</vt:lpstr>
      <vt:lpstr>Arial Unicode MS</vt:lpstr>
      <vt:lpstr>Century Gothic</vt:lpstr>
      <vt:lpstr>Calibri</vt:lpstr>
      <vt:lpstr>Times New Roman</vt:lpstr>
      <vt:lpstr>Calibri</vt:lpstr>
      <vt:lpstr>Легкий дым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Пользователь</cp:lastModifiedBy>
  <cp:revision>266</cp:revision>
  <dcterms:created xsi:type="dcterms:W3CDTF">2021-02-15T18:32:00Z</dcterms:created>
  <dcterms:modified xsi:type="dcterms:W3CDTF">2023-03-22T06:46:28Z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1B1568E9969544E5B859D3A5C8098A13</vt:lpwstr>
  </property>
  <property fmtid="{D5CDD505-2E9C-101B-9397-08002B2CF9AE}" pid="3" name="KSOProductBuildVer">
    <vt:lpwstr>1049-11.2.0.11486</vt:lpwstr>
  </property>
</Properties>
</file>