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264" r:id="rId4"/>
    <p:sldId id="259" r:id="rId5"/>
    <p:sldId id="265" r:id="rId6"/>
    <p:sldId id="260" r:id="rId7"/>
    <p:sldId id="261" r:id="rId8"/>
    <p:sldId id="262" r:id="rId9"/>
    <p:sldId id="266" r:id="rId10"/>
    <p:sldId id="267" r:id="rId11"/>
    <p:sldId id="268" r:id="rId12"/>
    <p:sldId id="269" r:id="rId13"/>
    <p:sldId id="270" r:id="rId14"/>
    <p:sldId id="271" r:id="rId15"/>
    <p:sldId id="272" r:id="rId16"/>
    <p:sldId id="273" r:id="rId17"/>
    <p:sldId id="285"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19" name="Дата 18"/>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11" name="Номер слайда 1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a:t>Вставка рисунка</a:t>
            </a:r>
            <a:endParaRPr kumimoji="0"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25.03.2024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gif"/><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slide" Target="slide2.xml"/><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image" Target="../media/image58.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8.jpe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 Target="slide12.xml"/><Relationship Id="rId7" Type="http://schemas.openxmlformats.org/officeDocument/2006/relationships/slide" Target="slide7.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slide" Target="slide17.xml"/><Relationship Id="rId10" Type="http://schemas.openxmlformats.org/officeDocument/2006/relationships/slide" Target="slide28.xml"/><Relationship Id="rId4" Type="http://schemas.openxmlformats.org/officeDocument/2006/relationships/image" Target="../media/image5.jpeg"/><Relationship Id="rId9" Type="http://schemas.openxmlformats.org/officeDocument/2006/relationships/slide" Target="slide19.xml"/></Relationships>
</file>

<file path=ppt/slides/_rels/slide20.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4.jpeg"/><Relationship Id="rId7" Type="http://schemas.openxmlformats.org/officeDocument/2006/relationships/image" Target="../media/image77.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audio" Target="../media/audio1.wav"/><Relationship Id="rId7" Type="http://schemas.openxmlformats.org/officeDocument/2006/relationships/image" Target="../media/image82.jpe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22.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4.jpeg"/><Relationship Id="rId7" Type="http://schemas.openxmlformats.org/officeDocument/2006/relationships/image" Target="../media/image81.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audio" Target="../media/audio1.wav"/><Relationship Id="rId9" Type="http://schemas.openxmlformats.org/officeDocument/2006/relationships/image" Target="../media/image83.jpeg"/></Relationships>
</file>

<file path=ppt/slides/_rels/slide23.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audio" Target="../media/audio1.wav"/><Relationship Id="rId7" Type="http://schemas.openxmlformats.org/officeDocument/2006/relationships/image" Target="../media/image86.jpe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5.png"/><Relationship Id="rId4" Type="http://schemas.openxmlformats.org/officeDocument/2006/relationships/image" Target="../media/image84.jpeg"/><Relationship Id="rId9" Type="http://schemas.openxmlformats.org/officeDocument/2006/relationships/image" Target="../media/image88.jpeg"/></Relationships>
</file>

<file path=ppt/slides/_rels/slide24.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74.jpeg"/><Relationship Id="rId7" Type="http://schemas.openxmlformats.org/officeDocument/2006/relationships/image" Target="../media/image83.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jpeg"/><Relationship Id="rId10" Type="http://schemas.openxmlformats.org/officeDocument/2006/relationships/image" Target="../media/image88.jpeg"/><Relationship Id="rId4" Type="http://schemas.openxmlformats.org/officeDocument/2006/relationships/audio" Target="../media/audio1.wav"/><Relationship Id="rId9" Type="http://schemas.openxmlformats.org/officeDocument/2006/relationships/image" Target="../media/image87.jpeg"/></Relationships>
</file>

<file path=ppt/slides/_rels/slide25.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audio" Target="../media/audio1.wav"/><Relationship Id="rId7" Type="http://schemas.openxmlformats.org/officeDocument/2006/relationships/image" Target="../media/image88.jpe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90.jpeg"/><Relationship Id="rId10" Type="http://schemas.openxmlformats.org/officeDocument/2006/relationships/image" Target="../media/image93.jpeg"/><Relationship Id="rId4" Type="http://schemas.openxmlformats.org/officeDocument/2006/relationships/image" Target="../media/image89.jpeg"/><Relationship Id="rId9" Type="http://schemas.openxmlformats.org/officeDocument/2006/relationships/image" Target="../media/image92.jpeg"/></Relationships>
</file>

<file path=ppt/slides/_rels/slide26.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74.jpeg"/><Relationship Id="rId7" Type="http://schemas.openxmlformats.org/officeDocument/2006/relationships/image" Target="../media/image83.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0.jpeg"/><Relationship Id="rId11" Type="http://schemas.openxmlformats.org/officeDocument/2006/relationships/image" Target="../media/image93.jpeg"/><Relationship Id="rId5" Type="http://schemas.openxmlformats.org/officeDocument/2006/relationships/image" Target="../media/image89.jpeg"/><Relationship Id="rId10" Type="http://schemas.openxmlformats.org/officeDocument/2006/relationships/image" Target="../media/image92.jpeg"/><Relationship Id="rId4" Type="http://schemas.openxmlformats.org/officeDocument/2006/relationships/audio" Target="../media/audio1.wav"/><Relationship Id="rId9" Type="http://schemas.openxmlformats.org/officeDocument/2006/relationships/image" Target="../media/image91.jpeg"/></Relationships>
</file>

<file path=ppt/slides/_rels/slide27.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88.jpeg"/><Relationship Id="rId4" Type="http://schemas.openxmlformats.org/officeDocument/2006/relationships/image" Target="../media/image8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0543" y="1853789"/>
            <a:ext cx="6264697"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Дымковская игрушка</a:t>
            </a:r>
          </a:p>
        </p:txBody>
      </p:sp>
      <p:sp>
        <p:nvSpPr>
          <p:cNvPr id="3" name="TextBox 2"/>
          <p:cNvSpPr txBox="1"/>
          <p:nvPr/>
        </p:nvSpPr>
        <p:spPr>
          <a:xfrm>
            <a:off x="2227566" y="479230"/>
            <a:ext cx="4637167" cy="646331"/>
          </a:xfrm>
          <a:prstGeom prst="rect">
            <a:avLst/>
          </a:prstGeom>
          <a:noFill/>
        </p:spPr>
        <p:txBody>
          <a:bodyPr wrap="none" rtlCol="0">
            <a:spAutoFit/>
          </a:bodyPr>
          <a:lstStyle/>
          <a:p>
            <a:pPr algn="ctr"/>
            <a:r>
              <a:rPr lang="ru-RU" b="1" dirty="0">
                <a:latin typeface="Calibri" pitchFamily="34" charset="0"/>
                <a:cs typeface="Calibri" pitchFamily="34" charset="0"/>
              </a:rPr>
              <a:t>Виртуальная экскурсия</a:t>
            </a:r>
          </a:p>
          <a:p>
            <a:pPr algn="ctr"/>
            <a:r>
              <a:rPr lang="ru-RU" b="1" dirty="0">
                <a:latin typeface="Calibri" pitchFamily="34" charset="0"/>
                <a:cs typeface="Calibri" pitchFamily="34" charset="0"/>
              </a:rPr>
              <a:t>для детей  старшего дошкольного возраста</a:t>
            </a:r>
          </a:p>
        </p:txBody>
      </p:sp>
      <p:sp>
        <p:nvSpPr>
          <p:cNvPr id="4" name="TextBox 3"/>
          <p:cNvSpPr txBox="1"/>
          <p:nvPr/>
        </p:nvSpPr>
        <p:spPr>
          <a:xfrm>
            <a:off x="2627784" y="4293096"/>
            <a:ext cx="6003312" cy="1015663"/>
          </a:xfrm>
          <a:prstGeom prst="rect">
            <a:avLst/>
          </a:prstGeom>
          <a:noFill/>
        </p:spPr>
        <p:txBody>
          <a:bodyPr wrap="square" rtlCol="0">
            <a:spAutoFit/>
          </a:bodyPr>
          <a:lstStyle/>
          <a:p>
            <a:pPr algn="r"/>
            <a:r>
              <a:rPr lang="ru-RU" sz="2000" b="1" dirty="0">
                <a:latin typeface="Calibri" pitchFamily="34" charset="0"/>
                <a:cs typeface="Calibri" pitchFamily="34" charset="0"/>
              </a:rPr>
              <a:t>Трайдакало Т.Г. воспитатель высшей квалификационной категории</a:t>
            </a:r>
          </a:p>
          <a:p>
            <a:pPr algn="r"/>
            <a:r>
              <a:rPr lang="ru-RU" sz="2000" b="1" dirty="0">
                <a:latin typeface="Calibri" pitchFamily="34" charset="0"/>
                <a:cs typeface="Calibri" pitchFamily="34" charset="0"/>
              </a:rPr>
              <a:t>МБДОУ «Детский сад №8 комбинированного вида»</a:t>
            </a:r>
          </a:p>
        </p:txBody>
      </p:sp>
      <p:sp>
        <p:nvSpPr>
          <p:cNvPr id="5" name="TextBox 4"/>
          <p:cNvSpPr txBox="1"/>
          <p:nvPr/>
        </p:nvSpPr>
        <p:spPr>
          <a:xfrm>
            <a:off x="3499296" y="5879013"/>
            <a:ext cx="2137958" cy="369332"/>
          </a:xfrm>
          <a:prstGeom prst="rect">
            <a:avLst/>
          </a:prstGeom>
          <a:noFill/>
        </p:spPr>
        <p:txBody>
          <a:bodyPr wrap="none" rtlCol="0">
            <a:spAutoFit/>
          </a:bodyPr>
          <a:lstStyle/>
          <a:p>
            <a:pPr algn="ctr"/>
            <a:r>
              <a:rPr lang="ru-RU" b="1" dirty="0">
                <a:latin typeface="Calibri" pitchFamily="34" charset="0"/>
                <a:cs typeface="Calibri" pitchFamily="34" charset="0"/>
              </a:rPr>
              <a:t>г. Исилькуль 2023 г.</a:t>
            </a:r>
          </a:p>
        </p:txBody>
      </p:sp>
      <p:pic>
        <p:nvPicPr>
          <p:cNvPr id="6" name="Рисунок 5" descr="705261-7.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67544" y="3140968"/>
            <a:ext cx="2416090" cy="32238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imgB.jpg"/>
          <p:cNvPicPr>
            <a:picLocks noChangeAspect="1"/>
          </p:cNvPicPr>
          <p:nvPr/>
        </p:nvPicPr>
        <p:blipFill>
          <a:blip r:embed="rId2" cstate="print"/>
          <a:srcRect l="19094" t="7817" r="17566" b="10808"/>
          <a:stretch>
            <a:fillRect/>
          </a:stretch>
        </p:blipFill>
        <p:spPr>
          <a:xfrm>
            <a:off x="6731952" y="3212976"/>
            <a:ext cx="2160240" cy="2664296"/>
          </a:xfrm>
          <a:prstGeom prst="rect">
            <a:avLst/>
          </a:prstGeom>
          <a:ln w="38100">
            <a:solidFill>
              <a:srgbClr val="008000"/>
            </a:solidFill>
          </a:ln>
        </p:spPr>
      </p:pic>
      <p:sp>
        <p:nvSpPr>
          <p:cNvPr id="2" name="Прямоугольник 1"/>
          <p:cNvSpPr/>
          <p:nvPr/>
        </p:nvSpPr>
        <p:spPr>
          <a:xfrm>
            <a:off x="209871" y="0"/>
            <a:ext cx="191385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rPr>
              <a:t>Галерея </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3" name="Прямоугольник 2"/>
          <p:cNvSpPr/>
          <p:nvPr/>
        </p:nvSpPr>
        <p:spPr>
          <a:xfrm>
            <a:off x="107504" y="620688"/>
            <a:ext cx="2069976" cy="369332"/>
          </a:xfrm>
          <a:prstGeom prst="rect">
            <a:avLst/>
          </a:prstGeom>
        </p:spPr>
        <p:txBody>
          <a:bodyPr wrap="square">
            <a:spAutoFit/>
          </a:bodyPr>
          <a:lstStyle/>
          <a:p>
            <a:pPr algn="ct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Птицы  </a:t>
            </a:r>
          </a:p>
        </p:txBody>
      </p:sp>
      <p:sp>
        <p:nvSpPr>
          <p:cNvPr id="4" name="Прямоугольник 3"/>
          <p:cNvSpPr/>
          <p:nvPr/>
        </p:nvSpPr>
        <p:spPr>
          <a:xfrm>
            <a:off x="251520" y="5982379"/>
            <a:ext cx="8640960" cy="830997"/>
          </a:xfrm>
          <a:prstGeom prst="rect">
            <a:avLst/>
          </a:prstGeom>
        </p:spPr>
        <p:txBody>
          <a:bodyPr wrap="square">
            <a:spAutoFit/>
          </a:bodyPr>
          <a:lstStyle/>
          <a:p>
            <a:pPr algn="just"/>
            <a:r>
              <a:rPr lang="ru-RU" sz="1600" b="1" dirty="0"/>
              <a:t>Утки, индюки, петухи.</a:t>
            </a:r>
          </a:p>
          <a:p>
            <a:pPr algn="just"/>
            <a:r>
              <a:rPr lang="ru-RU" sz="1600" dirty="0"/>
              <a:t>Индюки и петухи изображаются с фигурными, ярко расписанными хвостами, утки - в оборчатых пышных пелеринах.</a:t>
            </a:r>
          </a:p>
        </p:txBody>
      </p:sp>
      <p:pic>
        <p:nvPicPr>
          <p:cNvPr id="5" name="Рисунок 4" descr="0_436e3_811caf79_L.jpg"/>
          <p:cNvPicPr>
            <a:picLocks noChangeAspect="1"/>
          </p:cNvPicPr>
          <p:nvPr/>
        </p:nvPicPr>
        <p:blipFill>
          <a:blip r:embed="rId3" cstate="print"/>
          <a:stretch>
            <a:fillRect/>
          </a:stretch>
        </p:blipFill>
        <p:spPr>
          <a:xfrm>
            <a:off x="3635896" y="2753745"/>
            <a:ext cx="2848281" cy="3149758"/>
          </a:xfrm>
          <a:prstGeom prst="rect">
            <a:avLst/>
          </a:prstGeom>
          <a:ln w="38100">
            <a:solidFill>
              <a:srgbClr val="008000"/>
            </a:solidFill>
          </a:ln>
        </p:spPr>
      </p:pic>
      <p:pic>
        <p:nvPicPr>
          <p:cNvPr id="6" name="Рисунок 5" descr="765.jpg"/>
          <p:cNvPicPr>
            <a:picLocks noChangeAspect="1"/>
          </p:cNvPicPr>
          <p:nvPr/>
        </p:nvPicPr>
        <p:blipFill>
          <a:blip r:embed="rId4" cstate="print"/>
          <a:stretch>
            <a:fillRect/>
          </a:stretch>
        </p:blipFill>
        <p:spPr>
          <a:xfrm>
            <a:off x="3807095" y="156958"/>
            <a:ext cx="2736304" cy="2407946"/>
          </a:xfrm>
          <a:prstGeom prst="rect">
            <a:avLst/>
          </a:prstGeom>
          <a:ln w="38100">
            <a:solidFill>
              <a:srgbClr val="008000"/>
            </a:solidFill>
          </a:ln>
        </p:spPr>
      </p:pic>
      <p:pic>
        <p:nvPicPr>
          <p:cNvPr id="8" name="Рисунок 7" descr="NqVNo25KqYU.jpg"/>
          <p:cNvPicPr>
            <a:picLocks noChangeAspect="1"/>
          </p:cNvPicPr>
          <p:nvPr/>
        </p:nvPicPr>
        <p:blipFill>
          <a:blip r:embed="rId5" cstate="print"/>
          <a:stretch>
            <a:fillRect/>
          </a:stretch>
        </p:blipFill>
        <p:spPr>
          <a:xfrm>
            <a:off x="6741205" y="260648"/>
            <a:ext cx="2130285" cy="2682978"/>
          </a:xfrm>
          <a:prstGeom prst="rect">
            <a:avLst/>
          </a:prstGeom>
          <a:ln w="38100">
            <a:solidFill>
              <a:srgbClr val="008000"/>
            </a:solidFill>
          </a:ln>
        </p:spPr>
      </p:pic>
      <p:pic>
        <p:nvPicPr>
          <p:cNvPr id="7" name="Рисунок 6" descr="import_files_14_14425928-9871-11e2-bb16-446d57d93aa3_79850033-9a26-11e2-bb16-446d57d93aa3.jpeg"/>
          <p:cNvPicPr>
            <a:picLocks noChangeAspect="1"/>
          </p:cNvPicPr>
          <p:nvPr/>
        </p:nvPicPr>
        <p:blipFill>
          <a:blip r:embed="rId6" cstate="print"/>
          <a:stretch>
            <a:fillRect/>
          </a:stretch>
        </p:blipFill>
        <p:spPr>
          <a:xfrm>
            <a:off x="251520" y="1268760"/>
            <a:ext cx="3168352" cy="3990367"/>
          </a:xfrm>
          <a:prstGeom prst="rect">
            <a:avLst/>
          </a:prstGeom>
          <a:ln w="38100">
            <a:solidFill>
              <a:srgbClr val="008000"/>
            </a:solid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871" y="0"/>
            <a:ext cx="191385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rPr>
              <a:t>Галерея </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3" name="Прямоугольник 2"/>
          <p:cNvSpPr/>
          <p:nvPr/>
        </p:nvSpPr>
        <p:spPr>
          <a:xfrm>
            <a:off x="107504" y="620688"/>
            <a:ext cx="2069976" cy="369332"/>
          </a:xfrm>
          <a:prstGeom prst="rect">
            <a:avLst/>
          </a:prstGeom>
        </p:spPr>
        <p:txBody>
          <a:bodyPr wrap="square">
            <a:spAutoFit/>
          </a:bodyPr>
          <a:lstStyle/>
          <a:p>
            <a:pPr algn="ct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Композиции   </a:t>
            </a:r>
          </a:p>
        </p:txBody>
      </p:sp>
      <p:sp>
        <p:nvSpPr>
          <p:cNvPr id="4" name="Прямоугольник 3"/>
          <p:cNvSpPr/>
          <p:nvPr/>
        </p:nvSpPr>
        <p:spPr>
          <a:xfrm>
            <a:off x="251520" y="5982379"/>
            <a:ext cx="8640960" cy="830997"/>
          </a:xfrm>
          <a:prstGeom prst="rect">
            <a:avLst/>
          </a:prstGeom>
        </p:spPr>
        <p:txBody>
          <a:bodyPr wrap="square">
            <a:spAutoFit/>
          </a:bodyPr>
          <a:lstStyle/>
          <a:p>
            <a:pPr algn="just"/>
            <a:r>
              <a:rPr lang="ru-RU" sz="1600" b="1" dirty="0"/>
              <a:t>Группы из нескольких фигур, среди которых могут присутствовать и люди, и животные.</a:t>
            </a:r>
          </a:p>
          <a:p>
            <a:pPr algn="just"/>
            <a:r>
              <a:rPr lang="ru-RU" sz="1600" dirty="0"/>
              <a:t> Многофигурные композиции очень разнообразны, они изображают быт русских городов и деревень. Здесь и прогулки на лодках, и праздничные гулянья, и застолья, и многое другое.</a:t>
            </a:r>
          </a:p>
        </p:txBody>
      </p:sp>
      <p:pic>
        <p:nvPicPr>
          <p:cNvPr id="5" name="Рисунок 4" descr="0_436e3_811caf79_L.jpg"/>
          <p:cNvPicPr>
            <a:picLocks noChangeAspect="1"/>
          </p:cNvPicPr>
          <p:nvPr/>
        </p:nvPicPr>
        <p:blipFill>
          <a:blip r:embed="rId2" cstate="print"/>
          <a:stretch>
            <a:fillRect/>
          </a:stretch>
        </p:blipFill>
        <p:spPr>
          <a:xfrm>
            <a:off x="6228184" y="276210"/>
            <a:ext cx="2664296" cy="2000662"/>
          </a:xfrm>
          <a:prstGeom prst="rect">
            <a:avLst/>
          </a:prstGeom>
          <a:ln w="38100">
            <a:solidFill>
              <a:srgbClr val="008000"/>
            </a:solidFill>
          </a:ln>
        </p:spPr>
      </p:pic>
      <p:pic>
        <p:nvPicPr>
          <p:cNvPr id="6" name="Рисунок 5" descr="765.jpg"/>
          <p:cNvPicPr>
            <a:picLocks noChangeAspect="1"/>
          </p:cNvPicPr>
          <p:nvPr/>
        </p:nvPicPr>
        <p:blipFill>
          <a:blip r:embed="rId3" cstate="print"/>
          <a:srcRect r="24194"/>
          <a:stretch>
            <a:fillRect/>
          </a:stretch>
        </p:blipFill>
        <p:spPr>
          <a:xfrm>
            <a:off x="3131840" y="3501008"/>
            <a:ext cx="2880320" cy="2304256"/>
          </a:xfrm>
          <a:prstGeom prst="rect">
            <a:avLst/>
          </a:prstGeom>
          <a:ln w="38100">
            <a:solidFill>
              <a:srgbClr val="008000"/>
            </a:solidFill>
          </a:ln>
        </p:spPr>
      </p:pic>
      <p:pic>
        <p:nvPicPr>
          <p:cNvPr id="8" name="Рисунок 7" descr="NqVNo25KqYU.jpg"/>
          <p:cNvPicPr>
            <a:picLocks noChangeAspect="1"/>
          </p:cNvPicPr>
          <p:nvPr/>
        </p:nvPicPr>
        <p:blipFill>
          <a:blip r:embed="rId4" cstate="print"/>
          <a:srcRect t="15385" b="7692"/>
          <a:stretch>
            <a:fillRect/>
          </a:stretch>
        </p:blipFill>
        <p:spPr>
          <a:xfrm>
            <a:off x="3131840" y="284339"/>
            <a:ext cx="2664297" cy="3072653"/>
          </a:xfrm>
          <a:prstGeom prst="rect">
            <a:avLst/>
          </a:prstGeom>
          <a:ln w="38100">
            <a:solidFill>
              <a:srgbClr val="008000"/>
            </a:solidFill>
          </a:ln>
        </p:spPr>
      </p:pic>
      <p:pic>
        <p:nvPicPr>
          <p:cNvPr id="7" name="Рисунок 6" descr="import_files_14_14425928-9871-11e2-bb16-446d57d93aa3_79850033-9a26-11e2-bb16-446d57d93aa3.jpeg"/>
          <p:cNvPicPr>
            <a:picLocks noChangeAspect="1"/>
          </p:cNvPicPr>
          <p:nvPr/>
        </p:nvPicPr>
        <p:blipFill>
          <a:blip r:embed="rId5" cstate="print"/>
          <a:srcRect l="10418" r="10407"/>
          <a:stretch>
            <a:fillRect/>
          </a:stretch>
        </p:blipFill>
        <p:spPr>
          <a:xfrm>
            <a:off x="251520" y="1080765"/>
            <a:ext cx="2736304" cy="2268000"/>
          </a:xfrm>
          <a:prstGeom prst="rect">
            <a:avLst/>
          </a:prstGeom>
          <a:ln w="38100">
            <a:solidFill>
              <a:srgbClr val="008000"/>
            </a:solidFill>
          </a:ln>
        </p:spPr>
      </p:pic>
      <p:pic>
        <p:nvPicPr>
          <p:cNvPr id="10" name="Рисунок 9" descr="import_files_14_14425928-9871-11e2-bb16-446d57d93aa3_79850033-9a26-11e2-bb16-446d57d93aa3.jpeg"/>
          <p:cNvPicPr>
            <a:picLocks noChangeAspect="1"/>
          </p:cNvPicPr>
          <p:nvPr/>
        </p:nvPicPr>
        <p:blipFill>
          <a:blip r:embed="rId6" cstate="print"/>
          <a:srcRect l="10677" r="8064"/>
          <a:stretch>
            <a:fillRect/>
          </a:stretch>
        </p:blipFill>
        <p:spPr>
          <a:xfrm>
            <a:off x="251520" y="3520038"/>
            <a:ext cx="2736000" cy="2285226"/>
          </a:xfrm>
          <a:prstGeom prst="rect">
            <a:avLst/>
          </a:prstGeom>
          <a:ln w="38100">
            <a:solidFill>
              <a:srgbClr val="008000"/>
            </a:solidFill>
          </a:ln>
        </p:spPr>
      </p:pic>
      <p:pic>
        <p:nvPicPr>
          <p:cNvPr id="11" name="Рисунок 10" descr="0024-028-Sobachij-vals.jpg"/>
          <p:cNvPicPr>
            <a:picLocks noChangeAspect="1"/>
          </p:cNvPicPr>
          <p:nvPr/>
        </p:nvPicPr>
        <p:blipFill>
          <a:blip r:embed="rId7" cstate="print"/>
          <a:stretch>
            <a:fillRect/>
          </a:stretch>
        </p:blipFill>
        <p:spPr>
          <a:xfrm>
            <a:off x="6228184" y="2457913"/>
            <a:ext cx="2460303" cy="3347351"/>
          </a:xfrm>
          <a:prstGeom prst="rect">
            <a:avLst/>
          </a:prstGeom>
          <a:ln w="38100">
            <a:solidFill>
              <a:srgbClr val="008000"/>
            </a:solidFill>
          </a:ln>
        </p:spPr>
      </p:pic>
      <p:sp>
        <p:nvSpPr>
          <p:cNvPr id="12" name="Скругленный прямоугольник 11">
            <a:hlinkClick r:id="rId8" action="ppaction://hlinksldjump" highlightClick="1"/>
            <a:hlinkHover r:id="" action="ppaction://noaction" highlightClick="1"/>
          </p:cNvPr>
          <p:cNvSpPr/>
          <p:nvPr/>
        </p:nvSpPr>
        <p:spPr>
          <a:xfrm>
            <a:off x="7380312" y="5373216"/>
            <a:ext cx="1512168" cy="576064"/>
          </a:xfrm>
          <a:prstGeom prst="roundRect">
            <a:avLst>
              <a:gd name="adj" fmla="val 50000"/>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МАРШРУТ</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26" y="0"/>
            <a:ext cx="564199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rPr>
              <a:t>Технология изготовления  </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3" name="Прямоугольник 2"/>
          <p:cNvSpPr/>
          <p:nvPr/>
        </p:nvSpPr>
        <p:spPr>
          <a:xfrm>
            <a:off x="251520" y="5140930"/>
            <a:ext cx="8640960" cy="1600438"/>
          </a:xfrm>
          <a:prstGeom prst="rect">
            <a:avLst/>
          </a:prstGeom>
        </p:spPr>
        <p:txBody>
          <a:bodyPr wrap="square">
            <a:spAutoFit/>
          </a:bodyPr>
          <a:lstStyle/>
          <a:p>
            <a:pPr algn="just"/>
            <a:r>
              <a:rPr lang="ru-RU" b="1" dirty="0"/>
              <a:t>Лепка дымковских игрушек </a:t>
            </a:r>
          </a:p>
          <a:p>
            <a:pPr algn="just"/>
            <a:r>
              <a:rPr lang="ru-RU" sz="1600" dirty="0"/>
              <a:t>Лепят дымковские игрушки по частям. Сначала из промытой жирной глины, разбавленной песком, катают шарики разных размеров. Затем расплющивают их для получения плоских лепешек, из которых и делается корпус игрушки. К корпусу прикрепляются более мелкие детали (руки, головы, хвосты). Места скрепления деталей обильно смачивают водой, затем заглаживают стыки влажной тряпкой. Выравнивают фигурку мокрыми пальцами.</a:t>
            </a:r>
          </a:p>
        </p:txBody>
      </p:sp>
      <p:pic>
        <p:nvPicPr>
          <p:cNvPr id="23554" name="Picture 2" descr="Дымковская игрушка лошадка "/>
          <p:cNvPicPr>
            <a:picLocks noChangeAspect="1" noChangeArrowheads="1"/>
          </p:cNvPicPr>
          <p:nvPr/>
        </p:nvPicPr>
        <p:blipFill>
          <a:blip r:embed="rId2" cstate="print"/>
          <a:srcRect/>
          <a:stretch>
            <a:fillRect/>
          </a:stretch>
        </p:blipFill>
        <p:spPr bwMode="auto">
          <a:xfrm>
            <a:off x="251520" y="3429000"/>
            <a:ext cx="3953381" cy="1728192"/>
          </a:xfrm>
          <a:prstGeom prst="rect">
            <a:avLst/>
          </a:prstGeom>
          <a:noFill/>
          <a:ln w="38100">
            <a:solidFill>
              <a:srgbClr val="008000"/>
            </a:solidFill>
          </a:ln>
        </p:spPr>
      </p:pic>
      <p:pic>
        <p:nvPicPr>
          <p:cNvPr id="5" name="Рисунок 4" descr="ДымИгрИзг01.jpg"/>
          <p:cNvPicPr>
            <a:picLocks noChangeAspect="1"/>
          </p:cNvPicPr>
          <p:nvPr/>
        </p:nvPicPr>
        <p:blipFill>
          <a:blip r:embed="rId3" cstate="print"/>
          <a:stretch>
            <a:fillRect/>
          </a:stretch>
        </p:blipFill>
        <p:spPr>
          <a:xfrm>
            <a:off x="827584" y="764704"/>
            <a:ext cx="3672408" cy="2450020"/>
          </a:xfrm>
          <a:prstGeom prst="rect">
            <a:avLst/>
          </a:prstGeom>
          <a:ln w="38100">
            <a:solidFill>
              <a:srgbClr val="008000"/>
            </a:solidFill>
          </a:ln>
        </p:spPr>
      </p:pic>
      <p:pic>
        <p:nvPicPr>
          <p:cNvPr id="6" name="Рисунок 5" descr="687474703a2f2f7777772e64796d6b6f766f2e636f6d2f6173736574732f696d616765732f61727469636c65732f7465682d335f622e6a7067.jpg"/>
          <p:cNvPicPr>
            <a:picLocks noChangeAspect="1"/>
          </p:cNvPicPr>
          <p:nvPr/>
        </p:nvPicPr>
        <p:blipFill>
          <a:blip r:embed="rId4" cstate="print"/>
          <a:stretch>
            <a:fillRect/>
          </a:stretch>
        </p:blipFill>
        <p:spPr>
          <a:xfrm>
            <a:off x="5652120" y="620688"/>
            <a:ext cx="2880320" cy="1733953"/>
          </a:xfrm>
          <a:prstGeom prst="rect">
            <a:avLst/>
          </a:prstGeom>
          <a:ln w="38100">
            <a:solidFill>
              <a:srgbClr val="008000"/>
            </a:solidFill>
          </a:ln>
        </p:spPr>
      </p:pic>
      <p:pic>
        <p:nvPicPr>
          <p:cNvPr id="7" name="Рисунок 6" descr="1398843509_395761_78.jpeg"/>
          <p:cNvPicPr>
            <a:picLocks noChangeAspect="1"/>
          </p:cNvPicPr>
          <p:nvPr/>
        </p:nvPicPr>
        <p:blipFill>
          <a:blip r:embed="rId5" cstate="print"/>
          <a:stretch>
            <a:fillRect/>
          </a:stretch>
        </p:blipFill>
        <p:spPr>
          <a:xfrm>
            <a:off x="4788024" y="2613060"/>
            <a:ext cx="4104456" cy="2734594"/>
          </a:xfrm>
          <a:prstGeom prst="rect">
            <a:avLst/>
          </a:prstGeom>
          <a:ln w="38100">
            <a:solidFill>
              <a:srgbClr val="008000"/>
            </a:solid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8064" y="404664"/>
            <a:ext cx="3851920" cy="2862322"/>
          </a:xfrm>
          <a:prstGeom prst="rect">
            <a:avLst/>
          </a:prstGeom>
        </p:spPr>
        <p:txBody>
          <a:bodyPr wrap="square">
            <a:spAutoFit/>
          </a:bodyPr>
          <a:lstStyle/>
          <a:p>
            <a:pPr indent="358775" algn="just"/>
            <a:r>
              <a:rPr lang="ru-RU" b="1" dirty="0">
                <a:effectLst>
                  <a:glow rad="228600">
                    <a:schemeClr val="bg1">
                      <a:alpha val="40000"/>
                    </a:schemeClr>
                  </a:glow>
                </a:effectLst>
              </a:rPr>
              <a:t>Сушка и обжиг</a:t>
            </a:r>
          </a:p>
          <a:p>
            <a:pPr indent="358775" algn="just"/>
            <a:endParaRPr lang="ru-RU" b="1" dirty="0">
              <a:effectLst>
                <a:glow rad="228600">
                  <a:schemeClr val="bg1">
                    <a:alpha val="40000"/>
                  </a:schemeClr>
                </a:glow>
              </a:effectLst>
            </a:endParaRPr>
          </a:p>
          <a:p>
            <a:pPr indent="358775" algn="just"/>
            <a:r>
              <a:rPr lang="ru-RU" dirty="0">
                <a:effectLst>
                  <a:glow rad="228600">
                    <a:schemeClr val="bg1">
                      <a:alpha val="40000"/>
                    </a:schemeClr>
                  </a:glow>
                </a:effectLst>
              </a:rPr>
              <a:t>Каждая дымковская игрушка перед обжигом должна пройти этап сушки, длительность которого зависит от размеров фигурки, а также от характеристик помещения (влажности, температуры воздуха и т. д.). В среднем этот этап занимает от 2-3 дней до 2-3 недель. </a:t>
            </a:r>
          </a:p>
        </p:txBody>
      </p:sp>
      <p:pic>
        <p:nvPicPr>
          <p:cNvPr id="3" name="Рисунок 2" descr="images.jpg"/>
          <p:cNvPicPr>
            <a:picLocks noChangeAspect="1"/>
          </p:cNvPicPr>
          <p:nvPr/>
        </p:nvPicPr>
        <p:blipFill>
          <a:blip r:embed="rId2" cstate="print"/>
          <a:stretch>
            <a:fillRect/>
          </a:stretch>
        </p:blipFill>
        <p:spPr>
          <a:xfrm>
            <a:off x="179512" y="188640"/>
            <a:ext cx="4863575" cy="3240360"/>
          </a:xfrm>
          <a:prstGeom prst="rect">
            <a:avLst/>
          </a:prstGeom>
          <a:ln w="38100">
            <a:solidFill>
              <a:srgbClr val="008000"/>
            </a:solidFill>
          </a:ln>
        </p:spPr>
      </p:pic>
      <p:pic>
        <p:nvPicPr>
          <p:cNvPr id="4" name="Рисунок 3" descr="1394268251_436694_3.jpg"/>
          <p:cNvPicPr>
            <a:picLocks noChangeAspect="1"/>
          </p:cNvPicPr>
          <p:nvPr/>
        </p:nvPicPr>
        <p:blipFill>
          <a:blip r:embed="rId3" cstate="print"/>
          <a:stretch>
            <a:fillRect/>
          </a:stretch>
        </p:blipFill>
        <p:spPr>
          <a:xfrm>
            <a:off x="4932040" y="3573016"/>
            <a:ext cx="4063771" cy="3093318"/>
          </a:xfrm>
          <a:prstGeom prst="rect">
            <a:avLst/>
          </a:prstGeom>
          <a:ln w="38100">
            <a:solidFill>
              <a:srgbClr val="008000"/>
            </a:solidFill>
          </a:ln>
        </p:spPr>
      </p:pic>
      <p:sp>
        <p:nvSpPr>
          <p:cNvPr id="5" name="Прямоугольник 4"/>
          <p:cNvSpPr/>
          <p:nvPr/>
        </p:nvSpPr>
        <p:spPr>
          <a:xfrm>
            <a:off x="251520" y="3933056"/>
            <a:ext cx="4464496" cy="2585323"/>
          </a:xfrm>
          <a:prstGeom prst="rect">
            <a:avLst/>
          </a:prstGeom>
        </p:spPr>
        <p:txBody>
          <a:bodyPr wrap="square">
            <a:spAutoFit/>
          </a:bodyPr>
          <a:lstStyle/>
          <a:p>
            <a:pPr indent="358775" algn="just"/>
            <a:r>
              <a:rPr lang="ru-RU" dirty="0">
                <a:effectLst>
                  <a:glow rad="101600">
                    <a:schemeClr val="bg1">
                      <a:alpha val="60000"/>
                    </a:schemeClr>
                  </a:glow>
                </a:effectLst>
              </a:rPr>
              <a:t>После этого наступает время обжига. Раньше он производился в русской печи на железном противне, устанавливаемом непосредственно над дровами. Игрушки накаляли докрасна, а затем оставляли остывать там же в печи. Сейчас для обжига используется специальное электрическое оборудование, которое позволило сделать процесс менее трудоемким и опасным.</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474274"/>
            <a:ext cx="8640960" cy="2339102"/>
          </a:xfrm>
          <a:prstGeom prst="rect">
            <a:avLst/>
          </a:prstGeom>
        </p:spPr>
        <p:txBody>
          <a:bodyPr wrap="square">
            <a:spAutoFit/>
          </a:bodyPr>
          <a:lstStyle/>
          <a:p>
            <a:pPr indent="358775" algn="just"/>
            <a:r>
              <a:rPr lang="ru-RU" b="1" dirty="0"/>
              <a:t>Побелка </a:t>
            </a:r>
          </a:p>
          <a:p>
            <a:pPr indent="358775" algn="just"/>
            <a:r>
              <a:rPr lang="ru-RU" sz="1600" dirty="0"/>
              <a:t>После обжига в печи игрушка становится красно-коричневой, поэтому перед нанесением узоров ее выбеливают. Для этого готовится специальный раствор из мелового порошка и молока. При скисании молока этот раствор затвердевает, образуя на поверхности игрушки равномерный казеиновый слой. </a:t>
            </a:r>
          </a:p>
          <a:p>
            <a:pPr indent="358775" algn="just"/>
            <a:r>
              <a:rPr lang="ru-RU" sz="1600" dirty="0"/>
              <a:t>Многочисленные попытки изменить состав и способ нанесения побелки не давали положительных результатов. Оттенок получался желтоватым, а фактура неравномерной, поэтому побелку до сих пор делают таким способом, каким пользовались и несколько веков назад.</a:t>
            </a:r>
          </a:p>
        </p:txBody>
      </p:sp>
      <p:pic>
        <p:nvPicPr>
          <p:cNvPr id="3" name="Рисунок 2" descr="1398843509_148597_58.jpeg"/>
          <p:cNvPicPr>
            <a:picLocks noChangeAspect="1"/>
          </p:cNvPicPr>
          <p:nvPr/>
        </p:nvPicPr>
        <p:blipFill>
          <a:blip r:embed="rId2" cstate="print"/>
          <a:stretch>
            <a:fillRect/>
          </a:stretch>
        </p:blipFill>
        <p:spPr>
          <a:xfrm>
            <a:off x="2051720" y="188640"/>
            <a:ext cx="6696744" cy="4461706"/>
          </a:xfrm>
          <a:prstGeom prst="rect">
            <a:avLst/>
          </a:prstGeom>
          <a:ln w="38100">
            <a:solidFill>
              <a:srgbClr val="008000"/>
            </a:solidFill>
          </a:ln>
        </p:spPr>
      </p:pic>
      <p:pic>
        <p:nvPicPr>
          <p:cNvPr id="28674" name="Picture 2" descr="http://www.adsl.zveronline.ru/projects/articles/2012/01/10/dymka_toy_creating/teh-5_b.jpg"/>
          <p:cNvPicPr>
            <a:picLocks noChangeAspect="1" noChangeArrowheads="1"/>
          </p:cNvPicPr>
          <p:nvPr/>
        </p:nvPicPr>
        <p:blipFill>
          <a:blip r:embed="rId3" cstate="print"/>
          <a:srcRect/>
          <a:stretch>
            <a:fillRect/>
          </a:stretch>
        </p:blipFill>
        <p:spPr bwMode="auto">
          <a:xfrm>
            <a:off x="323528" y="548680"/>
            <a:ext cx="2880320" cy="2073831"/>
          </a:xfrm>
          <a:prstGeom prst="rect">
            <a:avLst/>
          </a:prstGeom>
          <a:noFill/>
          <a:ln w="38100">
            <a:solidFill>
              <a:srgbClr val="008000"/>
            </a:solid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212938"/>
            <a:ext cx="8640960" cy="1600438"/>
          </a:xfrm>
          <a:prstGeom prst="rect">
            <a:avLst/>
          </a:prstGeom>
        </p:spPr>
        <p:txBody>
          <a:bodyPr wrap="square">
            <a:spAutoFit/>
          </a:bodyPr>
          <a:lstStyle/>
          <a:p>
            <a:pPr algn="just"/>
            <a:r>
              <a:rPr lang="ru-RU" b="1" dirty="0"/>
              <a:t>Роспись</a:t>
            </a:r>
            <a:r>
              <a:rPr lang="ru-RU" dirty="0"/>
              <a:t> </a:t>
            </a:r>
          </a:p>
          <a:p>
            <a:pPr algn="just"/>
            <a:r>
              <a:rPr lang="ru-RU" sz="1600" dirty="0"/>
              <a:t>После того как побелка высыхает, начинается этап росписи – нанесение незамысловатых узоров яркими красками. </a:t>
            </a:r>
          </a:p>
          <a:p>
            <a:pPr algn="just"/>
            <a:r>
              <a:rPr lang="ru-RU" sz="1600" dirty="0"/>
              <a:t>Выбор цветов невелик: синий, оранжевый, зеленый, коричневый, желтый, малиновый. Дополнительные цвета можно получить, разбавляя основные мелом. Так, высветленный синий и малиновый дают голубой и розовый соответственно.</a:t>
            </a:r>
          </a:p>
        </p:txBody>
      </p:sp>
      <p:pic>
        <p:nvPicPr>
          <p:cNvPr id="6" name="Рисунок 5" descr="thumb_DSC04230_540_500.jpg"/>
          <p:cNvPicPr>
            <a:picLocks noChangeAspect="1"/>
          </p:cNvPicPr>
          <p:nvPr/>
        </p:nvPicPr>
        <p:blipFill>
          <a:blip r:embed="rId2" cstate="print"/>
          <a:stretch>
            <a:fillRect/>
          </a:stretch>
        </p:blipFill>
        <p:spPr>
          <a:xfrm>
            <a:off x="1547664" y="476672"/>
            <a:ext cx="7040337" cy="4680521"/>
          </a:xfrm>
          <a:prstGeom prst="rect">
            <a:avLst/>
          </a:prstGeom>
          <a:ln w="38100">
            <a:solidFill>
              <a:srgbClr val="008000"/>
            </a:solid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0_4cb6b_981ea89f_XL.jpg"/>
          <p:cNvPicPr>
            <a:picLocks noChangeAspect="1"/>
          </p:cNvPicPr>
          <p:nvPr/>
        </p:nvPicPr>
        <p:blipFill>
          <a:blip r:embed="rId2" cstate="print"/>
          <a:stretch>
            <a:fillRect/>
          </a:stretch>
        </p:blipFill>
        <p:spPr>
          <a:xfrm>
            <a:off x="899593" y="188640"/>
            <a:ext cx="7344815" cy="5508612"/>
          </a:xfrm>
          <a:prstGeom prst="rect">
            <a:avLst/>
          </a:prstGeom>
          <a:ln w="38100">
            <a:solidFill>
              <a:srgbClr val="008000"/>
            </a:solidFill>
          </a:ln>
        </p:spPr>
      </p:pic>
      <p:sp>
        <p:nvSpPr>
          <p:cNvPr id="2" name="Прямоугольник 1"/>
          <p:cNvSpPr/>
          <p:nvPr/>
        </p:nvSpPr>
        <p:spPr>
          <a:xfrm>
            <a:off x="251520" y="5736158"/>
            <a:ext cx="8640960" cy="1077218"/>
          </a:xfrm>
          <a:prstGeom prst="rect">
            <a:avLst/>
          </a:prstGeom>
        </p:spPr>
        <p:txBody>
          <a:bodyPr wrap="square">
            <a:spAutoFit/>
          </a:bodyPr>
          <a:lstStyle/>
          <a:p>
            <a:pPr indent="358775" algn="just"/>
            <a:r>
              <a:rPr lang="ru-RU" sz="1600" dirty="0"/>
              <a:t>В краску, кстати, добавляют сырое яйцо. Это позволяет сделать цвета более насыщенными и придает фигурке блеск. В последнюю очередь игрушку украшают сусальным золотом. Вырезанные из него геометрические фигуры приклеивают на шляпки и воротники барынь, уши или рога животных.</a:t>
            </a:r>
          </a:p>
        </p:txBody>
      </p:sp>
      <p:sp>
        <p:nvSpPr>
          <p:cNvPr id="5" name="Скругленный прямоугольник 4">
            <a:hlinkClick r:id="rId3" action="ppaction://hlinksldjump" highlightClick="1"/>
            <a:hlinkHover r:id="" action="ppaction://noaction" highlightClick="1"/>
          </p:cNvPr>
          <p:cNvSpPr/>
          <p:nvPr/>
        </p:nvSpPr>
        <p:spPr>
          <a:xfrm>
            <a:off x="6660232" y="476672"/>
            <a:ext cx="2160240" cy="720080"/>
          </a:xfrm>
          <a:prstGeom prst="roundRect">
            <a:avLst>
              <a:gd name="adj" fmla="val 50000"/>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МАРШРУТ</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78" y="0"/>
            <a:ext cx="417768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rPr>
              <a:t>Элементы росписи </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endParaRPr>
          </a:p>
        </p:txBody>
      </p:sp>
      <p:pic>
        <p:nvPicPr>
          <p:cNvPr id="3" name="Рисунок 2" descr="13835 (1).jpeg"/>
          <p:cNvPicPr>
            <a:picLocks noChangeAspect="1"/>
          </p:cNvPicPr>
          <p:nvPr/>
        </p:nvPicPr>
        <p:blipFill>
          <a:blip r:embed="rId2" cstate="print"/>
          <a:stretch>
            <a:fillRect/>
          </a:stretch>
        </p:blipFill>
        <p:spPr>
          <a:xfrm>
            <a:off x="395536" y="981208"/>
            <a:ext cx="2728125" cy="4320000"/>
          </a:xfrm>
          <a:prstGeom prst="rect">
            <a:avLst/>
          </a:prstGeom>
          <a:ln w="38100">
            <a:solidFill>
              <a:srgbClr val="008000"/>
            </a:solidFill>
          </a:ln>
        </p:spPr>
      </p:pic>
      <p:pic>
        <p:nvPicPr>
          <p:cNvPr id="4" name="Рисунок 3" descr="18808-5b521-16181257-m750x740 (1).jpg"/>
          <p:cNvPicPr>
            <a:picLocks noChangeAspect="1"/>
          </p:cNvPicPr>
          <p:nvPr/>
        </p:nvPicPr>
        <p:blipFill>
          <a:blip r:embed="rId3" cstate="print"/>
          <a:stretch>
            <a:fillRect/>
          </a:stretch>
        </p:blipFill>
        <p:spPr>
          <a:xfrm>
            <a:off x="6642302" y="981208"/>
            <a:ext cx="2113477" cy="4320000"/>
          </a:xfrm>
          <a:prstGeom prst="rect">
            <a:avLst/>
          </a:prstGeom>
          <a:ln w="38100">
            <a:solidFill>
              <a:srgbClr val="008000"/>
            </a:solidFill>
          </a:ln>
        </p:spPr>
      </p:pic>
      <p:pic>
        <p:nvPicPr>
          <p:cNvPr id="5" name="Рисунок 4" descr="NqVNo25KqYU.jpg"/>
          <p:cNvPicPr>
            <a:picLocks noChangeAspect="1"/>
          </p:cNvPicPr>
          <p:nvPr/>
        </p:nvPicPr>
        <p:blipFill>
          <a:blip r:embed="rId4" cstate="print"/>
          <a:srcRect l="9980" r="18163"/>
          <a:stretch>
            <a:fillRect/>
          </a:stretch>
        </p:blipFill>
        <p:spPr>
          <a:xfrm>
            <a:off x="3563888" y="981208"/>
            <a:ext cx="2592288" cy="4320000"/>
          </a:xfrm>
          <a:prstGeom prst="rect">
            <a:avLst/>
          </a:prstGeom>
          <a:ln w="38100">
            <a:solidFill>
              <a:srgbClr val="008000"/>
            </a:solidFill>
          </a:ln>
        </p:spPr>
      </p:pic>
      <p:sp>
        <p:nvSpPr>
          <p:cNvPr id="6" name="Прямоугольник 5"/>
          <p:cNvSpPr/>
          <p:nvPr/>
        </p:nvSpPr>
        <p:spPr>
          <a:xfrm>
            <a:off x="251520" y="5602014"/>
            <a:ext cx="8640960" cy="923330"/>
          </a:xfrm>
          <a:prstGeom prst="rect">
            <a:avLst/>
          </a:prstGeom>
        </p:spPr>
        <p:txBody>
          <a:bodyPr wrap="square">
            <a:spAutoFit/>
          </a:bodyPr>
          <a:lstStyle/>
          <a:p>
            <a:pPr algn="just"/>
            <a:r>
              <a:rPr lang="ru-RU" dirty="0"/>
              <a:t>Все игрушки украшены строгим орнаментом из геометрических фигур: круги, полосы, клетки, ромбы и зигзаги. Мастерицы не продумывают узор заранее. Он рождается в процессе росписи, в зависимости от формы и размера фигурки.</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736158"/>
            <a:ext cx="8640960" cy="1077218"/>
          </a:xfrm>
          <a:prstGeom prst="rect">
            <a:avLst/>
          </a:prstGeom>
        </p:spPr>
        <p:txBody>
          <a:bodyPr wrap="square">
            <a:spAutoFit/>
          </a:bodyPr>
          <a:lstStyle/>
          <a:p>
            <a:pPr algn="just"/>
            <a:r>
              <a:rPr lang="ru-RU" sz="1600" dirty="0"/>
              <a:t>Несмотря на нарочитую простоту орнамента, он очень символичен и изображает важные для русского человека понятия. Так, волнистая линия ассоциируется с рекой или водой в широком смысле, клетки, образованные пересекающимися линиями, напоминают сруб дома или колодца, а окружность с точкой в центре – символ солнца и других небесных светил.</a:t>
            </a:r>
          </a:p>
        </p:txBody>
      </p:sp>
      <p:pic>
        <p:nvPicPr>
          <p:cNvPr id="30723" name="Picture 3"/>
          <p:cNvPicPr>
            <a:picLocks noChangeAspect="1" noChangeArrowheads="1"/>
          </p:cNvPicPr>
          <p:nvPr/>
        </p:nvPicPr>
        <p:blipFill>
          <a:blip r:embed="rId2" cstate="print"/>
          <a:srcRect/>
          <a:stretch>
            <a:fillRect/>
          </a:stretch>
        </p:blipFill>
        <p:spPr bwMode="auto">
          <a:xfrm>
            <a:off x="179512" y="116632"/>
            <a:ext cx="5067300" cy="5619750"/>
          </a:xfrm>
          <a:prstGeom prst="rect">
            <a:avLst/>
          </a:prstGeom>
          <a:noFill/>
          <a:ln w="9525">
            <a:noFill/>
            <a:miter lim="800000"/>
            <a:headEnd/>
            <a:tailEnd/>
          </a:ln>
        </p:spPr>
      </p:pic>
      <p:sp>
        <p:nvSpPr>
          <p:cNvPr id="9" name="Прямоугольник 8"/>
          <p:cNvSpPr/>
          <p:nvPr/>
        </p:nvSpPr>
        <p:spPr>
          <a:xfrm>
            <a:off x="5220072" y="116632"/>
            <a:ext cx="3816424" cy="5616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24" name="Picture 4"/>
          <p:cNvPicPr>
            <a:picLocks noChangeAspect="1" noChangeArrowheads="1"/>
          </p:cNvPicPr>
          <p:nvPr/>
        </p:nvPicPr>
        <p:blipFill>
          <a:blip r:embed="rId3" cstate="print"/>
          <a:srcRect/>
          <a:stretch>
            <a:fillRect/>
          </a:stretch>
        </p:blipFill>
        <p:spPr bwMode="auto">
          <a:xfrm>
            <a:off x="5454026" y="332656"/>
            <a:ext cx="720000" cy="720000"/>
          </a:xfrm>
          <a:prstGeom prst="ellipse">
            <a:avLst/>
          </a:prstGeom>
          <a:noFill/>
          <a:ln w="9525">
            <a:noFill/>
            <a:miter lim="800000"/>
            <a:headEnd/>
            <a:tailEnd/>
          </a:ln>
        </p:spPr>
      </p:pic>
      <p:pic>
        <p:nvPicPr>
          <p:cNvPr id="30725" name="Picture 5"/>
          <p:cNvPicPr>
            <a:picLocks noChangeAspect="1" noChangeArrowheads="1"/>
          </p:cNvPicPr>
          <p:nvPr/>
        </p:nvPicPr>
        <p:blipFill>
          <a:blip r:embed="rId4" cstate="print"/>
          <a:srcRect/>
          <a:stretch>
            <a:fillRect/>
          </a:stretch>
        </p:blipFill>
        <p:spPr bwMode="auto">
          <a:xfrm>
            <a:off x="6318122" y="332656"/>
            <a:ext cx="720000" cy="720000"/>
          </a:xfrm>
          <a:prstGeom prst="ellipse">
            <a:avLst/>
          </a:prstGeom>
          <a:noFill/>
          <a:ln w="9525">
            <a:noFill/>
            <a:miter lim="800000"/>
            <a:headEnd/>
            <a:tailEnd/>
          </a:ln>
        </p:spPr>
      </p:pic>
      <p:pic>
        <p:nvPicPr>
          <p:cNvPr id="30726" name="Picture 6"/>
          <p:cNvPicPr>
            <a:picLocks noChangeAspect="1" noChangeArrowheads="1"/>
          </p:cNvPicPr>
          <p:nvPr/>
        </p:nvPicPr>
        <p:blipFill>
          <a:blip r:embed="rId5" cstate="print"/>
          <a:srcRect/>
          <a:stretch>
            <a:fillRect/>
          </a:stretch>
        </p:blipFill>
        <p:spPr bwMode="auto">
          <a:xfrm>
            <a:off x="7182218" y="332656"/>
            <a:ext cx="720000" cy="720000"/>
          </a:xfrm>
          <a:prstGeom prst="ellipse">
            <a:avLst/>
          </a:prstGeom>
          <a:noFill/>
          <a:ln w="9525">
            <a:noFill/>
            <a:miter lim="800000"/>
            <a:headEnd/>
            <a:tailEnd/>
          </a:ln>
        </p:spPr>
      </p:pic>
      <p:pic>
        <p:nvPicPr>
          <p:cNvPr id="30727" name="Picture 7"/>
          <p:cNvPicPr>
            <a:picLocks noChangeAspect="1" noChangeArrowheads="1"/>
          </p:cNvPicPr>
          <p:nvPr/>
        </p:nvPicPr>
        <p:blipFill>
          <a:blip r:embed="rId6" cstate="print"/>
          <a:srcRect/>
          <a:stretch>
            <a:fillRect/>
          </a:stretch>
        </p:blipFill>
        <p:spPr bwMode="auto">
          <a:xfrm>
            <a:off x="6741205" y="1412856"/>
            <a:ext cx="720000" cy="720000"/>
          </a:xfrm>
          <a:prstGeom prst="ellipse">
            <a:avLst/>
          </a:prstGeom>
          <a:noFill/>
          <a:ln w="9525">
            <a:noFill/>
            <a:miter lim="800000"/>
            <a:headEnd/>
            <a:tailEnd/>
          </a:ln>
        </p:spPr>
      </p:pic>
      <p:pic>
        <p:nvPicPr>
          <p:cNvPr id="30728" name="Picture 8"/>
          <p:cNvPicPr>
            <a:picLocks noChangeAspect="1" noChangeArrowheads="1"/>
          </p:cNvPicPr>
          <p:nvPr/>
        </p:nvPicPr>
        <p:blipFill>
          <a:blip r:embed="rId7" cstate="print"/>
          <a:srcRect/>
          <a:stretch>
            <a:fillRect/>
          </a:stretch>
        </p:blipFill>
        <p:spPr bwMode="auto">
          <a:xfrm>
            <a:off x="7812360" y="1412856"/>
            <a:ext cx="720000" cy="720000"/>
          </a:xfrm>
          <a:prstGeom prst="ellipse">
            <a:avLst/>
          </a:prstGeom>
          <a:noFill/>
          <a:ln w="9525">
            <a:noFill/>
            <a:miter lim="800000"/>
            <a:headEnd/>
            <a:tailEnd/>
          </a:ln>
        </p:spPr>
      </p:pic>
      <p:pic>
        <p:nvPicPr>
          <p:cNvPr id="30729" name="Picture 9"/>
          <p:cNvPicPr>
            <a:picLocks noChangeAspect="1" noChangeArrowheads="1"/>
          </p:cNvPicPr>
          <p:nvPr/>
        </p:nvPicPr>
        <p:blipFill>
          <a:blip r:embed="rId8" cstate="print"/>
          <a:srcRect/>
          <a:stretch>
            <a:fillRect/>
          </a:stretch>
        </p:blipFill>
        <p:spPr bwMode="auto">
          <a:xfrm>
            <a:off x="5670050" y="1412856"/>
            <a:ext cx="720000" cy="720000"/>
          </a:xfrm>
          <a:prstGeom prst="ellipse">
            <a:avLst/>
          </a:prstGeom>
          <a:noFill/>
          <a:ln w="9525">
            <a:noFill/>
            <a:miter lim="800000"/>
            <a:headEnd/>
            <a:tailEnd/>
          </a:ln>
        </p:spPr>
      </p:pic>
      <p:pic>
        <p:nvPicPr>
          <p:cNvPr id="30730" name="Picture 10"/>
          <p:cNvPicPr>
            <a:picLocks noChangeAspect="1" noChangeArrowheads="1"/>
          </p:cNvPicPr>
          <p:nvPr/>
        </p:nvPicPr>
        <p:blipFill>
          <a:blip r:embed="rId9" cstate="print"/>
          <a:srcRect/>
          <a:stretch>
            <a:fillRect/>
          </a:stretch>
        </p:blipFill>
        <p:spPr bwMode="auto">
          <a:xfrm>
            <a:off x="5670050" y="2348880"/>
            <a:ext cx="720000" cy="720000"/>
          </a:xfrm>
          <a:prstGeom prst="ellipse">
            <a:avLst/>
          </a:prstGeom>
          <a:noFill/>
          <a:ln w="9525">
            <a:noFill/>
            <a:miter lim="800000"/>
            <a:headEnd/>
            <a:tailEnd/>
          </a:ln>
        </p:spPr>
      </p:pic>
      <p:pic>
        <p:nvPicPr>
          <p:cNvPr id="30731" name="Picture 11"/>
          <p:cNvPicPr>
            <a:picLocks noChangeAspect="1" noChangeArrowheads="1"/>
          </p:cNvPicPr>
          <p:nvPr/>
        </p:nvPicPr>
        <p:blipFill>
          <a:blip r:embed="rId10" cstate="print"/>
          <a:srcRect/>
          <a:stretch>
            <a:fillRect/>
          </a:stretch>
        </p:blipFill>
        <p:spPr bwMode="auto">
          <a:xfrm>
            <a:off x="6741205" y="2348880"/>
            <a:ext cx="720000" cy="720000"/>
          </a:xfrm>
          <a:prstGeom prst="ellipse">
            <a:avLst/>
          </a:prstGeom>
          <a:noFill/>
          <a:ln w="9525">
            <a:noFill/>
            <a:miter lim="800000"/>
            <a:headEnd/>
            <a:tailEnd/>
          </a:ln>
        </p:spPr>
      </p:pic>
      <p:pic>
        <p:nvPicPr>
          <p:cNvPr id="30732" name="Picture 12"/>
          <p:cNvPicPr>
            <a:picLocks noChangeAspect="1" noChangeArrowheads="1"/>
          </p:cNvPicPr>
          <p:nvPr/>
        </p:nvPicPr>
        <p:blipFill>
          <a:blip r:embed="rId11" cstate="print"/>
          <a:srcRect/>
          <a:stretch>
            <a:fillRect/>
          </a:stretch>
        </p:blipFill>
        <p:spPr bwMode="auto">
          <a:xfrm>
            <a:off x="7812360" y="2348880"/>
            <a:ext cx="720000" cy="720000"/>
          </a:xfrm>
          <a:prstGeom prst="ellipse">
            <a:avLst/>
          </a:prstGeom>
          <a:noFill/>
          <a:ln w="9525">
            <a:noFill/>
            <a:miter lim="800000"/>
            <a:headEnd/>
            <a:tailEnd/>
          </a:ln>
        </p:spPr>
      </p:pic>
      <p:pic>
        <p:nvPicPr>
          <p:cNvPr id="30733" name="Picture 13"/>
          <p:cNvPicPr>
            <a:picLocks noChangeAspect="1" noChangeArrowheads="1"/>
          </p:cNvPicPr>
          <p:nvPr/>
        </p:nvPicPr>
        <p:blipFill>
          <a:blip r:embed="rId12" cstate="print"/>
          <a:srcRect/>
          <a:stretch>
            <a:fillRect/>
          </a:stretch>
        </p:blipFill>
        <p:spPr bwMode="auto">
          <a:xfrm>
            <a:off x="5670050" y="3284984"/>
            <a:ext cx="720000" cy="720000"/>
          </a:xfrm>
          <a:prstGeom prst="ellipse">
            <a:avLst/>
          </a:prstGeom>
          <a:noFill/>
          <a:ln w="9525">
            <a:noFill/>
            <a:miter lim="800000"/>
            <a:headEnd/>
            <a:tailEnd/>
          </a:ln>
        </p:spPr>
      </p:pic>
      <p:pic>
        <p:nvPicPr>
          <p:cNvPr id="30734" name="Picture 14"/>
          <p:cNvPicPr>
            <a:picLocks noChangeAspect="1" noChangeArrowheads="1"/>
          </p:cNvPicPr>
          <p:nvPr/>
        </p:nvPicPr>
        <p:blipFill>
          <a:blip r:embed="rId13" cstate="print"/>
          <a:srcRect/>
          <a:stretch>
            <a:fillRect/>
          </a:stretch>
        </p:blipFill>
        <p:spPr bwMode="auto">
          <a:xfrm>
            <a:off x="6732240" y="3267054"/>
            <a:ext cx="723830" cy="720000"/>
          </a:xfrm>
          <a:prstGeom prst="ellipse">
            <a:avLst/>
          </a:prstGeom>
          <a:noFill/>
          <a:ln w="9525">
            <a:noFill/>
            <a:miter lim="800000"/>
            <a:headEnd/>
            <a:tailEnd/>
          </a:ln>
        </p:spPr>
      </p:pic>
      <p:pic>
        <p:nvPicPr>
          <p:cNvPr id="30735" name="Picture 15"/>
          <p:cNvPicPr>
            <a:picLocks noChangeAspect="1" noChangeArrowheads="1"/>
          </p:cNvPicPr>
          <p:nvPr/>
        </p:nvPicPr>
        <p:blipFill>
          <a:blip r:embed="rId14" cstate="print"/>
          <a:srcRect/>
          <a:stretch>
            <a:fillRect/>
          </a:stretch>
        </p:blipFill>
        <p:spPr bwMode="auto">
          <a:xfrm>
            <a:off x="8046314" y="332656"/>
            <a:ext cx="720000" cy="720000"/>
          </a:xfrm>
          <a:prstGeom prst="rect">
            <a:avLst/>
          </a:prstGeom>
          <a:noFill/>
          <a:ln w="9525">
            <a:noFill/>
            <a:miter lim="800000"/>
            <a:headEnd/>
            <a:tailEnd/>
          </a:ln>
        </p:spPr>
      </p:pic>
      <p:pic>
        <p:nvPicPr>
          <p:cNvPr id="30736" name="Picture 16"/>
          <p:cNvPicPr>
            <a:picLocks noChangeAspect="1" noChangeArrowheads="1"/>
          </p:cNvPicPr>
          <p:nvPr/>
        </p:nvPicPr>
        <p:blipFill>
          <a:blip r:embed="rId15" cstate="print"/>
          <a:srcRect/>
          <a:stretch>
            <a:fillRect/>
          </a:stretch>
        </p:blipFill>
        <p:spPr bwMode="auto">
          <a:xfrm>
            <a:off x="7812360" y="3284984"/>
            <a:ext cx="720000" cy="720000"/>
          </a:xfrm>
          <a:prstGeom prst="ellipse">
            <a:avLst/>
          </a:prstGeom>
          <a:noFill/>
          <a:ln w="9525">
            <a:noFill/>
            <a:miter lim="800000"/>
            <a:headEnd/>
            <a:tailEnd/>
          </a:ln>
        </p:spPr>
      </p:pic>
      <p:pic>
        <p:nvPicPr>
          <p:cNvPr id="30737" name="Picture 17"/>
          <p:cNvPicPr>
            <a:picLocks noChangeAspect="1" noChangeArrowheads="1"/>
          </p:cNvPicPr>
          <p:nvPr/>
        </p:nvPicPr>
        <p:blipFill>
          <a:blip r:embed="rId16" cstate="print"/>
          <a:srcRect/>
          <a:stretch>
            <a:fillRect/>
          </a:stretch>
        </p:blipFill>
        <p:spPr bwMode="auto">
          <a:xfrm>
            <a:off x="6201161" y="4221088"/>
            <a:ext cx="720000" cy="720000"/>
          </a:xfrm>
          <a:prstGeom prst="ellipse">
            <a:avLst/>
          </a:prstGeom>
          <a:noFill/>
          <a:ln w="9525">
            <a:noFill/>
            <a:miter lim="800000"/>
            <a:headEnd/>
            <a:tailEnd/>
          </a:ln>
        </p:spPr>
      </p:pic>
      <p:pic>
        <p:nvPicPr>
          <p:cNvPr id="30738" name="Picture 18"/>
          <p:cNvPicPr>
            <a:picLocks noChangeAspect="1" noChangeArrowheads="1"/>
          </p:cNvPicPr>
          <p:nvPr/>
        </p:nvPicPr>
        <p:blipFill>
          <a:blip r:embed="rId17" cstate="print"/>
          <a:srcRect/>
          <a:stretch>
            <a:fillRect/>
          </a:stretch>
        </p:blipFill>
        <p:spPr bwMode="auto">
          <a:xfrm>
            <a:off x="7281201" y="4221088"/>
            <a:ext cx="720000" cy="720000"/>
          </a:xfrm>
          <a:prstGeom prst="ellipse">
            <a:avLst/>
          </a:prstGeom>
          <a:noFill/>
          <a:ln w="9525">
            <a:noFill/>
            <a:miter lim="800000"/>
            <a:headEnd/>
            <a:tailEnd/>
          </a:ln>
        </p:spPr>
      </p:pic>
      <p:sp>
        <p:nvSpPr>
          <p:cNvPr id="25" name="Скругленный прямоугольник 24">
            <a:hlinkClick r:id="rId18" action="ppaction://hlinksldjump" highlightClick="1"/>
            <a:hlinkHover r:id="" action="ppaction://noaction" highlightClick="1"/>
          </p:cNvPr>
          <p:cNvSpPr/>
          <p:nvPr/>
        </p:nvSpPr>
        <p:spPr>
          <a:xfrm>
            <a:off x="7020272" y="5157192"/>
            <a:ext cx="1656184" cy="504056"/>
          </a:xfrm>
          <a:prstGeom prst="roundRect">
            <a:avLst>
              <a:gd name="adj" fmla="val 50000"/>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МАРШРУТ</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52400" y="152400"/>
            <a:ext cx="7848600" cy="2362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descr="027dimka.JPG">
            <a:hlinkClick r:id="" action="ppaction://hlinkshowjump?jump=nextslide"/>
            <a:hlinkHover r:id="" action="ppaction://noaction" highlightClick="1"/>
          </p:cNvPr>
          <p:cNvPicPr>
            <a:picLocks noChangeAspect="1"/>
          </p:cNvPicPr>
          <p:nvPr/>
        </p:nvPicPr>
        <p:blipFill>
          <a:blip r:embed="rId2" cstate="print">
            <a:clrChange>
              <a:clrFrom>
                <a:srgbClr val="FFFEFF"/>
              </a:clrFrom>
              <a:clrTo>
                <a:srgbClr val="FFFEFF">
                  <a:alpha val="0"/>
                </a:srgbClr>
              </a:clrTo>
            </a:clrChange>
          </a:blip>
          <a:stretch>
            <a:fillRect/>
          </a:stretch>
        </p:blipFill>
        <p:spPr>
          <a:xfrm>
            <a:off x="762000" y="3733800"/>
            <a:ext cx="1146639" cy="2362200"/>
          </a:xfrm>
          <a:prstGeom prst="rect">
            <a:avLst/>
          </a:prstGeom>
        </p:spPr>
      </p:pic>
      <p:pic>
        <p:nvPicPr>
          <p:cNvPr id="4" name="Рисунок 3" descr="Изображение 001.jpg">
            <a:hlinkClick r:id="" action="ppaction://noaction" highlightClick="1">
              <a:snd r:embed="rId3" name="click.wav"/>
            </a:hlinkClick>
            <a:hlinkHover r:id="" action="ppaction://noaction" highlightClick="1"/>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1828800" y="2667000"/>
            <a:ext cx="1676400" cy="2197561"/>
          </a:xfrm>
          <a:prstGeom prst="rect">
            <a:avLst/>
          </a:prstGeom>
        </p:spPr>
      </p:pic>
      <p:pic>
        <p:nvPicPr>
          <p:cNvPr id="5" name="Рисунок 4" descr="Копия Изображение 007.jpg">
            <a:hlinkClick r:id="" action="ppaction://noaction" highlightClick="1">
              <a:snd r:embed="rId3" name="click.wav"/>
            </a:hlinkClick>
            <a:hlinkHover r:id="" action="ppaction://noaction" highlightClick="1"/>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7086600" y="2895600"/>
            <a:ext cx="1455703" cy="3349752"/>
          </a:xfrm>
          <a:prstGeom prst="rect">
            <a:avLst/>
          </a:prstGeom>
        </p:spPr>
      </p:pic>
      <p:pic>
        <p:nvPicPr>
          <p:cNvPr id="6" name="Рисунок 5" descr="собаки.JPG">
            <a:hlinkClick r:id="" action="ppaction://noaction" highlightClick="1">
              <a:snd r:embed="rId3" name="click.wav"/>
            </a:hlinkClick>
            <a:hlinkHover r:id="" action="ppaction://noaction" highlightClick="1"/>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4267200" y="2667000"/>
            <a:ext cx="3429000" cy="2286000"/>
          </a:xfrm>
          <a:prstGeom prst="rect">
            <a:avLst/>
          </a:prstGeom>
        </p:spPr>
      </p:pic>
      <p:pic>
        <p:nvPicPr>
          <p:cNvPr id="7" name="Рисунок 6" descr="2438.jpg">
            <a:hlinkClick r:id="" action="ppaction://noaction" highlightClick="1">
              <a:snd r:embed="rId3" name="click.wav"/>
            </a:hlinkClick>
            <a:hlinkHover r:id="" action="ppaction://noaction" highlightClick="1"/>
          </p:cNvPr>
          <p:cNvPicPr>
            <a:picLocks noChangeAspect="1"/>
          </p:cNvPicPr>
          <p:nvPr/>
        </p:nvPicPr>
        <p:blipFill>
          <a:blip r:embed="rId7" cstate="print">
            <a:clrChange>
              <a:clrFrom>
                <a:srgbClr val="FFFFFF"/>
              </a:clrFrom>
              <a:clrTo>
                <a:srgbClr val="FFFFFF">
                  <a:alpha val="0"/>
                </a:srgbClr>
              </a:clrTo>
            </a:clrChange>
          </a:blip>
          <a:stretch>
            <a:fillRect/>
          </a:stretch>
        </p:blipFill>
        <p:spPr>
          <a:xfrm>
            <a:off x="3276600" y="3581400"/>
            <a:ext cx="2114550" cy="2819400"/>
          </a:xfrm>
          <a:prstGeom prst="rect">
            <a:avLst/>
          </a:prstGeom>
        </p:spPr>
      </p:pic>
      <p:sp>
        <p:nvSpPr>
          <p:cNvPr id="9" name="TextBox 8"/>
          <p:cNvSpPr txBox="1"/>
          <p:nvPr/>
        </p:nvSpPr>
        <p:spPr>
          <a:xfrm>
            <a:off x="381000" y="6519446"/>
            <a:ext cx="3267946" cy="338554"/>
          </a:xfrm>
          <a:prstGeom prst="rect">
            <a:avLst/>
          </a:prstGeom>
          <a:noFill/>
        </p:spPr>
        <p:txBody>
          <a:bodyPr wrap="none" rtlCol="0">
            <a:spAutoFit/>
          </a:bodyPr>
          <a:lstStyle/>
          <a:p>
            <a:r>
              <a:rPr lang="ru-RU" sz="1600" b="1" dirty="0">
                <a:solidFill>
                  <a:schemeClr val="bg1"/>
                </a:solidFill>
              </a:rPr>
              <a:t>Найдите дымковские игрушки</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7384"/>
            <a:ext cx="4289699"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rPr>
              <a:t>Маршрут экскурсии</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3" name="TextBox 2"/>
          <p:cNvSpPr txBox="1"/>
          <p:nvPr/>
        </p:nvSpPr>
        <p:spPr>
          <a:xfrm>
            <a:off x="251520" y="476672"/>
            <a:ext cx="6120680" cy="400110"/>
          </a:xfrm>
          <a:prstGeom prst="rect">
            <a:avLst/>
          </a:prstGeom>
          <a:noFill/>
        </p:spPr>
        <p:txBody>
          <a:bodyPr wrap="square" rtlCol="0">
            <a:spAutoFit/>
          </a:bodyPr>
          <a:lstStyle/>
          <a:p>
            <a:r>
              <a:rPr lang="ru-RU" sz="2000" dirty="0">
                <a:latin typeface="Calibri" pitchFamily="34" charset="0"/>
                <a:cs typeface="Calibri" pitchFamily="34" charset="0"/>
              </a:rPr>
              <a:t>Для выбора маршрута щелкните по картинке</a:t>
            </a:r>
          </a:p>
        </p:txBody>
      </p:sp>
      <p:grpSp>
        <p:nvGrpSpPr>
          <p:cNvPr id="6" name="Группа 5"/>
          <p:cNvGrpSpPr/>
          <p:nvPr/>
        </p:nvGrpSpPr>
        <p:grpSpPr>
          <a:xfrm>
            <a:off x="261277" y="980728"/>
            <a:ext cx="2540575" cy="3753708"/>
            <a:chOff x="407810" y="662034"/>
            <a:chExt cx="3196208" cy="5182544"/>
          </a:xfrm>
        </p:grpSpPr>
        <p:pic>
          <p:nvPicPr>
            <p:cNvPr id="4" name="Рисунок 3" descr="0010-010-Vzroslye-proniklis-k-Filimonu-pochteniem-k-plokhomu-cheloveku-deti-ne.jpg">
              <a:hlinkClick r:id="" action="ppaction://hlinkshowjump?jump=nextslide" highlightClick="1"/>
            </p:cNvPr>
            <p:cNvPicPr>
              <a:picLocks noChangeAspect="1"/>
            </p:cNvPicPr>
            <p:nvPr/>
          </p:nvPicPr>
          <p:blipFill>
            <a:blip r:embed="rId2" cstate="print"/>
            <a:stretch>
              <a:fillRect/>
            </a:stretch>
          </p:blipFill>
          <p:spPr>
            <a:xfrm>
              <a:off x="407810" y="662034"/>
              <a:ext cx="3196208" cy="4672627"/>
            </a:xfrm>
            <a:prstGeom prst="rect">
              <a:avLst/>
            </a:prstGeom>
            <a:ln w="76200">
              <a:solidFill>
                <a:srgbClr val="008000"/>
              </a:solidFill>
            </a:ln>
          </p:spPr>
        </p:pic>
        <p:sp>
          <p:nvSpPr>
            <p:cNvPr id="5" name="TextBox 4"/>
            <p:cNvSpPr txBox="1"/>
            <p:nvPr/>
          </p:nvSpPr>
          <p:spPr>
            <a:xfrm>
              <a:off x="576717" y="5334661"/>
              <a:ext cx="2898903" cy="509917"/>
            </a:xfrm>
            <a:prstGeom prst="rect">
              <a:avLst/>
            </a:prstGeom>
            <a:noFill/>
          </p:spPr>
          <p:txBody>
            <a:bodyPr wrap="square" rtlCol="0">
              <a:spAutoFit/>
            </a:bodyPr>
            <a:lstStyle/>
            <a:p>
              <a:pPr algn="ctr"/>
              <a:r>
                <a:rPr lang="ru-RU" b="1" dirty="0"/>
                <a:t>История промысла</a:t>
              </a:r>
            </a:p>
          </p:txBody>
        </p:sp>
      </p:grpSp>
      <p:grpSp>
        <p:nvGrpSpPr>
          <p:cNvPr id="7" name="Группа 8"/>
          <p:cNvGrpSpPr/>
          <p:nvPr/>
        </p:nvGrpSpPr>
        <p:grpSpPr>
          <a:xfrm>
            <a:off x="3131840" y="1340768"/>
            <a:ext cx="3237687" cy="2592288"/>
            <a:chOff x="3310928" y="1412776"/>
            <a:chExt cx="3237687" cy="2592288"/>
          </a:xfrm>
        </p:grpSpPr>
        <p:pic>
          <p:nvPicPr>
            <p:cNvPr id="1026" name="Picture 2">
              <a:hlinkClick r:id="rId3" action="ppaction://hlinksldjump"/>
            </p:cNvPr>
            <p:cNvPicPr>
              <a:picLocks noChangeAspect="1" noChangeArrowheads="1"/>
            </p:cNvPicPr>
            <p:nvPr/>
          </p:nvPicPr>
          <p:blipFill>
            <a:blip r:embed="rId4" cstate="print"/>
            <a:stretch>
              <a:fillRect/>
            </a:stretch>
          </p:blipFill>
          <p:spPr bwMode="auto">
            <a:xfrm>
              <a:off x="3310928" y="1412776"/>
              <a:ext cx="3237687" cy="2160000"/>
            </a:xfrm>
            <a:prstGeom prst="rect">
              <a:avLst/>
            </a:prstGeom>
            <a:noFill/>
            <a:ln w="76200">
              <a:solidFill>
                <a:srgbClr val="008000"/>
              </a:solidFill>
              <a:miter lim="800000"/>
              <a:headEnd/>
              <a:tailEnd/>
            </a:ln>
          </p:spPr>
        </p:pic>
        <p:sp>
          <p:nvSpPr>
            <p:cNvPr id="8" name="TextBox 7"/>
            <p:cNvSpPr txBox="1"/>
            <p:nvPr/>
          </p:nvSpPr>
          <p:spPr>
            <a:xfrm>
              <a:off x="3417314" y="3635732"/>
              <a:ext cx="2989611" cy="369332"/>
            </a:xfrm>
            <a:prstGeom prst="rect">
              <a:avLst/>
            </a:prstGeom>
            <a:noFill/>
          </p:spPr>
          <p:txBody>
            <a:bodyPr wrap="square" rtlCol="0">
              <a:spAutoFit/>
            </a:bodyPr>
            <a:lstStyle/>
            <a:p>
              <a:pPr algn="ctr"/>
              <a:r>
                <a:rPr lang="ru-RU" b="1" dirty="0"/>
                <a:t>Технология изготовления</a:t>
              </a:r>
            </a:p>
          </p:txBody>
        </p:sp>
      </p:grpSp>
      <p:grpSp>
        <p:nvGrpSpPr>
          <p:cNvPr id="9" name="Группа 11"/>
          <p:cNvGrpSpPr/>
          <p:nvPr/>
        </p:nvGrpSpPr>
        <p:grpSpPr>
          <a:xfrm>
            <a:off x="6948263" y="953366"/>
            <a:ext cx="1584177" cy="2941494"/>
            <a:chOff x="4355975" y="1313406"/>
            <a:chExt cx="1584177" cy="2941494"/>
          </a:xfrm>
        </p:grpSpPr>
        <p:pic>
          <p:nvPicPr>
            <p:cNvPr id="1028" name="Picture 4" descr="http://doc4web.ru/uploads/files/14/13306/hello_html_m25710a1f.jpg">
              <a:hlinkClick r:id="rId5" action="ppaction://hlinksldjump"/>
            </p:cNvPr>
            <p:cNvPicPr>
              <a:picLocks noChangeAspect="1" noChangeArrowheads="1"/>
            </p:cNvPicPr>
            <p:nvPr/>
          </p:nvPicPr>
          <p:blipFill>
            <a:blip r:embed="rId6" cstate="print"/>
            <a:srcRect t="6795"/>
            <a:stretch>
              <a:fillRect/>
            </a:stretch>
          </p:blipFill>
          <p:spPr bwMode="auto">
            <a:xfrm rot="5400000">
              <a:off x="4018259" y="1651122"/>
              <a:ext cx="2244238" cy="1568805"/>
            </a:xfrm>
            <a:prstGeom prst="rect">
              <a:avLst/>
            </a:prstGeom>
            <a:noFill/>
            <a:ln w="76200">
              <a:solidFill>
                <a:srgbClr val="008000"/>
              </a:solidFill>
            </a:ln>
          </p:spPr>
        </p:pic>
        <p:sp>
          <p:nvSpPr>
            <p:cNvPr id="11" name="TextBox 10"/>
            <p:cNvSpPr txBox="1"/>
            <p:nvPr/>
          </p:nvSpPr>
          <p:spPr>
            <a:xfrm>
              <a:off x="4355976" y="3670125"/>
              <a:ext cx="1584176" cy="584775"/>
            </a:xfrm>
            <a:prstGeom prst="rect">
              <a:avLst/>
            </a:prstGeom>
            <a:noFill/>
          </p:spPr>
          <p:txBody>
            <a:bodyPr wrap="square" rtlCol="0">
              <a:spAutoFit/>
            </a:bodyPr>
            <a:lstStyle/>
            <a:p>
              <a:pPr algn="ctr"/>
              <a:r>
                <a:rPr lang="ru-RU" sz="1600" b="1" dirty="0"/>
                <a:t>Элементы </a:t>
              </a:r>
            </a:p>
            <a:p>
              <a:pPr algn="ctr"/>
              <a:r>
                <a:rPr lang="ru-RU" sz="1600" b="1" dirty="0"/>
                <a:t>росписи</a:t>
              </a:r>
            </a:p>
          </p:txBody>
        </p:sp>
      </p:grpSp>
      <p:grpSp>
        <p:nvGrpSpPr>
          <p:cNvPr id="10" name="Группа 14"/>
          <p:cNvGrpSpPr/>
          <p:nvPr/>
        </p:nvGrpSpPr>
        <p:grpSpPr>
          <a:xfrm>
            <a:off x="5148064" y="4209106"/>
            <a:ext cx="3226583" cy="2532262"/>
            <a:chOff x="1717386" y="4497378"/>
            <a:chExt cx="3226583" cy="2532262"/>
          </a:xfrm>
        </p:grpSpPr>
        <p:pic>
          <p:nvPicPr>
            <p:cNvPr id="36865" name="Picture 1">
              <a:hlinkClick r:id="rId7" action="ppaction://hlinksldjump"/>
            </p:cNvPr>
            <p:cNvPicPr>
              <a:picLocks noChangeAspect="1" noChangeArrowheads="1"/>
            </p:cNvPicPr>
            <p:nvPr/>
          </p:nvPicPr>
          <p:blipFill>
            <a:blip r:embed="rId8" cstate="print"/>
            <a:stretch>
              <a:fillRect/>
            </a:stretch>
          </p:blipFill>
          <p:spPr bwMode="auto">
            <a:xfrm>
              <a:off x="1717386" y="4497378"/>
              <a:ext cx="3226583" cy="2039947"/>
            </a:xfrm>
            <a:prstGeom prst="rect">
              <a:avLst/>
            </a:prstGeom>
            <a:noFill/>
            <a:ln w="76200">
              <a:solidFill>
                <a:srgbClr val="008000"/>
              </a:solidFill>
              <a:miter lim="800000"/>
              <a:headEnd/>
              <a:tailEnd/>
            </a:ln>
          </p:spPr>
        </p:pic>
        <p:sp>
          <p:nvSpPr>
            <p:cNvPr id="14" name="TextBox 13"/>
            <p:cNvSpPr txBox="1"/>
            <p:nvPr/>
          </p:nvSpPr>
          <p:spPr>
            <a:xfrm>
              <a:off x="2843808" y="6660308"/>
              <a:ext cx="1028743" cy="369332"/>
            </a:xfrm>
            <a:prstGeom prst="rect">
              <a:avLst/>
            </a:prstGeom>
            <a:noFill/>
          </p:spPr>
          <p:txBody>
            <a:bodyPr wrap="none" rtlCol="0">
              <a:spAutoFit/>
            </a:bodyPr>
            <a:lstStyle/>
            <a:p>
              <a:r>
                <a:rPr lang="ru-RU" b="1" dirty="0"/>
                <a:t>Галерея </a:t>
              </a:r>
            </a:p>
          </p:txBody>
        </p:sp>
      </p:grpSp>
      <p:sp>
        <p:nvSpPr>
          <p:cNvPr id="16" name="Скругленный прямоугольник 15">
            <a:hlinkClick r:id="rId9" action="ppaction://hlinksldjump" highlightClick="1"/>
            <a:hlinkHover r:id="" action="ppaction://noaction" highlightClick="1"/>
          </p:cNvPr>
          <p:cNvSpPr/>
          <p:nvPr/>
        </p:nvSpPr>
        <p:spPr>
          <a:xfrm>
            <a:off x="179512" y="5085184"/>
            <a:ext cx="4392488" cy="864096"/>
          </a:xfrm>
          <a:prstGeom prst="roundRect">
            <a:avLst>
              <a:gd name="adj" fmla="val 50000"/>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Дидактическая игра </a:t>
            </a:r>
          </a:p>
          <a:p>
            <a:pPr algn="ctr"/>
            <a:r>
              <a:rPr lang="ru-RU" b="1" dirty="0"/>
              <a:t>«МАГАЗИН ИГРУШЕК»</a:t>
            </a:r>
          </a:p>
        </p:txBody>
      </p:sp>
      <p:sp>
        <p:nvSpPr>
          <p:cNvPr id="17" name="Скругленный прямоугольник 16">
            <a:hlinkClick r:id="rId10" action="ppaction://hlinksldjump" highlightClick="1"/>
            <a:hlinkHover r:id="" action="ppaction://noaction" highlightClick="1"/>
          </p:cNvPr>
          <p:cNvSpPr/>
          <p:nvPr/>
        </p:nvSpPr>
        <p:spPr>
          <a:xfrm>
            <a:off x="5868144" y="188640"/>
            <a:ext cx="3096344" cy="459432"/>
          </a:xfrm>
          <a:prstGeom prst="roundRect">
            <a:avLst>
              <a:gd name="adj" fmla="val 50000"/>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Пояснительная записка</a:t>
            </a:r>
            <a:endParaRPr lang="ru-RU" b="1"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52400" y="152400"/>
            <a:ext cx="7848600" cy="2362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descr="027dimka.JPG">
            <a:hlinkClick r:id="" action="ppaction://hlinkshowjump?jump=nextslide"/>
            <a:hlinkHover r:id="" action="ppaction://noaction" highlightClick="1"/>
          </p:cNvPr>
          <p:cNvPicPr>
            <a:picLocks noChangeAspect="1"/>
          </p:cNvPicPr>
          <p:nvPr/>
        </p:nvPicPr>
        <p:blipFill>
          <a:blip r:embed="rId3" cstate="print">
            <a:clrChange>
              <a:clrFrom>
                <a:srgbClr val="FFFEFF"/>
              </a:clrFrom>
              <a:clrTo>
                <a:srgbClr val="FFFEFF">
                  <a:alpha val="0"/>
                </a:srgbClr>
              </a:clrTo>
            </a:clrChange>
          </a:blip>
          <a:stretch>
            <a:fillRect/>
          </a:stretch>
        </p:blipFill>
        <p:spPr>
          <a:xfrm>
            <a:off x="762000" y="3711498"/>
            <a:ext cx="1146639" cy="2362200"/>
          </a:xfrm>
          <a:prstGeom prst="rect">
            <a:avLst/>
          </a:prstGeom>
        </p:spPr>
      </p:pic>
      <p:pic>
        <p:nvPicPr>
          <p:cNvPr id="4" name="Рисунок 3" descr="Изображение 001.jpg">
            <a:hlinkClick r:id="" action="ppaction://noaction" highlightClick="1">
              <a:snd r:embed="rId4" name="click.wav"/>
            </a:hlinkClick>
            <a:hlinkHover r:id="" action="ppaction://noaction" highlightClick="1"/>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1828800" y="2667000"/>
            <a:ext cx="1676400" cy="2197561"/>
          </a:xfrm>
          <a:prstGeom prst="rect">
            <a:avLst/>
          </a:prstGeom>
        </p:spPr>
      </p:pic>
      <p:pic>
        <p:nvPicPr>
          <p:cNvPr id="5" name="Рисунок 4" descr="Копия Изображение 007.jpg">
            <a:hlinkClick r:id="" action="ppaction://noaction" highlightClick="1">
              <a:snd r:embed="rId4" name="click.wav"/>
            </a:hlinkClick>
            <a:hlinkHover r:id="" action="ppaction://noaction" highlightClick="1"/>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7086600" y="2895600"/>
            <a:ext cx="1455703" cy="3349752"/>
          </a:xfrm>
          <a:prstGeom prst="rect">
            <a:avLst/>
          </a:prstGeom>
        </p:spPr>
      </p:pic>
      <p:pic>
        <p:nvPicPr>
          <p:cNvPr id="6" name="Рисунок 5" descr="собаки.JPG">
            <a:hlinkClick r:id="" action="ppaction://noaction" highlightClick="1">
              <a:snd r:embed="rId4" name="click.wav"/>
            </a:hlinkClick>
            <a:hlinkHover r:id="" action="ppaction://noaction" highlightClick="1"/>
          </p:cNvPr>
          <p:cNvPicPr>
            <a:picLocks noChangeAspect="1"/>
          </p:cNvPicPr>
          <p:nvPr/>
        </p:nvPicPr>
        <p:blipFill>
          <a:blip r:embed="rId7" cstate="print">
            <a:clrChange>
              <a:clrFrom>
                <a:srgbClr val="FFFFFF"/>
              </a:clrFrom>
              <a:clrTo>
                <a:srgbClr val="FFFFFF">
                  <a:alpha val="0"/>
                </a:srgbClr>
              </a:clrTo>
            </a:clrChange>
          </a:blip>
          <a:stretch>
            <a:fillRect/>
          </a:stretch>
        </p:blipFill>
        <p:spPr>
          <a:xfrm>
            <a:off x="4267200" y="2667000"/>
            <a:ext cx="3429000" cy="2286000"/>
          </a:xfrm>
          <a:prstGeom prst="rect">
            <a:avLst/>
          </a:prstGeom>
        </p:spPr>
      </p:pic>
      <p:pic>
        <p:nvPicPr>
          <p:cNvPr id="7" name="Рисунок 6" descr="2438.jpg">
            <a:hlinkClick r:id="" action="ppaction://noaction" highlightClick="1">
              <a:snd r:embed="rId4" name="click.wav"/>
            </a:hlinkClick>
            <a:hlinkHover r:id="" action="ppaction://noaction" highlightClick="1"/>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3276600" y="3581400"/>
            <a:ext cx="2114550" cy="2819400"/>
          </a:xfrm>
          <a:prstGeom prst="rect">
            <a:avLst/>
          </a:prstGeom>
        </p:spPr>
      </p:pic>
      <p:sp>
        <p:nvSpPr>
          <p:cNvPr id="8" name="TextBox 7"/>
          <p:cNvSpPr txBox="1"/>
          <p:nvPr/>
        </p:nvSpPr>
        <p:spPr>
          <a:xfrm>
            <a:off x="381000" y="6519446"/>
            <a:ext cx="3267946" cy="338554"/>
          </a:xfrm>
          <a:prstGeom prst="rect">
            <a:avLst/>
          </a:prstGeom>
          <a:noFill/>
        </p:spPr>
        <p:txBody>
          <a:bodyPr wrap="none" rtlCol="0">
            <a:spAutoFit/>
          </a:bodyPr>
          <a:lstStyle/>
          <a:p>
            <a:r>
              <a:rPr lang="ru-RU" sz="1600" b="1" dirty="0">
                <a:solidFill>
                  <a:schemeClr val="bg1"/>
                </a:solidFill>
              </a:rPr>
              <a:t>Найдите дымковские игрушки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05556E-6 2.22222E-6 L -0.02101 -0.51667 " pathEditMode="relative" rAng="0" ptsTypes="AA">
                                      <p:cBhvr>
                                        <p:cTn id="6" dur="2000" fill="hold"/>
                                        <p:tgtEl>
                                          <p:spTgt spid="2"/>
                                        </p:tgtEl>
                                        <p:attrNameLst>
                                          <p:attrName>ppt_x</p:attrName>
                                          <p:attrName>ppt_y</p:attrName>
                                        </p:attrNameLst>
                                      </p:cBhvr>
                                      <p:rCtr x="-1100" y="-25800"/>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52400" y="152400"/>
            <a:ext cx="7848600" cy="2362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descr="027dimka.JPG"/>
          <p:cNvPicPr>
            <a:picLocks noChangeAspect="1"/>
          </p:cNvPicPr>
          <p:nvPr/>
        </p:nvPicPr>
        <p:blipFill>
          <a:blip r:embed="rId2" cstate="print">
            <a:clrChange>
              <a:clrFrom>
                <a:srgbClr val="FFFEFF"/>
              </a:clrFrom>
              <a:clrTo>
                <a:srgbClr val="FFFEFF">
                  <a:alpha val="0"/>
                </a:srgbClr>
              </a:clrTo>
            </a:clrChange>
          </a:blip>
          <a:stretch>
            <a:fillRect/>
          </a:stretch>
        </p:blipFill>
        <p:spPr>
          <a:xfrm>
            <a:off x="566853" y="130098"/>
            <a:ext cx="1146639" cy="2362200"/>
          </a:xfrm>
          <a:prstGeom prst="rect">
            <a:avLst/>
          </a:prstGeom>
        </p:spPr>
      </p:pic>
      <p:pic>
        <p:nvPicPr>
          <p:cNvPr id="4" name="Рисунок 3" descr="Изображение 001.jpg">
            <a:hlinkClick r:id="" action="ppaction://noaction" highlightClick="1">
              <a:snd r:embed="rId3" name="click.wav"/>
            </a:hlinkClick>
            <a:hlinkHover r:id="" action="ppaction://noaction" highlightClick="1"/>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457200" y="3657600"/>
            <a:ext cx="2362200" cy="2693947"/>
          </a:xfrm>
          <a:prstGeom prst="rect">
            <a:avLst/>
          </a:prstGeom>
        </p:spPr>
      </p:pic>
      <p:pic>
        <p:nvPicPr>
          <p:cNvPr id="5" name="Рисунок 4" descr="Копия Изображение 007.jpg">
            <a:hlinkClick r:id="" action="ppaction://noaction" highlightClick="1">
              <a:snd r:embed="rId3" name="click.wav"/>
            </a:hlinkClick>
            <a:hlinkHover r:id="" action="ppaction://noaction" highlightClick="1"/>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6324600" y="3962400"/>
            <a:ext cx="2370103" cy="2370103"/>
          </a:xfrm>
          <a:prstGeom prst="rect">
            <a:avLst/>
          </a:prstGeom>
        </p:spPr>
      </p:pic>
      <p:pic>
        <p:nvPicPr>
          <p:cNvPr id="6" name="Рисунок 5" descr="собаки.JPG">
            <a:hlinkClick r:id="" action="ppaction://noaction" highlightClick="1">
              <a:snd r:embed="rId3" name="click.wav"/>
            </a:hlinkClick>
            <a:hlinkHover r:id="" action="ppaction://noaction" highlightClick="1"/>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3886200" y="3810000"/>
            <a:ext cx="1638300" cy="2730500"/>
          </a:xfrm>
          <a:prstGeom prst="rect">
            <a:avLst/>
          </a:prstGeom>
        </p:spPr>
      </p:pic>
      <p:pic>
        <p:nvPicPr>
          <p:cNvPr id="7" name="Рисунок 6" descr="2438.jpg">
            <a:hlinkClick r:id="" action="ppaction://noaction" highlightClick="1">
              <a:snd r:embed="rId3" name="click.wav"/>
            </a:hlinkClick>
            <a:hlinkHover r:id="" action="ppaction://noaction" highlightClick="1"/>
          </p:cNvPr>
          <p:cNvPicPr>
            <a:picLocks noChangeAspect="1"/>
          </p:cNvPicPr>
          <p:nvPr/>
        </p:nvPicPr>
        <p:blipFill>
          <a:blip r:embed="rId7" cstate="print">
            <a:clrChange>
              <a:clrFrom>
                <a:srgbClr val="FFFFFF"/>
              </a:clrFrom>
              <a:clrTo>
                <a:srgbClr val="FFFFFF">
                  <a:alpha val="0"/>
                </a:srgbClr>
              </a:clrTo>
            </a:clrChange>
          </a:blip>
          <a:stretch>
            <a:fillRect/>
          </a:stretch>
        </p:blipFill>
        <p:spPr>
          <a:xfrm>
            <a:off x="1981200" y="2590800"/>
            <a:ext cx="2070496" cy="2819400"/>
          </a:xfrm>
          <a:prstGeom prst="rect">
            <a:avLst/>
          </a:prstGeom>
        </p:spPr>
      </p:pic>
      <p:pic>
        <p:nvPicPr>
          <p:cNvPr id="9" name="Рисунок 8" descr="027dimka.JPG">
            <a:hlinkClick r:id="" action="ppaction://hlinkshowjump?jump=nextslide"/>
            <a:hlinkHover r:id="" action="ppaction://noaction" highlightClick="1"/>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5257800" y="2667000"/>
            <a:ext cx="1924678" cy="2286000"/>
          </a:xfrm>
          <a:prstGeom prst="rect">
            <a:avLst/>
          </a:prstGeom>
        </p:spPr>
      </p:pic>
      <p:sp>
        <p:nvSpPr>
          <p:cNvPr id="11" name="TextBox 10"/>
          <p:cNvSpPr txBox="1"/>
          <p:nvPr/>
        </p:nvSpPr>
        <p:spPr>
          <a:xfrm>
            <a:off x="381000" y="6519446"/>
            <a:ext cx="3267946" cy="338554"/>
          </a:xfrm>
          <a:prstGeom prst="rect">
            <a:avLst/>
          </a:prstGeom>
          <a:noFill/>
        </p:spPr>
        <p:txBody>
          <a:bodyPr wrap="none" rtlCol="0">
            <a:spAutoFit/>
          </a:bodyPr>
          <a:lstStyle/>
          <a:p>
            <a:r>
              <a:rPr lang="ru-RU" sz="1600" b="1" dirty="0">
                <a:solidFill>
                  <a:schemeClr val="bg1"/>
                </a:solidFill>
              </a:rPr>
              <a:t>Найдите дымковские игрушки</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52400" y="152400"/>
            <a:ext cx="7848600" cy="2362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descr="027dimka.JPG"/>
          <p:cNvPicPr>
            <a:picLocks noChangeAspect="1"/>
          </p:cNvPicPr>
          <p:nvPr/>
        </p:nvPicPr>
        <p:blipFill>
          <a:blip r:embed="rId3" cstate="print">
            <a:clrChange>
              <a:clrFrom>
                <a:srgbClr val="FFFEFF"/>
              </a:clrFrom>
              <a:clrTo>
                <a:srgbClr val="FFFEFF">
                  <a:alpha val="0"/>
                </a:srgbClr>
              </a:clrTo>
            </a:clrChange>
          </a:blip>
          <a:stretch>
            <a:fillRect/>
          </a:stretch>
        </p:blipFill>
        <p:spPr>
          <a:xfrm>
            <a:off x="566853" y="130098"/>
            <a:ext cx="1146639" cy="2362200"/>
          </a:xfrm>
          <a:prstGeom prst="rect">
            <a:avLst/>
          </a:prstGeom>
        </p:spPr>
      </p:pic>
      <p:pic>
        <p:nvPicPr>
          <p:cNvPr id="4" name="Рисунок 3" descr="Изображение 001.jpg">
            <a:hlinkClick r:id="" action="ppaction://noaction" highlightClick="1">
              <a:snd r:embed="rId4" name="click.wav"/>
            </a:hlinkClick>
            <a:hlinkHover r:id="" action="ppaction://noaction" highlightClick="1"/>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457200" y="3657600"/>
            <a:ext cx="2362200" cy="2693947"/>
          </a:xfrm>
          <a:prstGeom prst="rect">
            <a:avLst/>
          </a:prstGeom>
        </p:spPr>
      </p:pic>
      <p:pic>
        <p:nvPicPr>
          <p:cNvPr id="5" name="Рисунок 4" descr="Копия Изображение 007.jpg">
            <a:hlinkClick r:id="" action="ppaction://noaction" highlightClick="1">
              <a:snd r:embed="rId4" name="click.wav"/>
            </a:hlinkClick>
            <a:hlinkHover r:id="" action="ppaction://noaction" highlightClick="1"/>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6324600" y="3962400"/>
            <a:ext cx="2370103" cy="2370103"/>
          </a:xfrm>
          <a:prstGeom prst="rect">
            <a:avLst/>
          </a:prstGeom>
        </p:spPr>
      </p:pic>
      <p:pic>
        <p:nvPicPr>
          <p:cNvPr id="6" name="Рисунок 5" descr="собаки.JPG">
            <a:hlinkClick r:id="" action="ppaction://noaction" highlightClick="1">
              <a:snd r:embed="rId4" name="click.wav"/>
            </a:hlinkClick>
            <a:hlinkHover r:id="" action="ppaction://noaction" highlightClick="1"/>
          </p:cNvPr>
          <p:cNvPicPr>
            <a:picLocks noChangeAspect="1"/>
          </p:cNvPicPr>
          <p:nvPr/>
        </p:nvPicPr>
        <p:blipFill>
          <a:blip r:embed="rId7" cstate="print">
            <a:clrChange>
              <a:clrFrom>
                <a:srgbClr val="FFFFFF"/>
              </a:clrFrom>
              <a:clrTo>
                <a:srgbClr val="FFFFFF">
                  <a:alpha val="0"/>
                </a:srgbClr>
              </a:clrTo>
            </a:clrChange>
          </a:blip>
          <a:stretch>
            <a:fillRect/>
          </a:stretch>
        </p:blipFill>
        <p:spPr>
          <a:xfrm>
            <a:off x="3886200" y="3810000"/>
            <a:ext cx="1638300" cy="2730500"/>
          </a:xfrm>
          <a:prstGeom prst="rect">
            <a:avLst/>
          </a:prstGeom>
        </p:spPr>
      </p:pic>
      <p:pic>
        <p:nvPicPr>
          <p:cNvPr id="7" name="Рисунок 6" descr="2438.jpg">
            <a:hlinkClick r:id="" action="ppaction://noaction" highlightClick="1">
              <a:snd r:embed="rId4" name="click.wav"/>
            </a:hlinkClick>
            <a:hlinkHover r:id="" action="ppaction://noaction" highlightClick="1"/>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1981200" y="2590800"/>
            <a:ext cx="2070496" cy="2819400"/>
          </a:xfrm>
          <a:prstGeom prst="rect">
            <a:avLst/>
          </a:prstGeom>
        </p:spPr>
      </p:pic>
      <p:pic>
        <p:nvPicPr>
          <p:cNvPr id="9" name="Рисунок 8" descr="027dimka.JPG">
            <a:hlinkClick r:id="" action="ppaction://hlinkshowjump?jump=nextslide"/>
            <a:hlinkHover r:id="" action="ppaction://noaction" highlightClick="1"/>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5257800" y="2667000"/>
            <a:ext cx="1924678" cy="2286000"/>
          </a:xfrm>
          <a:prstGeom prst="rect">
            <a:avLst/>
          </a:prstGeom>
        </p:spPr>
      </p:pic>
      <p:sp>
        <p:nvSpPr>
          <p:cNvPr id="11" name="TextBox 10"/>
          <p:cNvSpPr txBox="1"/>
          <p:nvPr/>
        </p:nvSpPr>
        <p:spPr>
          <a:xfrm>
            <a:off x="381000" y="6519446"/>
            <a:ext cx="3267946" cy="338554"/>
          </a:xfrm>
          <a:prstGeom prst="rect">
            <a:avLst/>
          </a:prstGeom>
          <a:noFill/>
        </p:spPr>
        <p:txBody>
          <a:bodyPr wrap="none" rtlCol="0">
            <a:spAutoFit/>
          </a:bodyPr>
          <a:lstStyle/>
          <a:p>
            <a:r>
              <a:rPr lang="ru-RU" sz="1600" b="1" dirty="0">
                <a:solidFill>
                  <a:schemeClr val="bg1"/>
                </a:solidFill>
              </a:rPr>
              <a:t>Найдите дымковские игрушки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8.88889E-6 L -0.35834 -0.36667 " pathEditMode="relative" ptsTypes="AA">
                                      <p:cBhvr>
                                        <p:cTn id="6" dur="2000" fill="hold"/>
                                        <p:tgtEl>
                                          <p:spTgt spid="9"/>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52400" y="152400"/>
            <a:ext cx="7848600" cy="2362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descr="027dimka.JPG"/>
          <p:cNvPicPr>
            <a:picLocks noChangeAspect="1"/>
          </p:cNvPicPr>
          <p:nvPr/>
        </p:nvPicPr>
        <p:blipFill>
          <a:blip r:embed="rId2" cstate="print">
            <a:clrChange>
              <a:clrFrom>
                <a:srgbClr val="FFFEFF"/>
              </a:clrFrom>
              <a:clrTo>
                <a:srgbClr val="FFFEFF">
                  <a:alpha val="0"/>
                </a:srgbClr>
              </a:clrTo>
            </a:clrChange>
          </a:blip>
          <a:stretch>
            <a:fillRect/>
          </a:stretch>
        </p:blipFill>
        <p:spPr>
          <a:xfrm>
            <a:off x="566853" y="130098"/>
            <a:ext cx="1146639" cy="2362200"/>
          </a:xfrm>
          <a:prstGeom prst="rect">
            <a:avLst/>
          </a:prstGeom>
        </p:spPr>
      </p:pic>
      <p:pic>
        <p:nvPicPr>
          <p:cNvPr id="4" name="Рисунок 3" descr="Изображение 001.jpg">
            <a:hlinkClick r:id="" action="ppaction://noaction" highlightClick="1">
              <a:snd r:embed="rId3" name="click.wav"/>
            </a:hlinkClick>
            <a:hlinkHover r:id="" action="ppaction://noaction" highlightClick="1"/>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381000" y="3733800"/>
            <a:ext cx="1927262" cy="2693947"/>
          </a:xfrm>
          <a:prstGeom prst="rect">
            <a:avLst/>
          </a:prstGeom>
        </p:spPr>
      </p:pic>
      <p:pic>
        <p:nvPicPr>
          <p:cNvPr id="7" name="Рисунок 6" descr="2438.jpg">
            <a:hlinkClick r:id="" action="ppaction://noaction" highlightClick="1">
              <a:snd r:embed="rId3" name="click.wav"/>
            </a:hlinkClick>
            <a:hlinkHover r:id="" action="ppaction://noaction" highlightClick="1"/>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4648200" y="2514600"/>
            <a:ext cx="3137296" cy="2352970"/>
          </a:xfrm>
          <a:prstGeom prst="rect">
            <a:avLst/>
          </a:prstGeom>
        </p:spPr>
      </p:pic>
      <p:pic>
        <p:nvPicPr>
          <p:cNvPr id="8" name="Рисунок 7" descr="027dimka.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961522" y="152400"/>
            <a:ext cx="1924678" cy="2286000"/>
          </a:xfrm>
          <a:prstGeom prst="rect">
            <a:avLst/>
          </a:prstGeom>
        </p:spPr>
      </p:pic>
      <p:pic>
        <p:nvPicPr>
          <p:cNvPr id="5" name="Рисунок 4" descr="Копия Изображение 007.jpg">
            <a:hlinkClick r:id="" action="ppaction://noaction" highlightClick="1">
              <a:snd r:embed="rId3" name="click.wav"/>
            </a:hlinkClick>
            <a:hlinkHover r:id="" action="ppaction://noaction" highlightClick="1"/>
          </p:cNvPr>
          <p:cNvPicPr>
            <a:picLocks noChangeAspect="1"/>
          </p:cNvPicPr>
          <p:nvPr/>
        </p:nvPicPr>
        <p:blipFill>
          <a:blip r:embed="rId7" cstate="print">
            <a:clrChange>
              <a:clrFrom>
                <a:srgbClr val="FFFFFF"/>
              </a:clrFrom>
              <a:clrTo>
                <a:srgbClr val="FFFFFF">
                  <a:alpha val="0"/>
                </a:srgbClr>
              </a:clrTo>
            </a:clrChange>
          </a:blip>
          <a:stretch>
            <a:fillRect/>
          </a:stretch>
        </p:blipFill>
        <p:spPr>
          <a:xfrm>
            <a:off x="6477000" y="4114800"/>
            <a:ext cx="2370103" cy="2370103"/>
          </a:xfrm>
          <a:prstGeom prst="rect">
            <a:avLst/>
          </a:prstGeom>
        </p:spPr>
      </p:pic>
      <p:pic>
        <p:nvPicPr>
          <p:cNvPr id="6" name="Рисунок 5" descr="собаки.JPG">
            <a:hlinkClick r:id="" action="ppaction://noaction" highlightClick="1">
              <a:snd r:embed="rId3" name="click.wav"/>
            </a:hlinkClick>
            <a:hlinkHover r:id="" action="ppaction://noaction" highlightClick="1"/>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3734898" y="3276600"/>
            <a:ext cx="2132502" cy="3206582"/>
          </a:xfrm>
          <a:prstGeom prst="rect">
            <a:avLst/>
          </a:prstGeom>
        </p:spPr>
      </p:pic>
      <p:pic>
        <p:nvPicPr>
          <p:cNvPr id="10" name="Рисунок 9" descr="027dimka.JPG">
            <a:hlinkClick r:id="" action="ppaction://hlinkshowjump?jump=nextslide"/>
            <a:hlinkHover r:id="" action="ppaction://noaction" highlightClick="1"/>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2362200" y="2743200"/>
            <a:ext cx="1697100" cy="2286000"/>
          </a:xfrm>
          <a:prstGeom prst="rect">
            <a:avLst/>
          </a:prstGeom>
        </p:spPr>
      </p:pic>
      <p:sp>
        <p:nvSpPr>
          <p:cNvPr id="12" name="TextBox 11"/>
          <p:cNvSpPr txBox="1"/>
          <p:nvPr/>
        </p:nvSpPr>
        <p:spPr>
          <a:xfrm>
            <a:off x="381000" y="6519446"/>
            <a:ext cx="3267946" cy="338554"/>
          </a:xfrm>
          <a:prstGeom prst="rect">
            <a:avLst/>
          </a:prstGeom>
          <a:noFill/>
        </p:spPr>
        <p:txBody>
          <a:bodyPr wrap="none" rtlCol="0">
            <a:spAutoFit/>
          </a:bodyPr>
          <a:lstStyle/>
          <a:p>
            <a:r>
              <a:rPr lang="ru-RU" sz="1600" b="1" dirty="0">
                <a:solidFill>
                  <a:schemeClr val="bg1"/>
                </a:solidFill>
              </a:rPr>
              <a:t>Найдите дымковские игрушки</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52400" y="152400"/>
            <a:ext cx="7848600" cy="2362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descr="027dimka.JPG"/>
          <p:cNvPicPr>
            <a:picLocks noChangeAspect="1"/>
          </p:cNvPicPr>
          <p:nvPr/>
        </p:nvPicPr>
        <p:blipFill>
          <a:blip r:embed="rId3" cstate="print">
            <a:clrChange>
              <a:clrFrom>
                <a:srgbClr val="FFFEFF"/>
              </a:clrFrom>
              <a:clrTo>
                <a:srgbClr val="FFFEFF">
                  <a:alpha val="0"/>
                </a:srgbClr>
              </a:clrTo>
            </a:clrChange>
          </a:blip>
          <a:stretch>
            <a:fillRect/>
          </a:stretch>
        </p:blipFill>
        <p:spPr>
          <a:xfrm>
            <a:off x="566853" y="130098"/>
            <a:ext cx="1146639" cy="2362200"/>
          </a:xfrm>
          <a:prstGeom prst="rect">
            <a:avLst/>
          </a:prstGeom>
        </p:spPr>
      </p:pic>
      <p:pic>
        <p:nvPicPr>
          <p:cNvPr id="4" name="Рисунок 3" descr="Изображение 001.jpg">
            <a:hlinkClick r:id="" action="ppaction://noaction" highlightClick="1">
              <a:snd r:embed="rId4" name="click.wav"/>
            </a:hlinkClick>
            <a:hlinkHover r:id="" action="ppaction://noaction" highlightClick="1"/>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381000" y="3733800"/>
            <a:ext cx="1927262" cy="2693947"/>
          </a:xfrm>
          <a:prstGeom prst="rect">
            <a:avLst/>
          </a:prstGeom>
        </p:spPr>
      </p:pic>
      <p:pic>
        <p:nvPicPr>
          <p:cNvPr id="7" name="Рисунок 6" descr="2438.jpg">
            <a:hlinkClick r:id="" action="ppaction://noaction" highlightClick="1">
              <a:snd r:embed="rId4" name="click.wav"/>
            </a:hlinkClick>
            <a:hlinkHover r:id="" action="ppaction://noaction" highlightClick="1"/>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4648200" y="2514600"/>
            <a:ext cx="3137296" cy="2352970"/>
          </a:xfrm>
          <a:prstGeom prst="rect">
            <a:avLst/>
          </a:prstGeom>
        </p:spPr>
      </p:pic>
      <p:pic>
        <p:nvPicPr>
          <p:cNvPr id="8" name="Рисунок 7" descr="027dimka.JPG"/>
          <p:cNvPicPr>
            <a:picLocks noChangeAspect="1"/>
          </p:cNvPicPr>
          <p:nvPr/>
        </p:nvPicPr>
        <p:blipFill>
          <a:blip r:embed="rId7" cstate="print">
            <a:clrChange>
              <a:clrFrom>
                <a:srgbClr val="FFFFFF"/>
              </a:clrFrom>
              <a:clrTo>
                <a:srgbClr val="FFFFFF">
                  <a:alpha val="0"/>
                </a:srgbClr>
              </a:clrTo>
            </a:clrChange>
          </a:blip>
          <a:stretch>
            <a:fillRect/>
          </a:stretch>
        </p:blipFill>
        <p:spPr>
          <a:xfrm>
            <a:off x="1961522" y="152400"/>
            <a:ext cx="1924678" cy="2286000"/>
          </a:xfrm>
          <a:prstGeom prst="rect">
            <a:avLst/>
          </a:prstGeom>
        </p:spPr>
      </p:pic>
      <p:pic>
        <p:nvPicPr>
          <p:cNvPr id="5" name="Рисунок 4" descr="Копия Изображение 007.jpg">
            <a:hlinkClick r:id="" action="ppaction://noaction" highlightClick="1">
              <a:snd r:embed="rId4" name="click.wav"/>
            </a:hlinkClick>
            <a:hlinkHover r:id="" action="ppaction://noaction" highlightClick="1"/>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6477000" y="4114800"/>
            <a:ext cx="2370103" cy="2370103"/>
          </a:xfrm>
          <a:prstGeom prst="rect">
            <a:avLst/>
          </a:prstGeom>
        </p:spPr>
      </p:pic>
      <p:pic>
        <p:nvPicPr>
          <p:cNvPr id="6" name="Рисунок 5" descr="собаки.JPG">
            <a:hlinkClick r:id="" action="ppaction://noaction" highlightClick="1">
              <a:snd r:embed="rId4" name="click.wav"/>
            </a:hlinkClick>
            <a:hlinkHover r:id="" action="ppaction://noaction" highlightClick="1"/>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3734898" y="3276600"/>
            <a:ext cx="2132502" cy="3206582"/>
          </a:xfrm>
          <a:prstGeom prst="rect">
            <a:avLst/>
          </a:prstGeom>
        </p:spPr>
      </p:pic>
      <p:pic>
        <p:nvPicPr>
          <p:cNvPr id="10" name="Рисунок 9" descr="027dimka.JPG">
            <a:hlinkClick r:id="" action="ppaction://hlinkshowjump?jump=nextslide"/>
            <a:hlinkHover r:id="" action="ppaction://noaction" highlightClick="1"/>
          </p:cNvPr>
          <p:cNvPicPr>
            <a:picLocks noChangeAspect="1"/>
          </p:cNvPicPr>
          <p:nvPr/>
        </p:nvPicPr>
        <p:blipFill>
          <a:blip r:embed="rId10" cstate="print">
            <a:clrChange>
              <a:clrFrom>
                <a:srgbClr val="FFFFFF"/>
              </a:clrFrom>
              <a:clrTo>
                <a:srgbClr val="FFFFFF">
                  <a:alpha val="0"/>
                </a:srgbClr>
              </a:clrTo>
            </a:clrChange>
          </a:blip>
          <a:stretch>
            <a:fillRect/>
          </a:stretch>
        </p:blipFill>
        <p:spPr>
          <a:xfrm>
            <a:off x="2362200" y="2743200"/>
            <a:ext cx="1697100" cy="2286000"/>
          </a:xfrm>
          <a:prstGeom prst="rect">
            <a:avLst/>
          </a:prstGeom>
        </p:spPr>
      </p:pic>
      <p:sp>
        <p:nvSpPr>
          <p:cNvPr id="12" name="TextBox 11"/>
          <p:cNvSpPr txBox="1"/>
          <p:nvPr/>
        </p:nvSpPr>
        <p:spPr>
          <a:xfrm>
            <a:off x="381000" y="6519446"/>
            <a:ext cx="3267946" cy="338554"/>
          </a:xfrm>
          <a:prstGeom prst="rect">
            <a:avLst/>
          </a:prstGeom>
          <a:noFill/>
        </p:spPr>
        <p:txBody>
          <a:bodyPr wrap="none" rtlCol="0">
            <a:spAutoFit/>
          </a:bodyPr>
          <a:lstStyle/>
          <a:p>
            <a:r>
              <a:rPr lang="ru-RU" sz="1600" b="1" dirty="0">
                <a:solidFill>
                  <a:schemeClr val="bg1"/>
                </a:solidFill>
              </a:rPr>
              <a:t>Найдите дымковские игрушки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5E-6 3.33333E-6 L 0.19167 -0.36667 " pathEditMode="relative" ptsTypes="AA">
                                      <p:cBhvr>
                                        <p:cTn id="6" dur="2000" fill="hold"/>
                                        <p:tgtEl>
                                          <p:spTgt spid="10"/>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52400" y="152400"/>
            <a:ext cx="7848600" cy="2362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descr="027dimka.JPG"/>
          <p:cNvPicPr>
            <a:picLocks noChangeAspect="1"/>
          </p:cNvPicPr>
          <p:nvPr/>
        </p:nvPicPr>
        <p:blipFill>
          <a:blip r:embed="rId2" cstate="print">
            <a:clrChange>
              <a:clrFrom>
                <a:srgbClr val="FFFEFF"/>
              </a:clrFrom>
              <a:clrTo>
                <a:srgbClr val="FFFEFF">
                  <a:alpha val="0"/>
                </a:srgbClr>
              </a:clrTo>
            </a:clrChange>
          </a:blip>
          <a:stretch>
            <a:fillRect/>
          </a:stretch>
        </p:blipFill>
        <p:spPr>
          <a:xfrm>
            <a:off x="566853" y="130098"/>
            <a:ext cx="1146639" cy="2362200"/>
          </a:xfrm>
          <a:prstGeom prst="rect">
            <a:avLst/>
          </a:prstGeom>
        </p:spPr>
      </p:pic>
      <p:pic>
        <p:nvPicPr>
          <p:cNvPr id="4" name="Рисунок 3" descr="Изображение 001.jpg">
            <a:hlinkClick r:id="" action="ppaction://noaction" highlightClick="1">
              <a:snd r:embed="rId3" name="click.wav"/>
            </a:hlinkClick>
            <a:hlinkHover r:id="" action="ppaction://noaction" highlightClick="1"/>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2209800" y="2667000"/>
            <a:ext cx="1453885" cy="2236747"/>
          </a:xfrm>
          <a:prstGeom prst="rect">
            <a:avLst/>
          </a:prstGeom>
        </p:spPr>
      </p:pic>
      <p:pic>
        <p:nvPicPr>
          <p:cNvPr id="7" name="Рисунок 6" descr="2438.jpg">
            <a:hlinkClick r:id="" action="ppaction://noaction" highlightClick="1">
              <a:snd r:embed="rId3" name="click.wav"/>
            </a:hlinkClick>
            <a:hlinkHover r:id="" action="ppaction://noaction" highlightClick="1"/>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5257800" y="2743200"/>
            <a:ext cx="1908216" cy="2352970"/>
          </a:xfrm>
          <a:prstGeom prst="rect">
            <a:avLst/>
          </a:prstGeom>
        </p:spPr>
      </p:pic>
      <p:pic>
        <p:nvPicPr>
          <p:cNvPr id="8" name="Рисунок 7" descr="027dimka.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961522" y="152400"/>
            <a:ext cx="1924678" cy="2286000"/>
          </a:xfrm>
          <a:prstGeom prst="rect">
            <a:avLst/>
          </a:prstGeom>
        </p:spPr>
      </p:pic>
      <p:pic>
        <p:nvPicPr>
          <p:cNvPr id="9" name="Рисунок 8" descr="027dimka.JPG"/>
          <p:cNvPicPr>
            <a:picLocks noChangeAspect="1"/>
          </p:cNvPicPr>
          <p:nvPr/>
        </p:nvPicPr>
        <p:blipFill>
          <a:blip r:embed="rId7" cstate="print">
            <a:clrChange>
              <a:clrFrom>
                <a:srgbClr val="FFFFFF"/>
              </a:clrFrom>
              <a:clrTo>
                <a:srgbClr val="FFFFFF">
                  <a:alpha val="0"/>
                </a:srgbClr>
              </a:clrTo>
            </a:clrChange>
          </a:blip>
          <a:stretch>
            <a:fillRect/>
          </a:stretch>
        </p:blipFill>
        <p:spPr>
          <a:xfrm>
            <a:off x="4114800" y="183996"/>
            <a:ext cx="1697100" cy="2286000"/>
          </a:xfrm>
          <a:prstGeom prst="rect">
            <a:avLst/>
          </a:prstGeom>
        </p:spPr>
      </p:pic>
      <p:pic>
        <p:nvPicPr>
          <p:cNvPr id="5" name="Рисунок 4" descr="Копия Изображение 007.jpg">
            <a:hlinkClick r:id="" action="ppaction://noaction" highlightClick="1">
              <a:snd r:embed="rId3" name="click.wav"/>
            </a:hlinkClick>
            <a:hlinkHover r:id="" action="ppaction://noaction" highlightClick="1"/>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5961097" y="4375573"/>
            <a:ext cx="3106703" cy="2330027"/>
          </a:xfrm>
          <a:prstGeom prst="rect">
            <a:avLst/>
          </a:prstGeom>
        </p:spPr>
      </p:pic>
      <p:pic>
        <p:nvPicPr>
          <p:cNvPr id="6" name="Рисунок 5" descr="собаки.JPG">
            <a:hlinkClick r:id="" action="ppaction://noaction" highlightClick="1">
              <a:snd r:embed="rId3" name="click.wav"/>
            </a:hlinkClick>
            <a:hlinkHover r:id="" action="ppaction://noaction" highlightClick="1"/>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457200" y="3581400"/>
            <a:ext cx="2132502" cy="2843336"/>
          </a:xfrm>
          <a:prstGeom prst="rect">
            <a:avLst/>
          </a:prstGeom>
        </p:spPr>
      </p:pic>
      <p:pic>
        <p:nvPicPr>
          <p:cNvPr id="11" name="Рисунок 10" descr="027dimka.JPG">
            <a:hlinkClick r:id="" action="ppaction://hlinkshowjump?jump=nextslide"/>
            <a:hlinkHover r:id="" action="ppaction://noaction" highlightClick="1"/>
          </p:cNvPr>
          <p:cNvPicPr>
            <a:picLocks noChangeAspect="1"/>
          </p:cNvPicPr>
          <p:nvPr/>
        </p:nvPicPr>
        <p:blipFill>
          <a:blip r:embed="rId10" cstate="print">
            <a:clrChange>
              <a:clrFrom>
                <a:srgbClr val="FFFFFF"/>
              </a:clrFrom>
              <a:clrTo>
                <a:srgbClr val="FFFFFF">
                  <a:alpha val="0"/>
                </a:srgbClr>
              </a:clrTo>
            </a:clrChange>
          </a:blip>
          <a:stretch>
            <a:fillRect/>
          </a:stretch>
        </p:blipFill>
        <p:spPr>
          <a:xfrm>
            <a:off x="3733800" y="4267200"/>
            <a:ext cx="1844827" cy="2209800"/>
          </a:xfrm>
          <a:prstGeom prst="rect">
            <a:avLst/>
          </a:prstGeom>
        </p:spPr>
      </p:pic>
      <p:sp>
        <p:nvSpPr>
          <p:cNvPr id="13" name="TextBox 12"/>
          <p:cNvSpPr txBox="1"/>
          <p:nvPr/>
        </p:nvSpPr>
        <p:spPr>
          <a:xfrm>
            <a:off x="381000" y="6519446"/>
            <a:ext cx="3267946" cy="338554"/>
          </a:xfrm>
          <a:prstGeom prst="rect">
            <a:avLst/>
          </a:prstGeom>
          <a:noFill/>
        </p:spPr>
        <p:txBody>
          <a:bodyPr wrap="none" rtlCol="0">
            <a:spAutoFit/>
          </a:bodyPr>
          <a:lstStyle/>
          <a:p>
            <a:r>
              <a:rPr lang="ru-RU" sz="1600" b="1" dirty="0">
                <a:solidFill>
                  <a:schemeClr val="bg1"/>
                </a:solidFill>
              </a:rPr>
              <a:t>Найдите дымковские игрушки</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52400" y="152400"/>
            <a:ext cx="7848600" cy="2362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descr="027dimka.JPG"/>
          <p:cNvPicPr>
            <a:picLocks noChangeAspect="1"/>
          </p:cNvPicPr>
          <p:nvPr/>
        </p:nvPicPr>
        <p:blipFill>
          <a:blip r:embed="rId3" cstate="print">
            <a:clrChange>
              <a:clrFrom>
                <a:srgbClr val="FFFEFF"/>
              </a:clrFrom>
              <a:clrTo>
                <a:srgbClr val="FFFEFF">
                  <a:alpha val="0"/>
                </a:srgbClr>
              </a:clrTo>
            </a:clrChange>
          </a:blip>
          <a:stretch>
            <a:fillRect/>
          </a:stretch>
        </p:blipFill>
        <p:spPr>
          <a:xfrm>
            <a:off x="566853" y="130098"/>
            <a:ext cx="1146639" cy="2362200"/>
          </a:xfrm>
          <a:prstGeom prst="rect">
            <a:avLst/>
          </a:prstGeom>
        </p:spPr>
      </p:pic>
      <p:pic>
        <p:nvPicPr>
          <p:cNvPr id="4" name="Рисунок 3" descr="Изображение 001.jpg">
            <a:hlinkClick r:id="" action="ppaction://noaction" highlightClick="1">
              <a:snd r:embed="rId4" name="click.wav"/>
            </a:hlinkClick>
            <a:hlinkHover r:id="" action="ppaction://noaction" highlightClick="1"/>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2209800" y="2667000"/>
            <a:ext cx="1453885" cy="2236747"/>
          </a:xfrm>
          <a:prstGeom prst="rect">
            <a:avLst/>
          </a:prstGeom>
        </p:spPr>
      </p:pic>
      <p:pic>
        <p:nvPicPr>
          <p:cNvPr id="7" name="Рисунок 6" descr="2438.jpg">
            <a:hlinkClick r:id="" action="ppaction://noaction" highlightClick="1">
              <a:snd r:embed="rId4" name="click.wav"/>
            </a:hlinkClick>
            <a:hlinkHover r:id="" action="ppaction://noaction" highlightClick="1"/>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5257800" y="2743200"/>
            <a:ext cx="1908216" cy="2352970"/>
          </a:xfrm>
          <a:prstGeom prst="rect">
            <a:avLst/>
          </a:prstGeom>
        </p:spPr>
      </p:pic>
      <p:pic>
        <p:nvPicPr>
          <p:cNvPr id="8" name="Рисунок 7" descr="027dimka.JPG"/>
          <p:cNvPicPr>
            <a:picLocks noChangeAspect="1"/>
          </p:cNvPicPr>
          <p:nvPr/>
        </p:nvPicPr>
        <p:blipFill>
          <a:blip r:embed="rId7" cstate="print">
            <a:clrChange>
              <a:clrFrom>
                <a:srgbClr val="FFFFFF"/>
              </a:clrFrom>
              <a:clrTo>
                <a:srgbClr val="FFFFFF">
                  <a:alpha val="0"/>
                </a:srgbClr>
              </a:clrTo>
            </a:clrChange>
          </a:blip>
          <a:stretch>
            <a:fillRect/>
          </a:stretch>
        </p:blipFill>
        <p:spPr>
          <a:xfrm>
            <a:off x="1961522" y="152400"/>
            <a:ext cx="1924678" cy="2286000"/>
          </a:xfrm>
          <a:prstGeom prst="rect">
            <a:avLst/>
          </a:prstGeom>
        </p:spPr>
      </p:pic>
      <p:pic>
        <p:nvPicPr>
          <p:cNvPr id="9" name="Рисунок 8" descr="027dimka.JPG"/>
          <p:cNvPicPr>
            <a:picLocks noChangeAspect="1"/>
          </p:cNvPicPr>
          <p:nvPr/>
        </p:nvPicPr>
        <p:blipFill>
          <a:blip r:embed="rId8" cstate="print">
            <a:clrChange>
              <a:clrFrom>
                <a:srgbClr val="FFFFFF"/>
              </a:clrFrom>
              <a:clrTo>
                <a:srgbClr val="FFFFFF">
                  <a:alpha val="0"/>
                </a:srgbClr>
              </a:clrTo>
            </a:clrChange>
          </a:blip>
          <a:stretch>
            <a:fillRect/>
          </a:stretch>
        </p:blipFill>
        <p:spPr>
          <a:xfrm>
            <a:off x="4114800" y="183996"/>
            <a:ext cx="1697100" cy="2286000"/>
          </a:xfrm>
          <a:prstGeom prst="rect">
            <a:avLst/>
          </a:prstGeom>
        </p:spPr>
      </p:pic>
      <p:pic>
        <p:nvPicPr>
          <p:cNvPr id="5" name="Рисунок 4" descr="Копия Изображение 007.jpg">
            <a:hlinkClick r:id="" action="ppaction://noaction" highlightClick="1">
              <a:snd r:embed="rId4" name="click.wav"/>
            </a:hlinkClick>
            <a:hlinkHover r:id="" action="ppaction://noaction" highlightClick="1"/>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5961097" y="4375573"/>
            <a:ext cx="3106703" cy="2330027"/>
          </a:xfrm>
          <a:prstGeom prst="rect">
            <a:avLst/>
          </a:prstGeom>
        </p:spPr>
      </p:pic>
      <p:pic>
        <p:nvPicPr>
          <p:cNvPr id="6" name="Рисунок 5" descr="собаки.JPG">
            <a:hlinkClick r:id="" action="ppaction://noaction" highlightClick="1">
              <a:snd r:embed="rId4" name="click.wav"/>
            </a:hlinkClick>
            <a:hlinkHover r:id="" action="ppaction://noaction" highlightClick="1"/>
          </p:cNvPr>
          <p:cNvPicPr>
            <a:picLocks noChangeAspect="1"/>
          </p:cNvPicPr>
          <p:nvPr/>
        </p:nvPicPr>
        <p:blipFill>
          <a:blip r:embed="rId10" cstate="print">
            <a:clrChange>
              <a:clrFrom>
                <a:srgbClr val="FFFFFF"/>
              </a:clrFrom>
              <a:clrTo>
                <a:srgbClr val="FFFFFF">
                  <a:alpha val="0"/>
                </a:srgbClr>
              </a:clrTo>
            </a:clrChange>
          </a:blip>
          <a:stretch>
            <a:fillRect/>
          </a:stretch>
        </p:blipFill>
        <p:spPr>
          <a:xfrm>
            <a:off x="457200" y="3581400"/>
            <a:ext cx="2132502" cy="2843336"/>
          </a:xfrm>
          <a:prstGeom prst="rect">
            <a:avLst/>
          </a:prstGeom>
        </p:spPr>
      </p:pic>
      <p:pic>
        <p:nvPicPr>
          <p:cNvPr id="11" name="Рисунок 10" descr="027dimka.JPG">
            <a:hlinkClick r:id="" action="ppaction://hlinkshowjump?jump=nextslide"/>
            <a:hlinkHover r:id="" action="ppaction://noaction" highlightClick="1"/>
          </p:cNvPr>
          <p:cNvPicPr>
            <a:picLocks noChangeAspect="1"/>
          </p:cNvPicPr>
          <p:nvPr/>
        </p:nvPicPr>
        <p:blipFill>
          <a:blip r:embed="rId11" cstate="print">
            <a:clrChange>
              <a:clrFrom>
                <a:srgbClr val="FFFFFF"/>
              </a:clrFrom>
              <a:clrTo>
                <a:srgbClr val="FFFFFF">
                  <a:alpha val="0"/>
                </a:srgbClr>
              </a:clrTo>
            </a:clrChange>
          </a:blip>
          <a:stretch>
            <a:fillRect/>
          </a:stretch>
        </p:blipFill>
        <p:spPr>
          <a:xfrm>
            <a:off x="3733800" y="4267200"/>
            <a:ext cx="1844827" cy="2209800"/>
          </a:xfrm>
          <a:prstGeom prst="rect">
            <a:avLst/>
          </a:prstGeom>
        </p:spPr>
      </p:pic>
      <p:sp>
        <p:nvSpPr>
          <p:cNvPr id="13" name="TextBox 12"/>
          <p:cNvSpPr txBox="1"/>
          <p:nvPr/>
        </p:nvSpPr>
        <p:spPr>
          <a:xfrm>
            <a:off x="381000" y="6519446"/>
            <a:ext cx="3267946" cy="338554"/>
          </a:xfrm>
          <a:prstGeom prst="rect">
            <a:avLst/>
          </a:prstGeom>
          <a:noFill/>
        </p:spPr>
        <p:txBody>
          <a:bodyPr wrap="none" rtlCol="0">
            <a:spAutoFit/>
          </a:bodyPr>
          <a:lstStyle/>
          <a:p>
            <a:r>
              <a:rPr lang="ru-RU" sz="1600" b="1" dirty="0">
                <a:solidFill>
                  <a:schemeClr val="bg1"/>
                </a:solidFill>
              </a:rPr>
              <a:t>Найдите дымковские игрушки</a:t>
            </a: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38889E-6 -3.33333E-6 L 0.23247 -0.59444 " pathEditMode="relative" rAng="0" ptsTypes="AA">
                                      <p:cBhvr>
                                        <p:cTn id="6" dur="2000" fill="hold"/>
                                        <p:tgtEl>
                                          <p:spTgt spid="11"/>
                                        </p:tgtEl>
                                        <p:attrNameLst>
                                          <p:attrName>ppt_x</p:attrName>
                                          <p:attrName>ppt_y</p:attrName>
                                        </p:attrNameLst>
                                      </p:cBhvr>
                                      <p:rCtr x="11600" y="-29700"/>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11"/>
          <p:cNvGrpSpPr/>
          <p:nvPr/>
        </p:nvGrpSpPr>
        <p:grpSpPr>
          <a:xfrm>
            <a:off x="152400" y="152400"/>
            <a:ext cx="7848600" cy="2384502"/>
            <a:chOff x="152400" y="130098"/>
            <a:chExt cx="7848600" cy="2384502"/>
          </a:xfrm>
        </p:grpSpPr>
        <p:sp>
          <p:nvSpPr>
            <p:cNvPr id="3" name="Скругленный прямоугольник 2"/>
            <p:cNvSpPr/>
            <p:nvPr/>
          </p:nvSpPr>
          <p:spPr>
            <a:xfrm>
              <a:off x="152400" y="152400"/>
              <a:ext cx="7848600" cy="2362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descr="027dimka.JPG">
              <a:hlinkClick r:id="" action="ppaction://hlinkshowjump?jump=nextslide"/>
              <a:hlinkHover r:id="" action="ppaction://noaction" highlightClick="1"/>
            </p:cNvPr>
            <p:cNvPicPr>
              <a:picLocks noChangeAspect="1"/>
            </p:cNvPicPr>
            <p:nvPr/>
          </p:nvPicPr>
          <p:blipFill>
            <a:blip r:embed="rId3" cstate="print">
              <a:clrChange>
                <a:clrFrom>
                  <a:srgbClr val="FFFEFF"/>
                </a:clrFrom>
                <a:clrTo>
                  <a:srgbClr val="FFFEFF">
                    <a:alpha val="0"/>
                  </a:srgbClr>
                </a:clrTo>
              </a:clrChange>
            </a:blip>
            <a:stretch>
              <a:fillRect/>
            </a:stretch>
          </p:blipFill>
          <p:spPr>
            <a:xfrm>
              <a:off x="566853" y="130098"/>
              <a:ext cx="1146639" cy="2362200"/>
            </a:xfrm>
            <a:prstGeom prst="rect">
              <a:avLst/>
            </a:prstGeom>
          </p:spPr>
        </p:pic>
        <p:pic>
          <p:nvPicPr>
            <p:cNvPr id="8" name="Рисунок 7" descr="027dimka.JPG">
              <a:hlinkClick r:id="" action="ppaction://hlinkshowjump?jump=nextslide"/>
              <a:hlinkHover r:id="" action="ppaction://noaction" highlightClick="1"/>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1961522" y="152400"/>
              <a:ext cx="1924678" cy="2286000"/>
            </a:xfrm>
            <a:prstGeom prst="rect">
              <a:avLst/>
            </a:prstGeom>
          </p:spPr>
        </p:pic>
        <p:pic>
          <p:nvPicPr>
            <p:cNvPr id="9" name="Рисунок 8" descr="027dimka.JPG">
              <a:hlinkClick r:id="" action="ppaction://hlinkshowjump?jump=nextslide"/>
              <a:hlinkHover r:id="" action="ppaction://noaction" highlightClick="1"/>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4114800" y="183996"/>
              <a:ext cx="1697100" cy="2286000"/>
            </a:xfrm>
            <a:prstGeom prst="rect">
              <a:avLst/>
            </a:prstGeom>
          </p:spPr>
        </p:pic>
        <p:pic>
          <p:nvPicPr>
            <p:cNvPr id="10" name="Рисунок 9" descr="027dimka.JPG">
              <a:hlinkClick r:id="" action="ppaction://hlinkshowjump?jump=nextslide"/>
              <a:hlinkHover r:id="" action="ppaction://noaction" highlightClick="1"/>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5867400" y="228600"/>
              <a:ext cx="1844827" cy="2209800"/>
            </a:xfrm>
            <a:prstGeom prst="rect">
              <a:avLst/>
            </a:prstGeom>
          </p:spPr>
        </p:pic>
      </p:grpSp>
      <p:sp>
        <p:nvSpPr>
          <p:cNvPr id="14" name="Прямоугольник 13"/>
          <p:cNvSpPr/>
          <p:nvPr/>
        </p:nvSpPr>
        <p:spPr>
          <a:xfrm>
            <a:off x="2133600" y="685800"/>
            <a:ext cx="482055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Правильно!!!</a:t>
            </a:r>
          </a:p>
        </p:txBody>
      </p:sp>
      <p:sp>
        <p:nvSpPr>
          <p:cNvPr id="11" name="Прямоугольник 10"/>
          <p:cNvSpPr/>
          <p:nvPr/>
        </p:nvSpPr>
        <p:spPr>
          <a:xfrm>
            <a:off x="457200" y="5248870"/>
            <a:ext cx="82296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Это дымковские игрушки.</a:t>
            </a:r>
          </a:p>
        </p:txBody>
      </p:sp>
      <p:sp>
        <p:nvSpPr>
          <p:cNvPr id="12" name="Скругленный прямоугольник 11">
            <a:hlinkClick r:id="rId7" action="ppaction://hlinksldjump" highlightClick="1"/>
            <a:hlinkHover r:id="" action="ppaction://noaction" highlightClick="1"/>
          </p:cNvPr>
          <p:cNvSpPr/>
          <p:nvPr/>
        </p:nvSpPr>
        <p:spPr>
          <a:xfrm>
            <a:off x="7308304" y="6093296"/>
            <a:ext cx="1656184" cy="504056"/>
          </a:xfrm>
          <a:prstGeom prst="roundRect">
            <a:avLst>
              <a:gd name="adj" fmla="val 50000"/>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МАРШРУТ</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33333E-6 5.92593E-6 L 0.05 0.31112 " pathEditMode="relative" ptsTypes="AA">
                                      <p:cBhvr>
                                        <p:cTn id="6" dur="1000" fill="hold"/>
                                        <p:tgtEl>
                                          <p:spTgt spid="4"/>
                                        </p:tgtEl>
                                        <p:attrNameLst>
                                          <p:attrName>ppt_x</p:attrName>
                                          <p:attrName>ppt_y</p:attrName>
                                        </p:attrNameLst>
                                      </p:cBhvr>
                                    </p:animMotion>
                                  </p:childTnLst>
                                </p:cTn>
                              </p:par>
                            </p:childTnLst>
                          </p:cTn>
                        </p:par>
                        <p:par>
                          <p:cTn id="7" fill="hold">
                            <p:stCondLst>
                              <p:cond delay="1000"/>
                            </p:stCondLst>
                            <p:childTnLst>
                              <p:par>
                                <p:cTn id="8" presetID="23" presetClass="entr" presetSubtype="16"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2" presetID="2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323528" y="502795"/>
            <a:ext cx="8496944"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1600" b="1" i="0" u="none" strike="noStrike" cap="none" normalizeH="0" baseline="0" dirty="0">
                <a:ln>
                  <a:noFill/>
                </a:ln>
                <a:solidFill>
                  <a:schemeClr val="tx1"/>
                </a:solidFill>
                <a:effectLst/>
                <a:latin typeface="Calibri" pitchFamily="34" charset="0"/>
                <a:ea typeface="Calibri" pitchFamily="34" charset="0"/>
                <a:cs typeface="Calibri" pitchFamily="34" charset="0"/>
              </a:rPr>
              <a:t>Пояснительная записка</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sng" strike="noStrike" cap="none" normalizeH="0" baseline="0" dirty="0">
                <a:ln>
                  <a:noFill/>
                </a:ln>
                <a:solidFill>
                  <a:schemeClr val="tx1"/>
                </a:solidFill>
                <a:effectLst/>
                <a:latin typeface="Calibri" pitchFamily="34" charset="0"/>
                <a:ea typeface="Calibri" pitchFamily="34" charset="0"/>
                <a:cs typeface="Calibri" pitchFamily="34" charset="0"/>
              </a:rPr>
              <a:t>Автор: </a:t>
            </a:r>
            <a:r>
              <a:rPr lang="ru-RU" sz="1600" dirty="0">
                <a:latin typeface="Calibri" pitchFamily="34" charset="0"/>
                <a:ea typeface="Calibri" pitchFamily="34" charset="0"/>
                <a:cs typeface="Calibri" pitchFamily="34" charset="0"/>
              </a:rPr>
              <a:t>Трайдакало Татьяна Геннадьевна</a:t>
            </a: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 воспитатель высшей квалификационной категории </a:t>
            </a:r>
            <a:r>
              <a:rPr lang="ru-RU" sz="1600" dirty="0">
                <a:latin typeface="Calibri" pitchFamily="34" charset="0"/>
                <a:ea typeface="Calibri" pitchFamily="34" charset="0"/>
                <a:cs typeface="Calibri" pitchFamily="34" charset="0"/>
              </a:rPr>
              <a:t>МБДОУ </a:t>
            </a: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a:t>
            </a:r>
            <a:r>
              <a:rPr lang="ru-RU" sz="1600" dirty="0">
                <a:latin typeface="Calibri" pitchFamily="34" charset="0"/>
                <a:ea typeface="Calibri" pitchFamily="34" charset="0"/>
                <a:cs typeface="Calibri" pitchFamily="34" charset="0"/>
              </a:rPr>
              <a:t>Детский сад №8 комбинированного вида</a:t>
            </a: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sng" strike="noStrike" cap="none" normalizeH="0" baseline="0" dirty="0">
                <a:ln>
                  <a:noFill/>
                </a:ln>
                <a:solidFill>
                  <a:schemeClr val="tx1"/>
                </a:solidFill>
                <a:effectLst/>
                <a:latin typeface="Calibri" pitchFamily="34" charset="0"/>
                <a:ea typeface="Calibri" pitchFamily="34" charset="0"/>
                <a:cs typeface="Calibri" pitchFamily="34" charset="0"/>
              </a:rPr>
              <a:t>Тема:</a:t>
            </a: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 «Дымковская</a:t>
            </a:r>
            <a:r>
              <a:rPr kumimoji="0" lang="ru-RU" sz="1600" b="0" i="0" u="none" strike="noStrike" cap="none" normalizeH="0" dirty="0">
                <a:ln>
                  <a:noFill/>
                </a:ln>
                <a:solidFill>
                  <a:schemeClr val="tx1"/>
                </a:solidFill>
                <a:effectLst/>
                <a:latin typeface="Calibri" pitchFamily="34" charset="0"/>
                <a:ea typeface="Calibri" pitchFamily="34" charset="0"/>
                <a:cs typeface="Calibri" pitchFamily="34" charset="0"/>
              </a:rPr>
              <a:t> </a:t>
            </a: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 игрушка»</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sng" strike="noStrike" cap="none" normalizeH="0" baseline="0" dirty="0">
                <a:ln>
                  <a:noFill/>
                </a:ln>
                <a:solidFill>
                  <a:schemeClr val="tx1"/>
                </a:solidFill>
                <a:effectLst/>
                <a:latin typeface="Calibri" pitchFamily="34" charset="0"/>
                <a:ea typeface="Calibri" pitchFamily="34" charset="0"/>
                <a:cs typeface="Calibri" pitchFamily="34" charset="0"/>
              </a:rPr>
              <a:t>Цель экскурсии: </a:t>
            </a:r>
            <a:r>
              <a:rPr lang="ru-RU" sz="1600" dirty="0">
                <a:latin typeface="Calibri" pitchFamily="34" charset="0"/>
                <a:cs typeface="Calibri" pitchFamily="34" charset="0"/>
              </a:rPr>
              <a:t> </a:t>
            </a: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формирование представлений о дымковской игрушке.</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sng" strike="noStrike" cap="none" normalizeH="0" baseline="0" dirty="0">
                <a:ln>
                  <a:noFill/>
                </a:ln>
                <a:solidFill>
                  <a:schemeClr val="tx1"/>
                </a:solidFill>
                <a:effectLst/>
                <a:latin typeface="Calibri" pitchFamily="34" charset="0"/>
                <a:ea typeface="Calibri" pitchFamily="34" charset="0"/>
                <a:cs typeface="Calibri" pitchFamily="34" charset="0"/>
              </a:rPr>
              <a:t>Задачи: </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249363" lvl="0" indent="-173038" algn="just" eaLnBrk="0" fontAlgn="base" hangingPunct="0">
              <a:spcBef>
                <a:spcPct val="0"/>
              </a:spcBef>
              <a:spcAft>
                <a:spcPct val="0"/>
              </a:spcAft>
              <a:buFontTx/>
              <a:buChar char="•"/>
              <a:tabLst>
                <a:tab pos="457200" algn="l"/>
              </a:tabLst>
            </a:pPr>
            <a:r>
              <a:rPr lang="ru-RU" sz="1600" dirty="0">
                <a:latin typeface="Calibri" pitchFamily="34" charset="0"/>
                <a:ea typeface="Calibri" pitchFamily="34" charset="0"/>
                <a:cs typeface="Calibri" pitchFamily="34" charset="0"/>
              </a:rPr>
              <a:t>Поз</a:t>
            </a: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накомить с историей возникновения промысла, технологией изготовления </a:t>
            </a:r>
            <a:r>
              <a:rPr lang="ru-RU" sz="1600" dirty="0">
                <a:latin typeface="Calibri" pitchFamily="34" charset="0"/>
                <a:ea typeface="Calibri" pitchFamily="34" charset="0"/>
                <a:cs typeface="Calibri" pitchFamily="34" charset="0"/>
              </a:rPr>
              <a:t>дымковской </a:t>
            </a: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игрушки.</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249363" marR="0" lvl="0" indent="-173038"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Учить выделять характерные особенности</a:t>
            </a:r>
            <a:r>
              <a:rPr kumimoji="0" lang="ru-RU" sz="1600" b="0" i="0" u="none" strike="noStrike" cap="none" normalizeH="0" dirty="0">
                <a:ln>
                  <a:noFill/>
                </a:ln>
                <a:solidFill>
                  <a:schemeClr val="tx1"/>
                </a:solidFill>
                <a:effectLst/>
                <a:latin typeface="Calibri" pitchFamily="34" charset="0"/>
                <a:ea typeface="Calibri" pitchFamily="34" charset="0"/>
                <a:cs typeface="Calibri" pitchFamily="34" charset="0"/>
              </a:rPr>
              <a:t> пластики и росписи игрушки.</a:t>
            </a:r>
          </a:p>
          <a:p>
            <a:pPr marL="1249363" lvl="0" indent="-173038" algn="just" eaLnBrk="0" fontAlgn="base" hangingPunct="0">
              <a:spcBef>
                <a:spcPct val="0"/>
              </a:spcBef>
              <a:spcAft>
                <a:spcPct val="0"/>
              </a:spcAft>
              <a:buFontTx/>
              <a:buChar char="•"/>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Упражнять в </a:t>
            </a:r>
            <a:r>
              <a:rPr lang="ru-RU" sz="1600" dirty="0">
                <a:latin typeface="Calibri" pitchFamily="34" charset="0"/>
                <a:ea typeface="Calibri" pitchFamily="34" charset="0"/>
                <a:cs typeface="Calibri" pitchFamily="34" charset="0"/>
              </a:rPr>
              <a:t>узнавании дымковской игрушек</a:t>
            </a: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sng" strike="noStrike" cap="none" normalizeH="0" baseline="0" dirty="0">
                <a:ln>
                  <a:noFill/>
                </a:ln>
                <a:solidFill>
                  <a:schemeClr val="tx1"/>
                </a:solidFill>
                <a:effectLst/>
                <a:latin typeface="Calibri" pitchFamily="34" charset="0"/>
                <a:ea typeface="Calibri" pitchFamily="34" charset="0"/>
                <a:cs typeface="Calibri" pitchFamily="34" charset="0"/>
              </a:rPr>
              <a:t>Актуальность экскурсии:</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076325" marR="0" lvl="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Воспитание интереса к народному декоративно-прикладному искусству России.</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sng" strike="noStrike" cap="none" normalizeH="0" baseline="0" dirty="0">
                <a:ln>
                  <a:noFill/>
                </a:ln>
                <a:solidFill>
                  <a:schemeClr val="tx1"/>
                </a:solidFill>
                <a:effectLst/>
                <a:latin typeface="Calibri" pitchFamily="34" charset="0"/>
                <a:ea typeface="Calibri" pitchFamily="34" charset="0"/>
                <a:cs typeface="Calibri" pitchFamily="34" charset="0"/>
              </a:rPr>
              <a:t>Образовательный эффект</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076325" lvl="0" algn="just" eaLnBrk="0" fontAlgn="base" hangingPunct="0">
              <a:spcBef>
                <a:spcPct val="0"/>
              </a:spcBef>
              <a:spcAft>
                <a:spcPct val="0"/>
              </a:spcAft>
              <a:buFontTx/>
              <a:buChar char="•"/>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Формирование представлений о </a:t>
            </a:r>
            <a:r>
              <a:rPr lang="ru-RU" sz="1600" dirty="0">
                <a:latin typeface="Calibri" pitchFamily="34" charset="0"/>
                <a:ea typeface="Calibri" pitchFamily="34" charset="0"/>
                <a:cs typeface="Calibri" pitchFamily="34" charset="0"/>
              </a:rPr>
              <a:t>дымковской </a:t>
            </a: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игрушке.</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076325" marR="0" lvl="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Развитие познавательной активности и познавательных процессов.</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076325" lvl="0" algn="just" eaLnBrk="0" fontAlgn="base" hangingPunct="0">
              <a:spcBef>
                <a:spcPct val="0"/>
              </a:spcBef>
              <a:spcAft>
                <a:spcPct val="0"/>
              </a:spcAft>
              <a:buFontTx/>
              <a:buChar char="•"/>
              <a:tabLst>
                <a:tab pos="457200" algn="l"/>
              </a:tabLst>
            </a:pPr>
            <a:r>
              <a:rPr lang="ru-RU" sz="1600" dirty="0">
                <a:latin typeface="Calibri" pitchFamily="34" charset="0"/>
                <a:ea typeface="Calibri" pitchFamily="34" charset="0"/>
                <a:cs typeface="Calibri" pitchFamily="34" charset="0"/>
              </a:rPr>
              <a:t>Воспитание интереса к народному декоративно-прикладному искусству России.</a:t>
            </a:r>
            <a:endParaRPr lang="ru-RU" sz="1600" dirty="0">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sng" strike="noStrike" cap="none" normalizeH="0" baseline="0" dirty="0">
                <a:ln>
                  <a:noFill/>
                </a:ln>
                <a:solidFill>
                  <a:schemeClr val="tx1"/>
                </a:solidFill>
                <a:effectLst/>
                <a:latin typeface="Calibri" pitchFamily="34" charset="0"/>
                <a:ea typeface="Calibri" pitchFamily="34" charset="0"/>
                <a:cs typeface="Calibri" pitchFamily="34" charset="0"/>
              </a:rPr>
              <a:t>Маршрут экскурсии:</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076325" marR="0" lvl="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История промысла.</a:t>
            </a:r>
          </a:p>
          <a:p>
            <a:pPr marL="1076325" marR="0" lvl="0" algn="just" defTabSz="914400" rtl="0" eaLnBrk="0" fontAlgn="base" latinLnBrk="0" hangingPunct="0">
              <a:lnSpc>
                <a:spcPct val="100000"/>
              </a:lnSpc>
              <a:spcBef>
                <a:spcPct val="0"/>
              </a:spcBef>
              <a:spcAft>
                <a:spcPct val="0"/>
              </a:spcAft>
              <a:buClrTx/>
              <a:buSzTx/>
              <a:buFontTx/>
              <a:buChar char="•"/>
              <a:tabLst>
                <a:tab pos="457200" algn="l"/>
              </a:tabLst>
            </a:pPr>
            <a:r>
              <a:rPr lang="ru-RU" sz="1600" dirty="0">
                <a:latin typeface="Calibri" pitchFamily="34" charset="0"/>
                <a:cs typeface="Calibri" pitchFamily="34" charset="0"/>
              </a:rPr>
              <a:t>Технология изготовления.</a:t>
            </a:r>
          </a:p>
          <a:p>
            <a:pPr marL="1076325" marR="0" lvl="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a:ln>
                  <a:noFill/>
                </a:ln>
                <a:solidFill>
                  <a:schemeClr val="tx1"/>
                </a:solidFill>
                <a:effectLst/>
                <a:latin typeface="Calibri" pitchFamily="34" charset="0"/>
                <a:cs typeface="Calibri" pitchFamily="34" charset="0"/>
              </a:rPr>
              <a:t>Элементы росписи.</a:t>
            </a:r>
          </a:p>
          <a:p>
            <a:pPr marL="1076325" marR="0" lvl="0" algn="just" defTabSz="914400" rtl="0" eaLnBrk="0" fontAlgn="base" latinLnBrk="0" hangingPunct="0">
              <a:lnSpc>
                <a:spcPct val="100000"/>
              </a:lnSpc>
              <a:spcBef>
                <a:spcPct val="0"/>
              </a:spcBef>
              <a:spcAft>
                <a:spcPct val="0"/>
              </a:spcAft>
              <a:buClrTx/>
              <a:buSzTx/>
              <a:buFontTx/>
              <a:buChar char="•"/>
              <a:tabLst>
                <a:tab pos="457200" algn="l"/>
              </a:tabLst>
            </a:pPr>
            <a:r>
              <a:rPr lang="ru-RU" sz="1600" dirty="0">
                <a:latin typeface="Calibri" pitchFamily="34" charset="0"/>
                <a:cs typeface="Calibri" pitchFamily="34" charset="0"/>
              </a:rPr>
              <a:t>Галерея.</a:t>
            </a:r>
          </a:p>
          <a:p>
            <a:pPr marL="1076325" marR="0" lvl="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a:ln>
                  <a:noFill/>
                </a:ln>
                <a:solidFill>
                  <a:schemeClr val="tx1"/>
                </a:solidFill>
                <a:effectLst/>
                <a:latin typeface="Calibri" pitchFamily="34" charset="0"/>
                <a:cs typeface="Calibri" pitchFamily="34" charset="0"/>
              </a:rPr>
              <a:t>Дидактическая игра «Магазин игрушек».</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323528" y="667716"/>
            <a:ext cx="8496944"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457200" algn="l"/>
              </a:tabLst>
            </a:pPr>
            <a:r>
              <a:rPr lang="ru-RU" sz="1600" u="sng" dirty="0">
                <a:latin typeface="Calibri" pitchFamily="34" charset="0"/>
                <a:ea typeface="Calibri" pitchFamily="34" charset="0"/>
                <a:cs typeface="Calibri" pitchFamily="34" charset="0"/>
              </a:rPr>
              <a:t>Техническое обеспечение экскурсии:</a:t>
            </a:r>
            <a:endParaRPr lang="ru-RU" sz="1600" dirty="0">
              <a:latin typeface="Calibri" pitchFamily="34" charset="0"/>
              <a:cs typeface="Calibri" pitchFamily="34" charset="0"/>
            </a:endParaRPr>
          </a:p>
          <a:p>
            <a:pPr marL="1076325" lvl="0" algn="just" eaLnBrk="0" fontAlgn="base" hangingPunct="0">
              <a:spcBef>
                <a:spcPct val="0"/>
              </a:spcBef>
              <a:spcAft>
                <a:spcPct val="0"/>
              </a:spcAft>
              <a:buFontTx/>
              <a:buChar char="•"/>
              <a:tabLst>
                <a:tab pos="457200" algn="l"/>
              </a:tabLst>
            </a:pPr>
            <a:r>
              <a:rPr lang="ru-RU" sz="1600" dirty="0">
                <a:latin typeface="Calibri" pitchFamily="34" charset="0"/>
                <a:ea typeface="Calibri" pitchFamily="34" charset="0"/>
                <a:cs typeface="Calibri" pitchFamily="34" charset="0"/>
              </a:rPr>
              <a:t>Персональный компьютер (ПК).</a:t>
            </a:r>
            <a:endParaRPr lang="ru-RU" sz="1600" dirty="0">
              <a:latin typeface="Calibri" pitchFamily="34" charset="0"/>
              <a:cs typeface="Calibri" pitchFamily="34" charset="0"/>
            </a:endParaRPr>
          </a:p>
          <a:p>
            <a:pPr marL="1076325" lvl="0" algn="just" eaLnBrk="0" fontAlgn="base" hangingPunct="0">
              <a:spcBef>
                <a:spcPct val="0"/>
              </a:spcBef>
              <a:spcAft>
                <a:spcPct val="0"/>
              </a:spcAft>
              <a:buFontTx/>
              <a:buChar char="•"/>
              <a:tabLst>
                <a:tab pos="457200" algn="l"/>
              </a:tabLst>
            </a:pPr>
            <a:r>
              <a:rPr lang="ru-RU" sz="1600" dirty="0">
                <a:latin typeface="Calibri" pitchFamily="34" charset="0"/>
                <a:ea typeface="Calibri" pitchFamily="34" charset="0"/>
                <a:cs typeface="Calibri" pitchFamily="34" charset="0"/>
              </a:rPr>
              <a:t>Проектор и экран или телевизор с возможностью подключения ПК.</a:t>
            </a:r>
            <a:endParaRPr lang="ru-RU" sz="1600" dirty="0">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sng" strike="noStrike" cap="none" normalizeH="0" baseline="0" dirty="0">
                <a:ln>
                  <a:noFill/>
                </a:ln>
                <a:solidFill>
                  <a:schemeClr val="tx1"/>
                </a:solidFill>
                <a:effectLst/>
                <a:latin typeface="Calibri" pitchFamily="34" charset="0"/>
                <a:ea typeface="Calibri" pitchFamily="34" charset="0"/>
                <a:cs typeface="Calibri" pitchFamily="34" charset="0"/>
              </a:rPr>
              <a:t>Структура экскурсии</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249363" marR="0" lvl="0" indent="-173038"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Титульный слайд (1)</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249363" marR="0" lvl="0" indent="-173038"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Маршрут экскурсии (2)</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249363" marR="0" lvl="0" indent="-173038"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История промысла (3-6)</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249363" indent="-173038" algn="just" eaLnBrk="0" fontAlgn="base" hangingPunct="0">
              <a:spcBef>
                <a:spcPct val="0"/>
              </a:spcBef>
              <a:spcAft>
                <a:spcPct val="0"/>
              </a:spcAft>
              <a:buFontTx/>
              <a:buChar char="•"/>
              <a:tabLst>
                <a:tab pos="457200" algn="l"/>
              </a:tabLst>
            </a:pPr>
            <a:r>
              <a:rPr lang="ru-RU" sz="1600" dirty="0">
                <a:latin typeface="Calibri" pitchFamily="34" charset="0"/>
                <a:ea typeface="Calibri" pitchFamily="34" charset="0"/>
                <a:cs typeface="Calibri" pitchFamily="34" charset="0"/>
              </a:rPr>
              <a:t>Галерея (7-11)</a:t>
            </a:r>
            <a:endParaRPr lang="ru-RU" sz="1600" dirty="0">
              <a:latin typeface="Calibri" pitchFamily="34" charset="0"/>
              <a:cs typeface="Calibri" pitchFamily="34" charset="0"/>
            </a:endParaRPr>
          </a:p>
          <a:p>
            <a:pPr marL="1249363" marR="0" lvl="0" indent="-173038"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Технология изготовления(12-16)</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249363" marR="0" lvl="0" indent="-173038"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Элементы росписи (17-18)</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249363" marR="0" lvl="0" indent="-173038"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Д/И «Магазин игрушек» (19-27)</a:t>
            </a:r>
          </a:p>
          <a:p>
            <a:pPr marL="1249363" marR="0" lvl="0" indent="-173038" algn="just" defTabSz="914400" rtl="0" eaLnBrk="0" fontAlgn="base" latinLnBrk="0" hangingPunct="0">
              <a:lnSpc>
                <a:spcPct val="100000"/>
              </a:lnSpc>
              <a:spcBef>
                <a:spcPct val="0"/>
              </a:spcBef>
              <a:spcAft>
                <a:spcPct val="0"/>
              </a:spcAft>
              <a:buClrTx/>
              <a:buSzTx/>
              <a:buFontTx/>
              <a:buChar char="•"/>
              <a:tabLst>
                <a:tab pos="457200" algn="l"/>
              </a:tabLst>
            </a:pPr>
            <a:r>
              <a:rPr lang="ru-RU" sz="1600" dirty="0">
                <a:latin typeface="Calibri" pitchFamily="34" charset="0"/>
                <a:cs typeface="Calibri" pitchFamily="34" charset="0"/>
              </a:rPr>
              <a:t>Пояснительная записка (28-29)</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sng" strike="noStrike" cap="none" normalizeH="0" baseline="0" dirty="0">
                <a:ln>
                  <a:noFill/>
                </a:ln>
                <a:solidFill>
                  <a:schemeClr val="tx1"/>
                </a:solidFill>
                <a:effectLst/>
                <a:latin typeface="Calibri" pitchFamily="34" charset="0"/>
                <a:ea typeface="Calibri" pitchFamily="34" charset="0"/>
                <a:cs typeface="Calibri" pitchFamily="34" charset="0"/>
              </a:rPr>
              <a:t>Рекомендации по использованию ресурса.</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076325" marR="0" lvl="0" indent="-1270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На слайде «Маршрут экскурсии» (2) можно выбрать интересующий раздел, щелкнув по соответствующей картинке.</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076325" marR="0" lvl="0" indent="-1270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Слайды внутри каждого раздела экскурсии переключаются по щелчку, что дает пользователю возможность самостоятельно регламентировать скорость просмотра. </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076325" marR="0" lvl="0" indent="-1270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На заключительном слайде каждого раздела экскурсии находится управляющая кнопка «Маршрут», с помощью которой можно вернуться на маршрутный слайд. </a:t>
            </a:r>
            <a:endParaRPr kumimoji="0" lang="ru-RU" sz="1600" b="0" i="0" u="none" strike="noStrike" cap="none" normalizeH="0" baseline="0" dirty="0">
              <a:ln>
                <a:noFill/>
              </a:ln>
              <a:solidFill>
                <a:schemeClr val="tx1"/>
              </a:solidFill>
              <a:effectLst/>
              <a:latin typeface="Calibri" pitchFamily="34" charset="0"/>
              <a:cs typeface="Calibri" pitchFamily="34" charset="0"/>
            </a:endParaRPr>
          </a:p>
          <a:p>
            <a:pPr marL="1076325" indent="-12700" algn="just" eaLnBrk="0" fontAlgn="base" hangingPunct="0">
              <a:spcBef>
                <a:spcPct val="0"/>
              </a:spcBef>
              <a:spcAft>
                <a:spcPct val="0"/>
              </a:spcAft>
              <a:tabLst>
                <a:tab pos="457200" algn="l"/>
              </a:tabLst>
            </a:pPr>
            <a:r>
              <a:rPr kumimoji="0" lang="ru-RU" sz="1600" b="0" i="0" u="none" strike="noStrike" cap="none" normalizeH="0" baseline="0" dirty="0">
                <a:ln>
                  <a:noFill/>
                </a:ln>
                <a:solidFill>
                  <a:schemeClr val="tx1"/>
                </a:solidFill>
                <a:effectLst/>
                <a:latin typeface="Calibri" pitchFamily="34" charset="0"/>
                <a:ea typeface="Calibri" pitchFamily="34" charset="0"/>
                <a:cs typeface="Calibri" pitchFamily="34" charset="0"/>
              </a:rPr>
              <a:t> </a:t>
            </a:r>
            <a:r>
              <a:rPr lang="ru-RU" sz="1600" dirty="0">
                <a:latin typeface="Calibri" pitchFamily="34" charset="0"/>
                <a:cs typeface="Calibri" pitchFamily="34" charset="0"/>
              </a:rPr>
              <a:t>Данная виртуальная экскурсия может быть использована в работе с детьми среднего и старшего дошкольного возраста. </a:t>
            </a:r>
          </a:p>
          <a:p>
            <a:pPr marR="0" lvl="0" indent="173038" algn="just" defTabSz="914400" rtl="0" eaLnBrk="0" fontAlgn="base" latinLnBrk="0" hangingPunct="0">
              <a:lnSpc>
                <a:spcPct val="100000"/>
              </a:lnSpc>
              <a:spcBef>
                <a:spcPct val="0"/>
              </a:spcBef>
              <a:spcAft>
                <a:spcPct val="0"/>
              </a:spcAft>
              <a:buClrTx/>
              <a:buSzTx/>
              <a:buFontTx/>
              <a:buNone/>
              <a:tabLst>
                <a:tab pos="457200" algn="l"/>
              </a:tabLst>
            </a:pPr>
            <a:endParaRPr kumimoji="0" lang="ru-RU" sz="1600" b="0" i="0" u="none" strike="noStrike" cap="none" normalizeH="0" baseline="0" dirty="0">
              <a:ln>
                <a:noFill/>
              </a:ln>
              <a:solidFill>
                <a:schemeClr val="tx1"/>
              </a:solidFill>
              <a:effectLst/>
              <a:latin typeface="Calibri" pitchFamily="34" charset="0"/>
              <a:cs typeface="Calibri" pitchFamily="34" charset="0"/>
            </a:endParaRPr>
          </a:p>
        </p:txBody>
      </p:sp>
      <p:sp>
        <p:nvSpPr>
          <p:cNvPr id="3" name="Скругленный прямоугольник 2">
            <a:hlinkClick r:id="rId2" action="ppaction://hlinksldjump" highlightClick="1"/>
            <a:hlinkHover r:id="" action="ppaction://noaction" highlightClick="1"/>
          </p:cNvPr>
          <p:cNvSpPr/>
          <p:nvPr/>
        </p:nvSpPr>
        <p:spPr>
          <a:xfrm>
            <a:off x="6876256" y="6237312"/>
            <a:ext cx="2160240" cy="504056"/>
          </a:xfrm>
          <a:prstGeom prst="roundRect">
            <a:avLst>
              <a:gd name="adj" fmla="val 50000"/>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МАРШРУТ</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ttps://pastvu.com/_p/a/u/c/e/ucedl8tiftjf0b29t6.jpg"/>
          <p:cNvPicPr>
            <a:picLocks noChangeAspect="1" noChangeArrowheads="1"/>
          </p:cNvPicPr>
          <p:nvPr/>
        </p:nvPicPr>
        <p:blipFill>
          <a:blip r:embed="rId2" cstate="print"/>
          <a:srcRect t="15593"/>
          <a:stretch>
            <a:fillRect/>
          </a:stretch>
        </p:blipFill>
        <p:spPr bwMode="auto">
          <a:xfrm>
            <a:off x="251520" y="620688"/>
            <a:ext cx="4176464" cy="2338680"/>
          </a:xfrm>
          <a:prstGeom prst="rect">
            <a:avLst/>
          </a:prstGeom>
          <a:noFill/>
          <a:ln w="38100">
            <a:solidFill>
              <a:srgbClr val="008000"/>
            </a:solidFill>
          </a:ln>
        </p:spPr>
      </p:pic>
      <p:sp>
        <p:nvSpPr>
          <p:cNvPr id="2" name="Прямоугольник 1"/>
          <p:cNvSpPr/>
          <p:nvPr/>
        </p:nvSpPr>
        <p:spPr>
          <a:xfrm>
            <a:off x="179512" y="5736158"/>
            <a:ext cx="8712968" cy="1077218"/>
          </a:xfrm>
          <a:prstGeom prst="rect">
            <a:avLst/>
          </a:prstGeom>
        </p:spPr>
        <p:txBody>
          <a:bodyPr wrap="square">
            <a:spAutoFit/>
          </a:bodyPr>
          <a:lstStyle/>
          <a:p>
            <a:pPr algn="just"/>
            <a:r>
              <a:rPr lang="ru-RU" sz="1600" dirty="0"/>
              <a:t>Дымковская игрушка – один из старейших художественных промыслов России. Он существует более 400 лет и до сих пор не утратил своей популярности. Наоборот, пользуется неизменным успехом и в нашей стране и далеко за ее пределами. Родиной промысла является город Киров (ранее – Вятка и Хлынов), а точнее Дымковская слобода, ныне вошедшая в состав города.</a:t>
            </a:r>
          </a:p>
        </p:txBody>
      </p:sp>
      <p:pic>
        <p:nvPicPr>
          <p:cNvPr id="4098" name="Picture 2" descr="http://cs402616.vk.me/v402616971/9683/GDURmHuyIcA.jpg"/>
          <p:cNvPicPr>
            <a:picLocks noChangeAspect="1" noChangeArrowheads="1"/>
          </p:cNvPicPr>
          <p:nvPr/>
        </p:nvPicPr>
        <p:blipFill>
          <a:blip r:embed="rId3" cstate="print"/>
          <a:srcRect/>
          <a:stretch>
            <a:fillRect/>
          </a:stretch>
        </p:blipFill>
        <p:spPr bwMode="auto">
          <a:xfrm>
            <a:off x="4644008" y="3132504"/>
            <a:ext cx="3888432" cy="2439927"/>
          </a:xfrm>
          <a:prstGeom prst="rect">
            <a:avLst/>
          </a:prstGeom>
          <a:noFill/>
          <a:ln w="38100">
            <a:solidFill>
              <a:srgbClr val="008000"/>
            </a:solidFill>
          </a:ln>
        </p:spPr>
      </p:pic>
      <p:pic>
        <p:nvPicPr>
          <p:cNvPr id="4102" name="Picture 6" descr="http://data16.gallery.ru/albums/gallery/240466-e9fce-61011521-m750x740-u7b376.jpg"/>
          <p:cNvPicPr>
            <a:picLocks noChangeAspect="1" noChangeArrowheads="1"/>
          </p:cNvPicPr>
          <p:nvPr/>
        </p:nvPicPr>
        <p:blipFill>
          <a:blip r:embed="rId4" cstate="print"/>
          <a:srcRect/>
          <a:stretch>
            <a:fillRect/>
          </a:stretch>
        </p:blipFill>
        <p:spPr bwMode="auto">
          <a:xfrm>
            <a:off x="683568" y="3264630"/>
            <a:ext cx="3384376" cy="2427726"/>
          </a:xfrm>
          <a:prstGeom prst="rect">
            <a:avLst/>
          </a:prstGeom>
          <a:noFill/>
          <a:ln w="38100">
            <a:solidFill>
              <a:srgbClr val="008000"/>
            </a:solidFill>
          </a:ln>
        </p:spPr>
      </p:pic>
      <p:pic>
        <p:nvPicPr>
          <p:cNvPr id="4104" name="Picture 8" descr="Изготовление глиняных игрушек"/>
          <p:cNvPicPr>
            <a:picLocks noChangeAspect="1" noChangeArrowheads="1"/>
          </p:cNvPicPr>
          <p:nvPr/>
        </p:nvPicPr>
        <p:blipFill>
          <a:blip r:embed="rId5" cstate="print"/>
          <a:srcRect/>
          <a:stretch>
            <a:fillRect/>
          </a:stretch>
        </p:blipFill>
        <p:spPr bwMode="auto">
          <a:xfrm>
            <a:off x="5220072" y="332656"/>
            <a:ext cx="3600400" cy="2568286"/>
          </a:xfrm>
          <a:prstGeom prst="rect">
            <a:avLst/>
          </a:prstGeom>
          <a:noFill/>
          <a:ln w="38100">
            <a:solidFill>
              <a:srgbClr val="008000"/>
            </a:solidFill>
          </a:ln>
        </p:spPr>
      </p:pic>
      <p:sp>
        <p:nvSpPr>
          <p:cNvPr id="9" name="Прямоугольник 8"/>
          <p:cNvSpPr/>
          <p:nvPr/>
        </p:nvSpPr>
        <p:spPr>
          <a:xfrm>
            <a:off x="341484" y="-27384"/>
            <a:ext cx="4109779"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rPr>
              <a:t>История промысла</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cs3.livemaster.ru/zhurnalfoto/6/a/4/130130145256.jpg"/>
          <p:cNvPicPr>
            <a:picLocks noChangeAspect="1" noChangeArrowheads="1"/>
          </p:cNvPicPr>
          <p:nvPr/>
        </p:nvPicPr>
        <p:blipFill>
          <a:blip r:embed="rId2" cstate="print"/>
          <a:srcRect/>
          <a:stretch>
            <a:fillRect/>
          </a:stretch>
        </p:blipFill>
        <p:spPr bwMode="auto">
          <a:xfrm>
            <a:off x="251520" y="3933056"/>
            <a:ext cx="3528392" cy="2644905"/>
          </a:xfrm>
          <a:prstGeom prst="rect">
            <a:avLst/>
          </a:prstGeom>
          <a:noFill/>
          <a:ln w="38100">
            <a:solidFill>
              <a:srgbClr val="008000"/>
            </a:solidFill>
          </a:ln>
        </p:spPr>
      </p:pic>
      <p:sp>
        <p:nvSpPr>
          <p:cNvPr id="4" name="TextBox 3"/>
          <p:cNvSpPr txBox="1"/>
          <p:nvPr/>
        </p:nvSpPr>
        <p:spPr>
          <a:xfrm>
            <a:off x="7108854" y="6471266"/>
            <a:ext cx="1999650" cy="338554"/>
          </a:xfrm>
          <a:prstGeom prst="rect">
            <a:avLst/>
          </a:prstGeom>
          <a:noFill/>
        </p:spPr>
        <p:txBody>
          <a:bodyPr wrap="none" rtlCol="0">
            <a:spAutoFit/>
          </a:bodyPr>
          <a:lstStyle/>
          <a:p>
            <a:r>
              <a:rPr lang="ru-RU" sz="1600" dirty="0"/>
              <a:t>Современный Киров</a:t>
            </a:r>
          </a:p>
        </p:txBody>
      </p:sp>
      <p:pic>
        <p:nvPicPr>
          <p:cNvPr id="22532" name="Picture 4" descr="http://chudostudio.narod.ru/img/panoram/drelevskogo_arbat.jpg"/>
          <p:cNvPicPr>
            <a:picLocks noChangeAspect="1" noChangeArrowheads="1"/>
          </p:cNvPicPr>
          <p:nvPr/>
        </p:nvPicPr>
        <p:blipFill>
          <a:blip r:embed="rId3" cstate="print"/>
          <a:srcRect/>
          <a:stretch>
            <a:fillRect/>
          </a:stretch>
        </p:blipFill>
        <p:spPr bwMode="auto">
          <a:xfrm>
            <a:off x="251519" y="116632"/>
            <a:ext cx="7013279" cy="3672408"/>
          </a:xfrm>
          <a:prstGeom prst="rect">
            <a:avLst/>
          </a:prstGeom>
          <a:noFill/>
          <a:ln w="38100">
            <a:solidFill>
              <a:srgbClr val="008000"/>
            </a:solidFill>
          </a:ln>
        </p:spPr>
      </p:pic>
      <p:pic>
        <p:nvPicPr>
          <p:cNvPr id="22534" name="Picture 6" descr="http://allthecities.com/system/panoramas/pictures/001/362/912/original/open-uri20131012-1477-1kxcfbv?1381568293"/>
          <p:cNvPicPr>
            <a:picLocks noChangeAspect="1" noChangeArrowheads="1"/>
          </p:cNvPicPr>
          <p:nvPr/>
        </p:nvPicPr>
        <p:blipFill>
          <a:blip r:embed="rId4" cstate="print"/>
          <a:srcRect/>
          <a:stretch>
            <a:fillRect/>
          </a:stretch>
        </p:blipFill>
        <p:spPr bwMode="auto">
          <a:xfrm>
            <a:off x="4283968" y="2996952"/>
            <a:ext cx="4512501" cy="3384376"/>
          </a:xfrm>
          <a:prstGeom prst="rect">
            <a:avLst/>
          </a:prstGeom>
          <a:noFill/>
          <a:ln w="38100">
            <a:solidFill>
              <a:srgbClr val="008000"/>
            </a:solid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336048"/>
            <a:ext cx="8640960" cy="1477328"/>
          </a:xfrm>
          <a:prstGeom prst="rect">
            <a:avLst/>
          </a:prstGeom>
        </p:spPr>
        <p:txBody>
          <a:bodyPr wrap="square">
            <a:spAutoFit/>
          </a:bodyPr>
          <a:lstStyle/>
          <a:p>
            <a:pPr algn="just"/>
            <a:r>
              <a:rPr lang="ru-RU" dirty="0"/>
              <a:t>В XV-XVI веках, когда появилась дымковская народная игрушка, языческие представления славян во многом утратили свое значение. Игрушки более раннего периода были предельно просты по форме, потому что определяющим считался их сакральный смысл. С отказом от дохристианских обрядов и ритуалов формы игрушек стали меняться, приобретая изысканность и красоту. </a:t>
            </a:r>
          </a:p>
        </p:txBody>
      </p:sp>
      <p:pic>
        <p:nvPicPr>
          <p:cNvPr id="3074" name="Picture 2" descr="http://kidsmoy.su/kartinki/113-114.jpg"/>
          <p:cNvPicPr>
            <a:picLocks noChangeAspect="1" noChangeArrowheads="1"/>
          </p:cNvPicPr>
          <p:nvPr/>
        </p:nvPicPr>
        <p:blipFill>
          <a:blip r:embed="rId2" cstate="print"/>
          <a:srcRect t="20057" b="7430"/>
          <a:stretch>
            <a:fillRect/>
          </a:stretch>
        </p:blipFill>
        <p:spPr bwMode="auto">
          <a:xfrm>
            <a:off x="755576" y="260648"/>
            <a:ext cx="2808312" cy="2283377"/>
          </a:xfrm>
          <a:prstGeom prst="rect">
            <a:avLst/>
          </a:prstGeom>
          <a:noFill/>
          <a:ln w="38100">
            <a:solidFill>
              <a:srgbClr val="008000"/>
            </a:solidFill>
          </a:ln>
        </p:spPr>
      </p:pic>
      <p:pic>
        <p:nvPicPr>
          <p:cNvPr id="5" name="Рисунок 4" descr="0cfe696d1400b05eea1f.jpg"/>
          <p:cNvPicPr>
            <a:picLocks noChangeAspect="1"/>
          </p:cNvPicPr>
          <p:nvPr/>
        </p:nvPicPr>
        <p:blipFill>
          <a:blip r:embed="rId3" cstate="print"/>
          <a:srcRect l="7078" r="5693"/>
          <a:stretch>
            <a:fillRect/>
          </a:stretch>
        </p:blipFill>
        <p:spPr>
          <a:xfrm>
            <a:off x="4644008" y="1412776"/>
            <a:ext cx="4201914" cy="3617218"/>
          </a:xfrm>
          <a:prstGeom prst="rect">
            <a:avLst/>
          </a:prstGeom>
          <a:ln w="38100">
            <a:solidFill>
              <a:srgbClr val="008000"/>
            </a:solidFill>
          </a:ln>
        </p:spPr>
      </p:pic>
      <p:pic>
        <p:nvPicPr>
          <p:cNvPr id="3076" name="Picture 4" descr="http://mypresentation.ru/documents/ae222fe0b46b0f094bc1474728d879ea/img2.jpg"/>
          <p:cNvPicPr>
            <a:picLocks noChangeAspect="1" noChangeArrowheads="1"/>
          </p:cNvPicPr>
          <p:nvPr/>
        </p:nvPicPr>
        <p:blipFill>
          <a:blip r:embed="rId4" cstate="print"/>
          <a:srcRect b="9281"/>
          <a:stretch>
            <a:fillRect/>
          </a:stretch>
        </p:blipFill>
        <p:spPr bwMode="auto">
          <a:xfrm>
            <a:off x="323528" y="2780928"/>
            <a:ext cx="3598333" cy="2448272"/>
          </a:xfrm>
          <a:prstGeom prst="rect">
            <a:avLst/>
          </a:prstGeom>
          <a:noFill/>
          <a:ln w="38100">
            <a:solidFill>
              <a:srgbClr val="008000"/>
            </a:solid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541039"/>
            <a:ext cx="8640960" cy="1200329"/>
          </a:xfrm>
          <a:prstGeom prst="rect">
            <a:avLst/>
          </a:prstGeom>
        </p:spPr>
        <p:txBody>
          <a:bodyPr wrap="square">
            <a:spAutoFit/>
          </a:bodyPr>
          <a:lstStyle/>
          <a:p>
            <a:pPr algn="just"/>
            <a:r>
              <a:rPr lang="ru-RU" dirty="0"/>
              <a:t>Та дымковская игрушка, которая известна сегодня, отражает русский быт XIX века. Образы барынь и кавалеров, щеголяющих в пышных нарядах, появились в более позднее время. Тем не менее мастера бережно хранят традиции и приемы, сложившиеся в период зарождения этого искусства.</a:t>
            </a:r>
          </a:p>
        </p:txBody>
      </p:sp>
      <p:pic>
        <p:nvPicPr>
          <p:cNvPr id="5" name="Рисунок 4" descr="Копия (2) 023dimka.JPG"/>
          <p:cNvPicPr>
            <a:picLocks noChangeAspect="1"/>
          </p:cNvPicPr>
          <p:nvPr/>
        </p:nvPicPr>
        <p:blipFill>
          <a:blip r:embed="rId2" cstate="print"/>
          <a:stretch>
            <a:fillRect/>
          </a:stretch>
        </p:blipFill>
        <p:spPr>
          <a:xfrm>
            <a:off x="3563888" y="1772816"/>
            <a:ext cx="2007493" cy="3703315"/>
          </a:xfrm>
          <a:prstGeom prst="rect">
            <a:avLst/>
          </a:prstGeom>
          <a:ln w="38100">
            <a:solidFill>
              <a:srgbClr val="008000"/>
            </a:solidFill>
          </a:ln>
        </p:spPr>
      </p:pic>
      <p:pic>
        <p:nvPicPr>
          <p:cNvPr id="6" name="Рисунок 5" descr="18808-5b521-16181257-m750x740.jpg"/>
          <p:cNvPicPr>
            <a:picLocks noChangeAspect="1"/>
          </p:cNvPicPr>
          <p:nvPr/>
        </p:nvPicPr>
        <p:blipFill>
          <a:blip r:embed="rId3" cstate="print"/>
          <a:stretch>
            <a:fillRect/>
          </a:stretch>
        </p:blipFill>
        <p:spPr>
          <a:xfrm>
            <a:off x="5815279" y="188640"/>
            <a:ext cx="2933185" cy="4104456"/>
          </a:xfrm>
          <a:prstGeom prst="rect">
            <a:avLst/>
          </a:prstGeom>
          <a:ln w="38100">
            <a:solidFill>
              <a:srgbClr val="008000"/>
            </a:solidFill>
          </a:ln>
        </p:spPr>
      </p:pic>
      <p:pic>
        <p:nvPicPr>
          <p:cNvPr id="7" name="Рисунок 6" descr="010dimka.JPG"/>
          <p:cNvPicPr>
            <a:picLocks noChangeAspect="1"/>
          </p:cNvPicPr>
          <p:nvPr/>
        </p:nvPicPr>
        <p:blipFill>
          <a:blip r:embed="rId4" cstate="print"/>
          <a:stretch>
            <a:fillRect/>
          </a:stretch>
        </p:blipFill>
        <p:spPr>
          <a:xfrm>
            <a:off x="179512" y="188640"/>
            <a:ext cx="3019425" cy="5238750"/>
          </a:xfrm>
          <a:prstGeom prst="rect">
            <a:avLst/>
          </a:prstGeom>
          <a:ln w="38100">
            <a:solidFill>
              <a:srgbClr val="008000"/>
            </a:solidFill>
          </a:ln>
        </p:spPr>
      </p:pic>
      <p:sp>
        <p:nvSpPr>
          <p:cNvPr id="8" name="Скругленный прямоугольник 7">
            <a:hlinkClick r:id="rId5" action="ppaction://hlinksldjump" highlightClick="1"/>
            <a:hlinkHover r:id="" action="ppaction://noaction" highlightClick="1"/>
          </p:cNvPr>
          <p:cNvSpPr/>
          <p:nvPr/>
        </p:nvSpPr>
        <p:spPr>
          <a:xfrm>
            <a:off x="6156176" y="4653136"/>
            <a:ext cx="2160240" cy="648072"/>
          </a:xfrm>
          <a:prstGeom prst="roundRect">
            <a:avLst>
              <a:gd name="adj" fmla="val 50000"/>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МАРШРУТ</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port_files_14_14425928-9871-11e2-bb16-446d57d93aa3_79850033-9a26-11e2-bb16-446d57d93aa3.jpeg"/>
          <p:cNvPicPr>
            <a:picLocks noChangeAspect="1"/>
          </p:cNvPicPr>
          <p:nvPr/>
        </p:nvPicPr>
        <p:blipFill>
          <a:blip r:embed="rId2" cstate="print"/>
          <a:srcRect l="12200" t="9450" r="15351" b="12589"/>
          <a:stretch>
            <a:fillRect/>
          </a:stretch>
        </p:blipFill>
        <p:spPr>
          <a:xfrm>
            <a:off x="7308303" y="3212976"/>
            <a:ext cx="1756559" cy="2520280"/>
          </a:xfrm>
          <a:prstGeom prst="rect">
            <a:avLst/>
          </a:prstGeom>
          <a:ln w="38100">
            <a:solidFill>
              <a:srgbClr val="008000"/>
            </a:solidFill>
          </a:ln>
        </p:spPr>
      </p:pic>
      <p:sp>
        <p:nvSpPr>
          <p:cNvPr id="2" name="Прямоугольник 1"/>
          <p:cNvSpPr/>
          <p:nvPr/>
        </p:nvSpPr>
        <p:spPr>
          <a:xfrm>
            <a:off x="209871" y="0"/>
            <a:ext cx="191385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rPr>
              <a:t>Галерея </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3" name="Прямоугольник 2"/>
          <p:cNvSpPr/>
          <p:nvPr/>
        </p:nvSpPr>
        <p:spPr>
          <a:xfrm>
            <a:off x="251520" y="620688"/>
            <a:ext cx="2069976" cy="369332"/>
          </a:xfrm>
          <a:prstGeom prst="rect">
            <a:avLst/>
          </a:prstGeom>
        </p:spPr>
        <p:txBody>
          <a:bodyPr wrap="square">
            <a:spAutoFit/>
          </a:bodyPr>
          <a:lstStyle/>
          <a:p>
            <a:pPr algn="ct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Женские образы</a:t>
            </a:r>
          </a:p>
        </p:txBody>
      </p:sp>
      <p:sp>
        <p:nvSpPr>
          <p:cNvPr id="4" name="Прямоугольник 3"/>
          <p:cNvSpPr/>
          <p:nvPr/>
        </p:nvSpPr>
        <p:spPr>
          <a:xfrm>
            <a:off x="251520" y="5746030"/>
            <a:ext cx="8640960" cy="923330"/>
          </a:xfrm>
          <a:prstGeom prst="rect">
            <a:avLst/>
          </a:prstGeom>
        </p:spPr>
        <p:txBody>
          <a:bodyPr wrap="square">
            <a:spAutoFit/>
          </a:bodyPr>
          <a:lstStyle/>
          <a:p>
            <a:pPr algn="just"/>
            <a:r>
              <a:rPr lang="ru-RU" b="1" dirty="0"/>
              <a:t>Барыни, кормилицы, модницы, водоноски, няньки с младенцами на руках.</a:t>
            </a:r>
          </a:p>
          <a:p>
            <a:pPr algn="just"/>
            <a:r>
              <a:rPr lang="ru-RU" dirty="0"/>
              <a:t>Фигурки статичные, с крупными головами, украшенными кокошниками или модными шляпками. Весь внешний вид выражает достоинство и величественность.</a:t>
            </a:r>
          </a:p>
        </p:txBody>
      </p:sp>
      <p:pic>
        <p:nvPicPr>
          <p:cNvPr id="5" name="Рисунок 4" descr="0_436e3_811caf79_L.jpg"/>
          <p:cNvPicPr>
            <a:picLocks noChangeAspect="1"/>
          </p:cNvPicPr>
          <p:nvPr/>
        </p:nvPicPr>
        <p:blipFill>
          <a:blip r:embed="rId3" cstate="print"/>
          <a:srcRect l="19760" t="4641" r="15225" b="11444"/>
          <a:stretch>
            <a:fillRect/>
          </a:stretch>
        </p:blipFill>
        <p:spPr>
          <a:xfrm>
            <a:off x="251519" y="1268760"/>
            <a:ext cx="2301337" cy="3960440"/>
          </a:xfrm>
          <a:prstGeom prst="rect">
            <a:avLst/>
          </a:prstGeom>
          <a:ln w="38100">
            <a:solidFill>
              <a:srgbClr val="008000"/>
            </a:solidFill>
          </a:ln>
        </p:spPr>
      </p:pic>
      <p:pic>
        <p:nvPicPr>
          <p:cNvPr id="6" name="Рисунок 5" descr="765.jpg"/>
          <p:cNvPicPr>
            <a:picLocks noChangeAspect="1"/>
          </p:cNvPicPr>
          <p:nvPr/>
        </p:nvPicPr>
        <p:blipFill>
          <a:blip r:embed="rId4" cstate="print"/>
          <a:srcRect l="9464" r="13518"/>
          <a:stretch>
            <a:fillRect/>
          </a:stretch>
        </p:blipFill>
        <p:spPr>
          <a:xfrm>
            <a:off x="5940152" y="188640"/>
            <a:ext cx="1903128" cy="3312368"/>
          </a:xfrm>
          <a:prstGeom prst="rect">
            <a:avLst/>
          </a:prstGeom>
          <a:ln w="38100">
            <a:solidFill>
              <a:srgbClr val="008000"/>
            </a:solidFill>
          </a:ln>
        </p:spPr>
      </p:pic>
      <p:pic>
        <p:nvPicPr>
          <p:cNvPr id="8" name="Рисунок 7" descr="NqVNo25KqYU.jpg"/>
          <p:cNvPicPr>
            <a:picLocks noChangeAspect="1"/>
          </p:cNvPicPr>
          <p:nvPr/>
        </p:nvPicPr>
        <p:blipFill>
          <a:blip r:embed="rId5" cstate="print"/>
          <a:srcRect l="13471" r="15059"/>
          <a:stretch>
            <a:fillRect/>
          </a:stretch>
        </p:blipFill>
        <p:spPr>
          <a:xfrm>
            <a:off x="4499992" y="2708920"/>
            <a:ext cx="1800200" cy="3016250"/>
          </a:xfrm>
          <a:prstGeom prst="rect">
            <a:avLst/>
          </a:prstGeom>
          <a:ln w="38100">
            <a:solidFill>
              <a:srgbClr val="008000"/>
            </a:solidFill>
          </a:ln>
        </p:spPr>
      </p:pic>
      <p:pic>
        <p:nvPicPr>
          <p:cNvPr id="9" name="Рисунок 8" descr="imgB.jpg"/>
          <p:cNvPicPr>
            <a:picLocks noChangeAspect="1"/>
          </p:cNvPicPr>
          <p:nvPr/>
        </p:nvPicPr>
        <p:blipFill>
          <a:blip r:embed="rId6" cstate="print"/>
          <a:stretch>
            <a:fillRect/>
          </a:stretch>
        </p:blipFill>
        <p:spPr>
          <a:xfrm>
            <a:off x="2699792" y="260648"/>
            <a:ext cx="2084517" cy="3317360"/>
          </a:xfrm>
          <a:prstGeom prst="rect">
            <a:avLst/>
          </a:prstGeom>
          <a:ln w="38100">
            <a:solidFill>
              <a:srgbClr val="008000"/>
            </a:solid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871" y="0"/>
            <a:ext cx="191385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rPr>
              <a:t>Галерея </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3" name="Прямоугольник 2"/>
          <p:cNvSpPr/>
          <p:nvPr/>
        </p:nvSpPr>
        <p:spPr>
          <a:xfrm>
            <a:off x="251520" y="620688"/>
            <a:ext cx="2069976" cy="369332"/>
          </a:xfrm>
          <a:prstGeom prst="rect">
            <a:avLst/>
          </a:prstGeom>
        </p:spPr>
        <p:txBody>
          <a:bodyPr wrap="square">
            <a:spAutoFit/>
          </a:bodyPr>
          <a:lstStyle/>
          <a:p>
            <a:pPr algn="ct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Мужские  образы</a:t>
            </a:r>
          </a:p>
        </p:txBody>
      </p:sp>
      <p:sp>
        <p:nvSpPr>
          <p:cNvPr id="4" name="Прямоугольник 3"/>
          <p:cNvSpPr/>
          <p:nvPr/>
        </p:nvSpPr>
        <p:spPr>
          <a:xfrm>
            <a:off x="251520" y="5746030"/>
            <a:ext cx="8640960" cy="923330"/>
          </a:xfrm>
          <a:prstGeom prst="rect">
            <a:avLst/>
          </a:prstGeom>
        </p:spPr>
        <p:txBody>
          <a:bodyPr wrap="square">
            <a:spAutoFit/>
          </a:bodyPr>
          <a:lstStyle/>
          <a:p>
            <a:pPr algn="just"/>
            <a:r>
              <a:rPr lang="ru-RU" b="1" dirty="0"/>
              <a:t>Кавалеры. </a:t>
            </a:r>
          </a:p>
          <a:p>
            <a:pPr algn="just"/>
            <a:r>
              <a:rPr lang="ru-RU" dirty="0"/>
              <a:t>Они меньше по размеру и скромнее по внешнему виду, чем женские персонажи. Как правило, изображаются верхом на животных.</a:t>
            </a:r>
          </a:p>
        </p:txBody>
      </p:sp>
      <p:pic>
        <p:nvPicPr>
          <p:cNvPr id="5" name="Рисунок 4" descr="0_436e3_811caf79_L.jpg"/>
          <p:cNvPicPr>
            <a:picLocks noChangeAspect="1"/>
          </p:cNvPicPr>
          <p:nvPr/>
        </p:nvPicPr>
        <p:blipFill>
          <a:blip r:embed="rId2" cstate="print"/>
          <a:stretch>
            <a:fillRect/>
          </a:stretch>
        </p:blipFill>
        <p:spPr>
          <a:xfrm>
            <a:off x="555989" y="1268760"/>
            <a:ext cx="1692397" cy="3960440"/>
          </a:xfrm>
          <a:prstGeom prst="rect">
            <a:avLst/>
          </a:prstGeom>
          <a:ln w="38100">
            <a:solidFill>
              <a:srgbClr val="008000"/>
            </a:solidFill>
          </a:ln>
        </p:spPr>
      </p:pic>
      <p:pic>
        <p:nvPicPr>
          <p:cNvPr id="6" name="Рисунок 5" descr="765.jpg"/>
          <p:cNvPicPr>
            <a:picLocks noChangeAspect="1"/>
          </p:cNvPicPr>
          <p:nvPr/>
        </p:nvPicPr>
        <p:blipFill>
          <a:blip r:embed="rId3" cstate="print"/>
          <a:srcRect r="11200"/>
          <a:stretch>
            <a:fillRect/>
          </a:stretch>
        </p:blipFill>
        <p:spPr>
          <a:xfrm>
            <a:off x="4283968" y="404664"/>
            <a:ext cx="2664296" cy="3600400"/>
          </a:xfrm>
          <a:prstGeom prst="rect">
            <a:avLst/>
          </a:prstGeom>
          <a:ln w="38100">
            <a:solidFill>
              <a:srgbClr val="008000"/>
            </a:solidFill>
          </a:ln>
        </p:spPr>
      </p:pic>
      <p:pic>
        <p:nvPicPr>
          <p:cNvPr id="8" name="Рисунок 7" descr="NqVNo25KqYU.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370040" y="1916832"/>
            <a:ext cx="2629944" cy="3925289"/>
          </a:xfrm>
          <a:prstGeom prst="rect">
            <a:avLst/>
          </a:prstGeom>
        </p:spPr>
      </p:pic>
      <p:pic>
        <p:nvPicPr>
          <p:cNvPr id="9" name="Рисунок 8" descr="imgB.jpg"/>
          <p:cNvPicPr>
            <a:picLocks noChangeAspect="1"/>
          </p:cNvPicPr>
          <p:nvPr/>
        </p:nvPicPr>
        <p:blipFill>
          <a:blip r:embed="rId5" cstate="print"/>
          <a:stretch>
            <a:fillRect/>
          </a:stretch>
        </p:blipFill>
        <p:spPr>
          <a:xfrm>
            <a:off x="2411760" y="404664"/>
            <a:ext cx="1674099" cy="2282862"/>
          </a:xfrm>
          <a:prstGeom prst="rect">
            <a:avLst/>
          </a:prstGeom>
          <a:ln w="38100">
            <a:solidFill>
              <a:srgbClr val="008000"/>
            </a:solidFill>
          </a:ln>
        </p:spPr>
      </p:pic>
      <p:pic>
        <p:nvPicPr>
          <p:cNvPr id="7" name="Рисунок 6" descr="import_files_14_14425928-9871-11e2-bb16-446d57d93aa3_79850033-9a26-11e2-bb16-446d57d93aa3.jpeg"/>
          <p:cNvPicPr>
            <a:picLocks noChangeAspect="1"/>
          </p:cNvPicPr>
          <p:nvPr/>
        </p:nvPicPr>
        <p:blipFill>
          <a:blip r:embed="rId6" cstate="print"/>
          <a:stretch>
            <a:fillRect/>
          </a:stretch>
        </p:blipFill>
        <p:spPr>
          <a:xfrm>
            <a:off x="2411760" y="2852936"/>
            <a:ext cx="1656184" cy="3055245"/>
          </a:xfrm>
          <a:prstGeom prst="rect">
            <a:avLst/>
          </a:prstGeom>
          <a:ln w="38100">
            <a:solidFill>
              <a:srgbClr val="008000"/>
            </a:solid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871" y="0"/>
            <a:ext cx="191385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rPr>
              <a:t>Галерея </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3" name="Прямоугольник 2"/>
          <p:cNvSpPr/>
          <p:nvPr/>
        </p:nvSpPr>
        <p:spPr>
          <a:xfrm>
            <a:off x="107504" y="620688"/>
            <a:ext cx="2069976" cy="369332"/>
          </a:xfrm>
          <a:prstGeom prst="rect">
            <a:avLst/>
          </a:prstGeom>
        </p:spPr>
        <p:txBody>
          <a:bodyPr wrap="square">
            <a:spAutoFit/>
          </a:bodyPr>
          <a:lstStyle/>
          <a:p>
            <a:pPr algn="ct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Животные </a:t>
            </a:r>
          </a:p>
        </p:txBody>
      </p:sp>
      <p:sp>
        <p:nvSpPr>
          <p:cNvPr id="4" name="Прямоугольник 3"/>
          <p:cNvSpPr/>
          <p:nvPr/>
        </p:nvSpPr>
        <p:spPr>
          <a:xfrm>
            <a:off x="251520" y="5517232"/>
            <a:ext cx="8640960" cy="1323439"/>
          </a:xfrm>
          <a:prstGeom prst="rect">
            <a:avLst/>
          </a:prstGeom>
        </p:spPr>
        <p:txBody>
          <a:bodyPr wrap="square">
            <a:spAutoFit/>
          </a:bodyPr>
          <a:lstStyle/>
          <a:p>
            <a:pPr algn="just"/>
            <a:r>
              <a:rPr lang="ru-RU" sz="1600" b="1" dirty="0"/>
              <a:t>Первоначально игрушки имели формы тотемных животных: медведя, барана, оленя, козла. Но со временем в ассортименте появились и домашние питомцев. </a:t>
            </a:r>
          </a:p>
          <a:p>
            <a:pPr algn="just"/>
            <a:r>
              <a:rPr lang="ru-RU" sz="1600" dirty="0"/>
              <a:t>Все животные имеют вскинутые головы и короткие широко расставленные устойчивые ножки. Часто они изображаются в ироничной форме: в ярких костюмах и с музыкальными инструментами.</a:t>
            </a:r>
          </a:p>
        </p:txBody>
      </p:sp>
      <p:pic>
        <p:nvPicPr>
          <p:cNvPr id="5" name="Рисунок 4" descr="0_436e3_811caf79_L.jpg"/>
          <p:cNvPicPr>
            <a:picLocks noChangeAspect="1"/>
          </p:cNvPicPr>
          <p:nvPr/>
        </p:nvPicPr>
        <p:blipFill>
          <a:blip r:embed="rId2" cstate="print"/>
          <a:stretch>
            <a:fillRect/>
          </a:stretch>
        </p:blipFill>
        <p:spPr>
          <a:xfrm>
            <a:off x="2771799" y="2870866"/>
            <a:ext cx="2673253" cy="2566824"/>
          </a:xfrm>
          <a:prstGeom prst="rect">
            <a:avLst/>
          </a:prstGeom>
          <a:ln w="38100">
            <a:solidFill>
              <a:srgbClr val="008000"/>
            </a:solidFill>
          </a:ln>
        </p:spPr>
      </p:pic>
      <p:pic>
        <p:nvPicPr>
          <p:cNvPr id="6" name="Рисунок 5" descr="765.jpg"/>
          <p:cNvPicPr>
            <a:picLocks noChangeAspect="1"/>
          </p:cNvPicPr>
          <p:nvPr/>
        </p:nvPicPr>
        <p:blipFill>
          <a:blip r:embed="rId3" cstate="print"/>
          <a:stretch>
            <a:fillRect/>
          </a:stretch>
        </p:blipFill>
        <p:spPr>
          <a:xfrm>
            <a:off x="2915816" y="350586"/>
            <a:ext cx="1872209" cy="2279616"/>
          </a:xfrm>
          <a:prstGeom prst="rect">
            <a:avLst/>
          </a:prstGeom>
          <a:ln w="38100">
            <a:solidFill>
              <a:srgbClr val="008000"/>
            </a:solidFill>
          </a:ln>
        </p:spPr>
      </p:pic>
      <p:pic>
        <p:nvPicPr>
          <p:cNvPr id="8" name="Рисунок 7" descr="NqVNo25KqYU.jpg"/>
          <p:cNvPicPr>
            <a:picLocks noChangeAspect="1"/>
          </p:cNvPicPr>
          <p:nvPr/>
        </p:nvPicPr>
        <p:blipFill>
          <a:blip r:embed="rId4" cstate="print"/>
          <a:stretch>
            <a:fillRect/>
          </a:stretch>
        </p:blipFill>
        <p:spPr>
          <a:xfrm>
            <a:off x="5076056" y="422594"/>
            <a:ext cx="2039310" cy="3925289"/>
          </a:xfrm>
          <a:prstGeom prst="rect">
            <a:avLst/>
          </a:prstGeom>
          <a:ln w="38100">
            <a:solidFill>
              <a:srgbClr val="008000"/>
            </a:solidFill>
          </a:ln>
        </p:spPr>
      </p:pic>
      <p:pic>
        <p:nvPicPr>
          <p:cNvPr id="9" name="Рисунок 8" descr="imgB.jpg"/>
          <p:cNvPicPr>
            <a:picLocks noChangeAspect="1"/>
          </p:cNvPicPr>
          <p:nvPr/>
        </p:nvPicPr>
        <p:blipFill>
          <a:blip r:embed="rId5" cstate="print">
            <a:clrChange>
              <a:clrFrom>
                <a:srgbClr val="FFFFFF"/>
              </a:clrFrom>
              <a:clrTo>
                <a:srgbClr val="FFFFFF">
                  <a:alpha val="0"/>
                </a:srgbClr>
              </a:clrTo>
            </a:clrChange>
          </a:blip>
          <a:stretch>
            <a:fillRect/>
          </a:stretch>
        </p:blipFill>
        <p:spPr>
          <a:xfrm>
            <a:off x="6876256" y="2780928"/>
            <a:ext cx="2120060" cy="2727012"/>
          </a:xfrm>
          <a:prstGeom prst="rect">
            <a:avLst/>
          </a:prstGeom>
        </p:spPr>
      </p:pic>
      <p:pic>
        <p:nvPicPr>
          <p:cNvPr id="7" name="Рисунок 6" descr="import_files_14_14425928-9871-11e2-bb16-446d57d93aa3_79850033-9a26-11e2-bb16-446d57d93aa3.jpeg"/>
          <p:cNvPicPr>
            <a:picLocks noChangeAspect="1"/>
          </p:cNvPicPr>
          <p:nvPr/>
        </p:nvPicPr>
        <p:blipFill>
          <a:blip r:embed="rId6" cstate="print"/>
          <a:stretch>
            <a:fillRect/>
          </a:stretch>
        </p:blipFill>
        <p:spPr>
          <a:xfrm>
            <a:off x="323528" y="1208912"/>
            <a:ext cx="2275124" cy="4227347"/>
          </a:xfrm>
          <a:prstGeom prst="rect">
            <a:avLst/>
          </a:prstGeom>
          <a:ln w="38100">
            <a:solidFill>
              <a:srgbClr val="008000"/>
            </a:solidFill>
          </a:ln>
        </p:spPr>
      </p:pic>
      <p:pic>
        <p:nvPicPr>
          <p:cNvPr id="10" name="Рисунок 9" descr="Копия народное искусство 001.jpg"/>
          <p:cNvPicPr>
            <a:picLocks noChangeAspect="1"/>
          </p:cNvPicPr>
          <p:nvPr/>
        </p:nvPicPr>
        <p:blipFill>
          <a:blip r:embed="rId7" cstate="print"/>
          <a:stretch>
            <a:fillRect/>
          </a:stretch>
        </p:blipFill>
        <p:spPr>
          <a:xfrm>
            <a:off x="7236296" y="566610"/>
            <a:ext cx="1803473" cy="2088232"/>
          </a:xfrm>
          <a:prstGeom prst="rect">
            <a:avLst/>
          </a:prstGeom>
          <a:ln w="38100">
            <a:solidFill>
              <a:srgbClr val="008000"/>
            </a:solidFill>
          </a:ln>
        </p:spPr>
      </p:pic>
    </p:spTree>
  </p:cSld>
  <p:clrMapOvr>
    <a:masterClrMapping/>
  </p:clrMapOvr>
  <p:transition>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TotalTime>
  <Words>1159</Words>
  <Application>Microsoft Office PowerPoint</Application>
  <PresentationFormat>Экран (4:3)</PresentationFormat>
  <Paragraphs>112</Paragraphs>
  <Slides>29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29</vt:i4>
      </vt:variant>
    </vt:vector>
  </HeadingPairs>
  <TitlesOfParts>
    <vt:vector size="35" baseType="lpstr">
      <vt:lpstr>Arial</vt:lpstr>
      <vt:lpstr>Calibri</vt:lpstr>
      <vt:lpstr>Verdana</vt:lpstr>
      <vt:lpstr>Wingdings 2</vt:lpstr>
      <vt:lpstr>Тема Office</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37</cp:revision>
  <dcterms:created xsi:type="dcterms:W3CDTF">2016-01-30T16:51:41Z</dcterms:created>
  <dcterms:modified xsi:type="dcterms:W3CDTF">2024-03-25T12:22:41Z</dcterms:modified>
</cp:coreProperties>
</file>