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57" r:id="rId3"/>
    <p:sldId id="278" r:id="rId4"/>
    <p:sldId id="279" r:id="rId5"/>
    <p:sldId id="277" r:id="rId6"/>
    <p:sldId id="258" r:id="rId7"/>
    <p:sldId id="260" r:id="rId8"/>
    <p:sldId id="276" r:id="rId9"/>
    <p:sldId id="268" r:id="rId10"/>
    <p:sldId id="259" r:id="rId11"/>
    <p:sldId id="263" r:id="rId12"/>
    <p:sldId id="262" r:id="rId13"/>
    <p:sldId id="261" r:id="rId14"/>
    <p:sldId id="264" r:id="rId15"/>
    <p:sldId id="265" r:id="rId16"/>
    <p:sldId id="267" r:id="rId17"/>
    <p:sldId id="266" r:id="rId18"/>
    <p:sldId id="269" r:id="rId19"/>
    <p:sldId id="272" r:id="rId20"/>
    <p:sldId id="270" r:id="rId21"/>
    <p:sldId id="271" r:id="rId22"/>
    <p:sldId id="274" r:id="rId23"/>
    <p:sldId id="273" r:id="rId24"/>
    <p:sldId id="275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0784E-B161-4939-BBBD-99B8C769F762}" type="datetimeFigureOut">
              <a:rPr lang="ru-RU" smtClean="0"/>
              <a:t>04.11.2022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0F15C-986E-4BC1-83DD-1BE8F9CF9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102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0784E-B161-4939-BBBD-99B8C769F762}" type="datetimeFigureOut">
              <a:rPr lang="ru-RU" smtClean="0"/>
              <a:t>04.11.2022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0F15C-986E-4BC1-83DD-1BE8F9CF9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31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0784E-B161-4939-BBBD-99B8C769F762}" type="datetimeFigureOut">
              <a:rPr lang="ru-RU" smtClean="0"/>
              <a:t>04.11.2022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0F15C-986E-4BC1-83DD-1BE8F9CF9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882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0784E-B161-4939-BBBD-99B8C769F762}" type="datetimeFigureOut">
              <a:rPr lang="ru-RU" smtClean="0"/>
              <a:t>04.11.2022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0F15C-986E-4BC1-83DD-1BE8F9CF9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6891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0784E-B161-4939-BBBD-99B8C769F762}" type="datetimeFigureOut">
              <a:rPr lang="ru-RU" smtClean="0"/>
              <a:t>04.11.2022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0F15C-986E-4BC1-83DD-1BE8F9CF9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051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0784E-B161-4939-BBBD-99B8C769F762}" type="datetimeFigureOut">
              <a:rPr lang="ru-RU" smtClean="0"/>
              <a:t>04.11.2022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0F15C-986E-4BC1-83DD-1BE8F9CF9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062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0784E-B161-4939-BBBD-99B8C769F762}" type="datetimeFigureOut">
              <a:rPr lang="ru-RU" smtClean="0"/>
              <a:t>04.11.2022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0F15C-986E-4BC1-83DD-1BE8F9CF9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200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0784E-B161-4939-BBBD-99B8C769F762}" type="datetimeFigureOut">
              <a:rPr lang="ru-RU" smtClean="0"/>
              <a:t>04.11.2022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0F15C-986E-4BC1-83DD-1BE8F9CF9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644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0784E-B161-4939-BBBD-99B8C769F762}" type="datetimeFigureOut">
              <a:rPr lang="ru-RU" smtClean="0"/>
              <a:t>04.11.2022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0F15C-986E-4BC1-83DD-1BE8F9CF9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6182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0784E-B161-4939-BBBD-99B8C769F762}" type="datetimeFigureOut">
              <a:rPr lang="ru-RU" smtClean="0"/>
              <a:t>04.11.2022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0F15C-986E-4BC1-83DD-1BE8F9CF9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583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0784E-B161-4939-BBBD-99B8C769F762}" type="datetimeFigureOut">
              <a:rPr lang="ru-RU" smtClean="0"/>
              <a:t>04.11.2022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0F15C-986E-4BC1-83DD-1BE8F9CF9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555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0784E-B161-4939-BBBD-99B8C769F762}" type="datetimeFigureOut">
              <a:rPr lang="ru-RU" smtClean="0"/>
              <a:t>04.11.2022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F0F15C-986E-4BC1-83DD-1BE8F9CF9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1706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ethno-park.ru/putevoditel/neneckiy-chum/" TargetMode="External"/><Relationship Id="rId3" Type="http://schemas.openxmlformats.org/officeDocument/2006/relationships/image" Target="../media/image10.jpeg"/><Relationship Id="rId7" Type="http://schemas.openxmlformats.org/officeDocument/2006/relationships/hyperlink" Target="http://ethno-park.ru/putevoditel/chukotskaya-yaranga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thno-park.ru/putevoditel/tyurkskaya-yurta/" TargetMode="External"/><Relationship Id="rId5" Type="http://schemas.openxmlformats.org/officeDocument/2006/relationships/hyperlink" Target="http://ethno-park.ru/putevoditel/mongolskaya-yurta/" TargetMode="Externa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ravel.me/tours/type/ethno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080119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МБОУ «</a:t>
            </a:r>
            <a:r>
              <a:rPr lang="ru-RU" sz="2000" dirty="0" err="1" smtClean="0"/>
              <a:t>Узуновская</a:t>
            </a:r>
            <a:r>
              <a:rPr lang="ru-RU" sz="2000" dirty="0" smtClean="0"/>
              <a:t> средняя общеобразовательная школа»</a:t>
            </a:r>
            <a:br>
              <a:rPr lang="ru-RU" sz="2000" dirty="0" smtClean="0"/>
            </a:br>
            <a:r>
              <a:rPr lang="ru-RU" sz="2000" dirty="0" err="1" smtClean="0"/>
              <a:t>г.о.Серебряные</a:t>
            </a:r>
            <a:r>
              <a:rPr lang="ru-RU" sz="2000" dirty="0" smtClean="0"/>
              <a:t> Пруды</a:t>
            </a:r>
            <a:br>
              <a:rPr lang="ru-RU" sz="2000" dirty="0" smtClean="0"/>
            </a:br>
            <a:r>
              <a:rPr lang="ru-RU" sz="2000" dirty="0" smtClean="0"/>
              <a:t>Московская область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31840" y="4653136"/>
            <a:ext cx="5616624" cy="1872208"/>
          </a:xfrm>
        </p:spPr>
        <p:txBody>
          <a:bodyPr>
            <a:normAutofit/>
          </a:bodyPr>
          <a:lstStyle/>
          <a:p>
            <a:endParaRPr lang="ru-RU" sz="2400" dirty="0" smtClean="0"/>
          </a:p>
          <a:p>
            <a:r>
              <a:rPr lang="ru-RU" sz="2400" dirty="0" smtClean="0">
                <a:solidFill>
                  <a:schemeClr val="tx1"/>
                </a:solidFill>
              </a:rPr>
              <a:t>Учитель начальных классов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Блохина Зинаида Васильевна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2022г.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59632" y="1916832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Единство народов — сила России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59632" y="2563163"/>
            <a:ext cx="6480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Занятие по внеурочной деятельности «Разговоры о важном»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824" y="3068960"/>
            <a:ext cx="2291159" cy="1527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47067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55576" y="1305342"/>
            <a:ext cx="792088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Что такое </a:t>
            </a:r>
            <a:r>
              <a:rPr lang="ru-RU" b="1" dirty="0" err="1"/>
              <a:t>этнопарк</a:t>
            </a:r>
            <a:r>
              <a:rPr lang="ru-RU" dirty="0"/>
              <a:t> и чем он отличается от обычного, допустим, зоопарка? Здесь тоже обитают животные, но основная часть программы построена на знакомстве с бытом и культурой различных народов. В нашем случае - народов Крайнего Севера. Представляем вам ТОП-5 лучших </a:t>
            </a:r>
            <a:r>
              <a:rPr lang="ru-RU" dirty="0" err="1"/>
              <a:t>этнопарков</a:t>
            </a:r>
            <a:r>
              <a:rPr lang="ru-RU" dirty="0"/>
              <a:t> Подмосковья, в которых вас ждут быстрые олени, дружелюбные </a:t>
            </a:r>
            <a:r>
              <a:rPr lang="ru-RU" dirty="0" err="1"/>
              <a:t>хаски</a:t>
            </a:r>
            <a:r>
              <a:rPr lang="ru-RU" dirty="0"/>
              <a:t>, танцы с бубном и шаманские </a:t>
            </a:r>
            <a:r>
              <a:rPr lang="ru-RU" dirty="0" err="1"/>
              <a:t>квесты</a:t>
            </a:r>
            <a:r>
              <a:rPr lang="ru-RU" dirty="0"/>
              <a:t>. А еще - национальная кухня, аутентичные напитки и необычные десерты. Чтобы узнать, где в Подмосковье в 2022 году посмотреть оленей, лам и </a:t>
            </a:r>
            <a:r>
              <a:rPr lang="ru-RU" dirty="0" err="1"/>
              <a:t>альпак</a:t>
            </a:r>
            <a:r>
              <a:rPr lang="ru-RU" dirty="0"/>
              <a:t>, покормить животных и просто интересно провести время</a:t>
            </a:r>
          </a:p>
        </p:txBody>
      </p:sp>
      <p:pic>
        <p:nvPicPr>
          <p:cNvPr id="9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762" y="4581128"/>
            <a:ext cx="6848475" cy="1800199"/>
          </a:xfrm>
        </p:spPr>
      </p:pic>
    </p:spTree>
    <p:extLst>
      <p:ext uri="{BB962C8B-B14F-4D97-AF65-F5344CB8AC3E}">
        <p14:creationId xmlns:p14="http://schemas.microsoft.com/office/powerpoint/2010/main" val="372882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C:\Users\Zver\Downloads\Ценности\yM38PIjy5t8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2808312" cy="176105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Zver\Downloads\Ценности\shagay-naadan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1" y="620687"/>
            <a:ext cx="2664296" cy="1725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Zver\Downloads\Ценности\Ацагат Уоррен 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620688"/>
            <a:ext cx="2465916" cy="172594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323528" y="1268760"/>
            <a:ext cx="702078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r>
              <a:rPr lang="ru-RU" dirty="0" err="1" smtClean="0"/>
              <a:t>г.Хотьково</a:t>
            </a:r>
            <a:r>
              <a:rPr lang="ru-RU" dirty="0" smtClean="0"/>
              <a:t>, </a:t>
            </a:r>
            <a:r>
              <a:rPr lang="ru-RU" dirty="0" err="1" smtClean="0"/>
              <a:t>д.Морозово</a:t>
            </a:r>
            <a:r>
              <a:rPr lang="ru-RU" dirty="0" smtClean="0"/>
              <a:t> </a:t>
            </a:r>
          </a:p>
          <a:p>
            <a:r>
              <a:rPr lang="ru-RU" dirty="0" smtClean="0"/>
              <a:t>В парке представлены:</a:t>
            </a:r>
          </a:p>
          <a:p>
            <a:r>
              <a:rPr lang="ru-RU" dirty="0" smtClean="0"/>
              <a:t> </a:t>
            </a:r>
            <a:r>
              <a:rPr lang="ru-RU" dirty="0" smtClean="0">
                <a:hlinkClick r:id="rId5"/>
              </a:rPr>
              <a:t>монгольские юрты</a:t>
            </a:r>
            <a:r>
              <a:rPr lang="ru-RU" dirty="0" smtClean="0"/>
              <a:t>, </a:t>
            </a:r>
            <a:r>
              <a:rPr lang="ru-RU" dirty="0" smtClean="0">
                <a:hlinkClick r:id="rId6"/>
              </a:rPr>
              <a:t>тюркские юрты</a:t>
            </a:r>
            <a:r>
              <a:rPr lang="ru-RU" dirty="0" smtClean="0"/>
              <a:t>, </a:t>
            </a:r>
            <a:r>
              <a:rPr lang="ru-RU" dirty="0" smtClean="0">
                <a:hlinkClick r:id="rId7"/>
              </a:rPr>
              <a:t>чукотская яранга</a:t>
            </a:r>
            <a:r>
              <a:rPr lang="ru-RU" dirty="0" smtClean="0"/>
              <a:t>, </a:t>
            </a:r>
          </a:p>
          <a:p>
            <a:r>
              <a:rPr lang="ru-RU" dirty="0" smtClean="0">
                <a:hlinkClick r:id="rId8"/>
              </a:rPr>
              <a:t>ненецкие чумы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Так же в парке создан </a:t>
            </a:r>
            <a:r>
              <a:rPr lang="ru-RU" dirty="0" err="1" smtClean="0"/>
              <a:t>зоодвор</a:t>
            </a:r>
            <a:r>
              <a:rPr lang="ru-RU" dirty="0" smtClean="0"/>
              <a:t> с постоянно растущей </a:t>
            </a:r>
          </a:p>
          <a:p>
            <a:r>
              <a:rPr lang="ru-RU" dirty="0" smtClean="0"/>
              <a:t>коллекцией животных кочевников: калмыцкими двугорбыми верблюдами, монгольскими яками, осликом, оленем, барашками и овечками, козами, гусями и северными ездовыми собаками (аляскинские </a:t>
            </a:r>
            <a:r>
              <a:rPr lang="ru-RU" dirty="0" err="1" smtClean="0"/>
              <a:t>маламуты</a:t>
            </a:r>
            <a:r>
              <a:rPr lang="ru-RU" dirty="0" smtClean="0"/>
              <a:t>). Все животные контактные, можно их покормить с ладошки. Приобрести специальный корм для животных можно  на </a:t>
            </a:r>
            <a:r>
              <a:rPr lang="ru-RU" dirty="0" err="1" smtClean="0"/>
              <a:t>зоодворе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84560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6063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2600" dirty="0"/>
              <a:t>Каждую субботу и воскресенье по входному билету Вы можете посетить монгольские и тюркские юрты, чукотскую ярангу, ненецкий чум, </a:t>
            </a:r>
            <a:r>
              <a:rPr lang="ru-RU" sz="2600" dirty="0" err="1"/>
              <a:t>зоодвор</a:t>
            </a:r>
            <a:r>
              <a:rPr lang="ru-RU" sz="2600" dirty="0"/>
              <a:t>, сфотографироваться в традиционной монгольской одежде. </a:t>
            </a:r>
            <a:endParaRPr lang="ru-RU" sz="2600" dirty="0" smtClean="0"/>
          </a:p>
          <a:p>
            <a:pPr marL="0" indent="0">
              <a:buNone/>
            </a:pPr>
            <a:r>
              <a:rPr lang="ru-RU" sz="2600" dirty="0" smtClean="0"/>
              <a:t>Также </a:t>
            </a:r>
            <a:r>
              <a:rPr lang="ru-RU" sz="2600" dirty="0"/>
              <a:t>в стоимость </a:t>
            </a:r>
            <a:endParaRPr lang="ru-RU" sz="2600" dirty="0" smtClean="0"/>
          </a:p>
          <a:p>
            <a:pPr marL="0" indent="0">
              <a:buNone/>
            </a:pPr>
            <a:r>
              <a:rPr lang="ru-RU" sz="2600" dirty="0" smtClean="0"/>
              <a:t>билетов </a:t>
            </a:r>
            <a:r>
              <a:rPr lang="ru-RU" sz="2600" dirty="0"/>
              <a:t>включены </a:t>
            </a:r>
            <a:r>
              <a:rPr lang="ru-RU" sz="2600" dirty="0" smtClean="0"/>
              <a:t>экскурсии</a:t>
            </a:r>
          </a:p>
          <a:p>
            <a:pPr marL="0" indent="0">
              <a:buNone/>
            </a:pPr>
            <a:r>
              <a:rPr lang="ru-RU" sz="2600" dirty="0" smtClean="0"/>
              <a:t> </a:t>
            </a:r>
            <a:r>
              <a:rPr lang="ru-RU" sz="2600" dirty="0"/>
              <a:t>и концерт, мастер-классы по </a:t>
            </a:r>
            <a:endParaRPr lang="ru-RU" sz="2600" dirty="0" smtClean="0"/>
          </a:p>
          <a:p>
            <a:pPr marL="0" indent="0">
              <a:buNone/>
            </a:pPr>
            <a:r>
              <a:rPr lang="ru-RU" sz="2600" dirty="0" smtClean="0"/>
              <a:t>росписи </a:t>
            </a:r>
            <a:r>
              <a:rPr lang="ru-RU" sz="2600" dirty="0"/>
              <a:t>и плетению.</a:t>
            </a:r>
          </a:p>
          <a:p>
            <a:pPr marL="0" indent="0">
              <a:buNone/>
            </a:pPr>
            <a:endParaRPr lang="ru-RU" sz="2600" b="1" dirty="0" smtClean="0"/>
          </a:p>
          <a:p>
            <a:pPr marL="0" indent="0">
              <a:buNone/>
            </a:pPr>
            <a:endParaRPr lang="ru-RU" sz="2600" b="1" dirty="0"/>
          </a:p>
          <a:p>
            <a:pPr marL="0" indent="0">
              <a:buNone/>
            </a:pPr>
            <a:r>
              <a:rPr lang="ru-RU" sz="2600" b="1" dirty="0" smtClean="0"/>
              <a:t>В </a:t>
            </a:r>
            <a:r>
              <a:rPr lang="ru-RU" sz="2600" b="1" dirty="0"/>
              <a:t>2016 году на территории </a:t>
            </a:r>
            <a:r>
              <a:rPr lang="ru-RU" sz="2600" b="1" dirty="0" err="1" smtClean="0"/>
              <a:t>этнопарка</a:t>
            </a:r>
            <a:endParaRPr lang="ru-RU" sz="2600" b="1" dirty="0"/>
          </a:p>
          <a:p>
            <a:pPr marL="0" indent="0">
              <a:buNone/>
            </a:pPr>
            <a:r>
              <a:rPr lang="ru-RU" sz="2600" b="1" dirty="0" smtClean="0"/>
              <a:t> </a:t>
            </a:r>
            <a:r>
              <a:rPr lang="ru-RU" sz="2600" b="1" dirty="0"/>
              <a:t>установлена самая большая юрта </a:t>
            </a:r>
            <a:endParaRPr lang="ru-RU" sz="2600" b="1" dirty="0" smtClean="0"/>
          </a:p>
          <a:p>
            <a:pPr marL="0" indent="0">
              <a:buNone/>
            </a:pPr>
            <a:r>
              <a:rPr lang="ru-RU" sz="2600" b="1" dirty="0" smtClean="0"/>
              <a:t>в </a:t>
            </a:r>
            <a:r>
              <a:rPr lang="ru-RU" sz="2600" b="1" dirty="0"/>
              <a:t>России, где Вы можете отведать </a:t>
            </a:r>
            <a:endParaRPr lang="ru-RU" sz="2600" b="1" dirty="0" smtClean="0"/>
          </a:p>
          <a:p>
            <a:pPr marL="0" indent="0">
              <a:buNone/>
            </a:pPr>
            <a:r>
              <a:rPr lang="ru-RU" sz="2600" b="1" dirty="0" smtClean="0"/>
              <a:t>кухню </a:t>
            </a:r>
            <a:r>
              <a:rPr lang="ru-RU" sz="2600" b="1" dirty="0"/>
              <a:t>кочевых народов, вкусный </a:t>
            </a:r>
            <a:endParaRPr lang="ru-RU" sz="2600" b="1" dirty="0" smtClean="0"/>
          </a:p>
          <a:p>
            <a:pPr marL="0" indent="0">
              <a:buNone/>
            </a:pPr>
            <a:r>
              <a:rPr lang="ru-RU" sz="2600" b="1" dirty="0" smtClean="0"/>
              <a:t>кофе </a:t>
            </a:r>
            <a:r>
              <a:rPr lang="ru-RU" sz="2600" b="1" dirty="0"/>
              <a:t>из турки, травяные чаи, сладости, </a:t>
            </a:r>
            <a:endParaRPr lang="ru-RU" sz="2600" b="1" dirty="0" smtClean="0"/>
          </a:p>
          <a:p>
            <a:pPr marL="0" indent="0">
              <a:buNone/>
            </a:pPr>
            <a:r>
              <a:rPr lang="ru-RU" sz="2600" b="1" dirty="0" smtClean="0"/>
              <a:t>а </a:t>
            </a:r>
            <a:r>
              <a:rPr lang="ru-RU" sz="2600" b="1" dirty="0"/>
              <a:t>в холодное время – </a:t>
            </a:r>
            <a:r>
              <a:rPr lang="ru-RU" sz="2600" b="1" dirty="0" smtClean="0"/>
              <a:t>согреться</a:t>
            </a:r>
          </a:p>
          <a:p>
            <a:pPr marL="0" indent="0">
              <a:buNone/>
            </a:pPr>
            <a:r>
              <a:rPr lang="ru-RU" sz="2600" b="1" dirty="0" smtClean="0"/>
              <a:t> </a:t>
            </a:r>
            <a:r>
              <a:rPr lang="ru-RU" sz="2600" b="1" dirty="0"/>
              <a:t>горячим сбитнем на меду!</a:t>
            </a:r>
            <a:endParaRPr lang="ru-RU" sz="2600" dirty="0"/>
          </a:p>
          <a:p>
            <a:endParaRPr lang="ru-RU" dirty="0"/>
          </a:p>
        </p:txBody>
      </p:sp>
      <p:pic>
        <p:nvPicPr>
          <p:cNvPr id="4" name="Рисунок 3" descr="C:\Users\Zver\Downloads\Ценности\c10b2b797fc75783e7c590f9086bd65c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268760"/>
            <a:ext cx="3165116" cy="1944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Zver\Downloads\Ценности\etnopark-kochevnik-v-hotkovo-foto-adres-otzyvy-kak-dobratsya-oficialnyj16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573016"/>
            <a:ext cx="3172832" cy="23957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34345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76063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/>
              <a:t>ЗООФЕРМА WALKSERVICE В ДЗЕРЖИНСКОМ</a:t>
            </a:r>
            <a:br>
              <a:rPr lang="ru-RU" dirty="0"/>
            </a:br>
            <a:endParaRPr lang="ru-RU" dirty="0"/>
          </a:p>
          <a:p>
            <a:pPr marL="0" indent="0">
              <a:buNone/>
            </a:pPr>
            <a:r>
              <a:rPr lang="ru-RU" sz="3000" dirty="0"/>
              <a:t>Зооферму в Дзержинском вполне можно отнести к </a:t>
            </a:r>
            <a:r>
              <a:rPr lang="ru-RU" sz="3000" dirty="0" err="1"/>
              <a:t>этнопаркам</a:t>
            </a:r>
            <a:r>
              <a:rPr lang="ru-RU" sz="3000" dirty="0"/>
              <a:t>, так как и здесь есть элемент знакомства с бытом северных народов. Кроме оленей тут обитают ездовые </a:t>
            </a:r>
            <a:r>
              <a:rPr lang="ru-RU" sz="3000" dirty="0" err="1"/>
              <a:t>хаски</a:t>
            </a:r>
            <a:r>
              <a:rPr lang="ru-RU" sz="3000" dirty="0"/>
              <a:t>, лиса-чернобурка и самый настоящий одинокий волк. </a:t>
            </a:r>
            <a:r>
              <a:rPr lang="ru-RU" sz="3000" dirty="0" smtClean="0"/>
              <a:t>Оленей</a:t>
            </a:r>
          </a:p>
          <a:p>
            <a:pPr marL="0" indent="0">
              <a:buNone/>
            </a:pPr>
            <a:r>
              <a:rPr lang="ru-RU" sz="3000" dirty="0" smtClean="0"/>
              <a:t>можно </a:t>
            </a:r>
            <a:r>
              <a:rPr lang="ru-RU" sz="3000" dirty="0"/>
              <a:t>кормить и </a:t>
            </a:r>
            <a:endParaRPr lang="ru-RU" sz="3000" dirty="0" smtClean="0"/>
          </a:p>
          <a:p>
            <a:pPr marL="0" indent="0">
              <a:buNone/>
            </a:pPr>
            <a:r>
              <a:rPr lang="ru-RU" sz="3000" dirty="0" smtClean="0"/>
              <a:t>гладить</a:t>
            </a:r>
            <a:r>
              <a:rPr lang="ru-RU" sz="3000" dirty="0"/>
              <a:t>, </a:t>
            </a:r>
            <a:r>
              <a:rPr lang="ru-RU" sz="3000" dirty="0" err="1"/>
              <a:t>обнимашки</a:t>
            </a:r>
            <a:r>
              <a:rPr lang="ru-RU" sz="3000" dirty="0"/>
              <a:t> </a:t>
            </a:r>
            <a:endParaRPr lang="ru-RU" sz="3000" dirty="0" smtClean="0"/>
          </a:p>
          <a:p>
            <a:pPr marL="0" indent="0">
              <a:buNone/>
            </a:pPr>
            <a:r>
              <a:rPr lang="ru-RU" sz="3000" dirty="0" smtClean="0"/>
              <a:t>с </a:t>
            </a:r>
            <a:r>
              <a:rPr lang="ru-RU" sz="3000" dirty="0"/>
              <a:t>собаками тоже никто </a:t>
            </a:r>
            <a:endParaRPr lang="ru-RU" sz="3000" dirty="0" smtClean="0"/>
          </a:p>
          <a:p>
            <a:pPr marL="0" indent="0">
              <a:buNone/>
            </a:pPr>
            <a:r>
              <a:rPr lang="ru-RU" sz="3000" dirty="0" smtClean="0"/>
              <a:t>не </a:t>
            </a:r>
            <a:r>
              <a:rPr lang="ru-RU" sz="3000" dirty="0"/>
              <a:t>отменял. </a:t>
            </a:r>
          </a:p>
        </p:txBody>
      </p:sp>
      <p:pic>
        <p:nvPicPr>
          <p:cNvPr id="6" name="Рисунок 5"/>
          <p:cNvPicPr/>
          <p:nvPr/>
        </p:nvPicPr>
        <p:blipFill>
          <a:blip r:embed="rId2"/>
          <a:stretch>
            <a:fillRect/>
          </a:stretch>
        </p:blipFill>
        <p:spPr>
          <a:xfrm>
            <a:off x="4716016" y="3789040"/>
            <a:ext cx="3620770" cy="2440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4914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r>
              <a:rPr lang="ru-RU" dirty="0" smtClean="0"/>
              <a:t>За </a:t>
            </a:r>
            <a:r>
              <a:rPr lang="ru-RU" dirty="0" err="1" smtClean="0"/>
              <a:t>интерактив</a:t>
            </a:r>
            <a:r>
              <a:rPr lang="ru-RU" dirty="0" smtClean="0"/>
              <a:t> на ферме отвечает местный шаман, дающий задания в </a:t>
            </a:r>
            <a:r>
              <a:rPr lang="ru-RU" dirty="0" err="1" smtClean="0"/>
              <a:t>квестах</a:t>
            </a:r>
            <a:r>
              <a:rPr lang="ru-RU" dirty="0" smtClean="0"/>
              <a:t>: накинуть аркан на оленьи рога, узнать, путем перетягивания палки, чей олень сильнее, или просто перепрыгнуть через нарты.</a:t>
            </a:r>
            <a:r>
              <a:rPr lang="ru-RU" b="1" dirty="0" smtClean="0"/>
              <a:t> </a:t>
            </a:r>
            <a:endParaRPr lang="ru-RU" dirty="0"/>
          </a:p>
        </p:txBody>
      </p:sp>
      <p:pic>
        <p:nvPicPr>
          <p:cNvPr id="4" name="Рисунок 3" descr="https://www.walkservice.ru/Gallery/Zoofarm/ProPhotos/eq0q761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552" y="3284984"/>
            <a:ext cx="4366895" cy="29102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21823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3"/>
            <a:ext cx="8229600" cy="367240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Зооферма</a:t>
            </a:r>
            <a:r>
              <a:rPr lang="ru-RU" dirty="0" smtClean="0"/>
              <a:t>, экскурсии и катание на северных оленях, ездовых собаках, лошадях и др. животных, конюшня. Услуги для владельцев домашних животных: выгул собак, </a:t>
            </a:r>
            <a:r>
              <a:rPr lang="ru-RU" dirty="0" err="1" smtClean="0"/>
              <a:t>хендлинг</a:t>
            </a:r>
            <a:r>
              <a:rPr lang="ru-RU" dirty="0" smtClean="0"/>
              <a:t> (подготовка к выставкам), передержка на дому, гостиница </a:t>
            </a:r>
          </a:p>
          <a:p>
            <a:pPr marL="0" indent="0">
              <a:buNone/>
            </a:pPr>
            <a:r>
              <a:rPr lang="ru-RU" dirty="0" smtClean="0"/>
              <a:t>для животных, </a:t>
            </a:r>
          </a:p>
          <a:p>
            <a:pPr marL="0" indent="0">
              <a:buNone/>
            </a:pPr>
            <a:r>
              <a:rPr lang="ru-RU" dirty="0" smtClean="0"/>
              <a:t>собак и кошек, собачья няня,</a:t>
            </a:r>
          </a:p>
          <a:p>
            <a:pPr marL="0" indent="0">
              <a:buNone/>
            </a:pPr>
            <a:r>
              <a:rPr lang="ru-RU" dirty="0" smtClean="0"/>
              <a:t>собачьи ясли, дрессировка </a:t>
            </a:r>
          </a:p>
          <a:p>
            <a:pPr marL="0" indent="0">
              <a:buNone/>
            </a:pPr>
            <a:r>
              <a:rPr lang="ru-RU" dirty="0"/>
              <a:t>с</a:t>
            </a:r>
            <a:r>
              <a:rPr lang="ru-RU" dirty="0" smtClean="0"/>
              <a:t>обаки и коррекция  поведения, площадка </a:t>
            </a:r>
          </a:p>
          <a:p>
            <a:pPr marL="0" indent="0">
              <a:buNone/>
            </a:pPr>
            <a:r>
              <a:rPr lang="ru-RU" dirty="0" smtClean="0"/>
              <a:t>для выгула и тренировка</a:t>
            </a:r>
          </a:p>
          <a:p>
            <a:pPr marL="0" indent="0">
              <a:buNone/>
            </a:pPr>
            <a:r>
              <a:rPr lang="ru-RU" dirty="0" smtClean="0"/>
              <a:t>ездовых собак, ветеринарные </a:t>
            </a:r>
          </a:p>
          <a:p>
            <a:pPr marL="0" indent="0">
              <a:buNone/>
            </a:pPr>
            <a:r>
              <a:rPr lang="ru-RU" dirty="0" smtClean="0"/>
              <a:t>услуги, вызов ветеринара </a:t>
            </a:r>
          </a:p>
          <a:p>
            <a:pPr marL="0" indent="0">
              <a:buNone/>
            </a:pPr>
            <a:r>
              <a:rPr lang="ru-RU" dirty="0" smtClean="0"/>
              <a:t>на дом,   ветеринарная клиника </a:t>
            </a:r>
          </a:p>
          <a:p>
            <a:pPr marL="0" indent="0">
              <a:buNone/>
            </a:pPr>
            <a:r>
              <a:rPr lang="ru-RU" dirty="0" smtClean="0"/>
              <a:t>и лечение животных </a:t>
            </a:r>
          </a:p>
          <a:p>
            <a:endParaRPr lang="ru-RU" dirty="0"/>
          </a:p>
        </p:txBody>
      </p:sp>
      <p:pic>
        <p:nvPicPr>
          <p:cNvPr id="4" name="Рисунок 3" descr="https://avatars.mds.yandex.net/i?id=7b2f8493c32cd157f5e9afc029134aef_l-4985796-images-thumbs&amp;ref=rim&amp;n=13&amp;w=1080&amp;h=108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556792"/>
            <a:ext cx="3528392" cy="2952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pbs.twimg.com/media/DUU_HYxXkAI-1En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789040"/>
            <a:ext cx="3703320" cy="25158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34413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40768"/>
            <a:ext cx="8500918" cy="4785395"/>
          </a:xfrm>
        </p:spPr>
      </p:pic>
    </p:spTree>
    <p:extLst>
      <p:ext uri="{BB962C8B-B14F-4D97-AF65-F5344CB8AC3E}">
        <p14:creationId xmlns:p14="http://schemas.microsoft.com/office/powerpoint/2010/main" val="19658631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/>
              <a:t>Сергиево</a:t>
            </a:r>
            <a:r>
              <a:rPr lang="ru-RU" dirty="0"/>
              <a:t>-</a:t>
            </a:r>
            <a:r>
              <a:rPr lang="ru-RU" b="1" dirty="0"/>
              <a:t>Посадский</a:t>
            </a:r>
            <a:r>
              <a:rPr lang="ru-RU" dirty="0"/>
              <a:t> </a:t>
            </a:r>
            <a:r>
              <a:rPr lang="ru-RU" b="1" dirty="0"/>
              <a:t>музей</a:t>
            </a:r>
            <a:r>
              <a:rPr lang="ru-RU" dirty="0"/>
              <a:t>-</a:t>
            </a:r>
            <a:r>
              <a:rPr lang="ru-RU" b="1" dirty="0"/>
              <a:t>заповедник</a:t>
            </a:r>
            <a:r>
              <a:rPr lang="ru-RU" dirty="0"/>
              <a:t> был создан в 1920 году на основе художественных сокровищ Троице-Сергиевой Лавры  . Сегодня это уникальное место, которое поражает роскошной коллекцией – в фондах музея хранится более 190000 предметов. Музей включает в себя четыре объекта – экспозиционно-выставочный корпус «Ризница Троице-Сергиевой Лавры», историко-архитектурный комплекс «Конный двор», административно-выставочный Главным корпус и Краеведческий корпус. О последнем мы расскажем подробнее. </a:t>
            </a:r>
            <a:endParaRPr lang="ru-RU" dirty="0" smtClean="0"/>
          </a:p>
          <a:p>
            <a:endParaRPr lang="ru-RU" b="1" dirty="0"/>
          </a:p>
          <a:p>
            <a:r>
              <a:rPr lang="ru-RU" b="1" dirty="0" smtClean="0"/>
              <a:t>Сергиево</a:t>
            </a:r>
            <a:r>
              <a:rPr lang="ru-RU" dirty="0" smtClean="0"/>
              <a:t>-</a:t>
            </a:r>
            <a:r>
              <a:rPr lang="ru-RU" b="1" dirty="0" smtClean="0"/>
              <a:t>Посадский</a:t>
            </a:r>
            <a:r>
              <a:rPr lang="ru-RU" dirty="0"/>
              <a:t> </a:t>
            </a:r>
            <a:r>
              <a:rPr lang="ru-RU" b="1" dirty="0"/>
              <a:t>музей</a:t>
            </a:r>
            <a:r>
              <a:rPr lang="ru-RU" dirty="0"/>
              <a:t>-</a:t>
            </a:r>
            <a:r>
              <a:rPr lang="ru-RU" b="1" dirty="0"/>
              <a:t>заповедник</a:t>
            </a:r>
            <a:r>
              <a:rPr lang="ru-RU" dirty="0"/>
              <a:t> входит в топ-12 достопримечательностей </a:t>
            </a:r>
            <a:r>
              <a:rPr lang="ru-RU" b="1" dirty="0"/>
              <a:t>Сергиева</a:t>
            </a:r>
            <a:r>
              <a:rPr lang="ru-RU" dirty="0"/>
              <a:t> </a:t>
            </a:r>
            <a:r>
              <a:rPr lang="ru-RU" b="1" dirty="0"/>
              <a:t>Посада</a:t>
            </a:r>
            <a:r>
              <a:rPr lang="ru-RU" dirty="0"/>
              <a:t>. Позже фонды музея пополнились коллекциями местного краеведческого музея, а также московского Музея народных художественных ремесел. Экспозиции и выставки музея дают уникальную возможность познакомиться с памятниками отечественной культуры с XIV 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38201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131" r="144" b="1388"/>
          <a:stretch/>
        </p:blipFill>
        <p:spPr>
          <a:xfrm>
            <a:off x="95689" y="143996"/>
            <a:ext cx="8940807" cy="6453356"/>
          </a:xfrm>
        </p:spPr>
      </p:pic>
    </p:spTree>
    <p:extLst>
      <p:ext uri="{BB962C8B-B14F-4D97-AF65-F5344CB8AC3E}">
        <p14:creationId xmlns:p14="http://schemas.microsoft.com/office/powerpoint/2010/main" val="5039659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8" t="286"/>
          <a:stretch/>
        </p:blipFill>
        <p:spPr>
          <a:xfrm>
            <a:off x="467544" y="188640"/>
            <a:ext cx="8424936" cy="6448501"/>
          </a:xfrm>
        </p:spPr>
      </p:pic>
    </p:spTree>
    <p:extLst>
      <p:ext uri="{BB962C8B-B14F-4D97-AF65-F5344CB8AC3E}">
        <p14:creationId xmlns:p14="http://schemas.microsoft.com/office/powerpoint/2010/main" val="2620420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96752"/>
            <a:ext cx="8085288" cy="4525963"/>
          </a:xfrm>
        </p:spPr>
      </p:pic>
    </p:spTree>
    <p:extLst>
      <p:ext uri="{BB962C8B-B14F-4D97-AF65-F5344CB8AC3E}">
        <p14:creationId xmlns:p14="http://schemas.microsoft.com/office/powerpoint/2010/main" val="249891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2" r="442"/>
          <a:stretch/>
        </p:blipFill>
        <p:spPr>
          <a:xfrm>
            <a:off x="107504" y="116632"/>
            <a:ext cx="8856984" cy="6526096"/>
          </a:xfrm>
        </p:spPr>
      </p:pic>
    </p:spTree>
    <p:extLst>
      <p:ext uri="{BB962C8B-B14F-4D97-AF65-F5344CB8AC3E}">
        <p14:creationId xmlns:p14="http://schemas.microsoft.com/office/powerpoint/2010/main" val="30261150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8568952" cy="6414088"/>
          </a:xfrm>
        </p:spPr>
      </p:pic>
    </p:spTree>
    <p:extLst>
      <p:ext uri="{BB962C8B-B14F-4D97-AF65-F5344CB8AC3E}">
        <p14:creationId xmlns:p14="http://schemas.microsoft.com/office/powerpoint/2010/main" val="16990940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0" r="1840" b="6187"/>
          <a:stretch/>
        </p:blipFill>
        <p:spPr>
          <a:xfrm>
            <a:off x="539552" y="923026"/>
            <a:ext cx="8078237" cy="2234242"/>
          </a:xfrm>
        </p:spPr>
      </p:pic>
      <p:pic>
        <p:nvPicPr>
          <p:cNvPr id="5" name="Объект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1" t="16565" r="5226" b="6559"/>
          <a:stretch/>
        </p:blipFill>
        <p:spPr>
          <a:xfrm>
            <a:off x="115046" y="3717032"/>
            <a:ext cx="9048664" cy="2208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9698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80728"/>
            <a:ext cx="7359824" cy="4525963"/>
          </a:xfrm>
        </p:spPr>
      </p:pic>
    </p:spTree>
    <p:extLst>
      <p:ext uri="{BB962C8B-B14F-4D97-AF65-F5344CB8AC3E}">
        <p14:creationId xmlns:p14="http://schemas.microsoft.com/office/powerpoint/2010/main" val="37800728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32656"/>
            <a:ext cx="8229600" cy="2845918"/>
          </a:xfrm>
        </p:spPr>
      </p:pic>
      <p:sp>
        <p:nvSpPr>
          <p:cNvPr id="5" name="Прямоугольник 4"/>
          <p:cNvSpPr/>
          <p:nvPr/>
        </p:nvSpPr>
        <p:spPr>
          <a:xfrm>
            <a:off x="755576" y="1443841"/>
            <a:ext cx="792088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i="1" dirty="0" smtClean="0"/>
          </a:p>
          <a:p>
            <a:endParaRPr lang="ru-RU" b="1" i="1" dirty="0"/>
          </a:p>
          <a:p>
            <a:endParaRPr lang="ru-RU" b="1" i="1" dirty="0" smtClean="0"/>
          </a:p>
          <a:p>
            <a:endParaRPr lang="ru-RU" b="1" i="1" dirty="0"/>
          </a:p>
          <a:p>
            <a:endParaRPr lang="ru-RU" b="1" i="1" dirty="0" smtClean="0"/>
          </a:p>
          <a:p>
            <a:endParaRPr lang="ru-RU" b="1" i="1" dirty="0"/>
          </a:p>
          <a:p>
            <a:endParaRPr lang="ru-RU" b="1" i="1" dirty="0" smtClean="0"/>
          </a:p>
          <a:p>
            <a:endParaRPr lang="ru-RU" b="1" i="1" dirty="0"/>
          </a:p>
          <a:p>
            <a:r>
              <a:rPr lang="ru-RU" sz="2000" b="1" dirty="0" smtClean="0"/>
              <a:t>Люди </a:t>
            </a:r>
            <a:r>
              <a:rPr lang="ru-RU" sz="2000" b="1" dirty="0"/>
              <a:t>пытаются сделать свою жизнь более осознанной, и эта потребность находит отражение и в туризме: все больше и больше путешественников стремится в заповедные, неизведанные края, чтобы не разрушать, а лишь созидать красоту природы. Удивительным кажется уклад жизни тех, кто до сих пор живет так, как жили их предки – в гармонии с природой, вливаясь или не вливаясь в современную жизнь. Так появилось направление, носящее название </a:t>
            </a:r>
            <a:r>
              <a:rPr lang="ru-RU" sz="2000" b="1" dirty="0">
                <a:hlinkClick r:id="rId3"/>
              </a:rPr>
              <a:t>этнокультурного туризма</a:t>
            </a:r>
            <a:r>
              <a:rPr lang="ru-RU" b="1" i="1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1778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dirty="0"/>
              <a:t>Россия, как и большинство других стран, является многонациональной. На территории государства проживает более 190 различных этносов. Каждый из них имеет свои особенности, традиции, обычаи и язык, отличающийся от других, в совокупности образуя огромную и непобедимую нацию. Стихи про народы рассказывают о том, как важно гордится своей отчизной, ценить чистое небо над головой, не забывать о народе и с почтением относится к нему. А прививать все эти мысли и взгляды стоит с самого детства, чтобы вырасти патриотичными и уважающими Родину людьми, которые в итоге станут будущим нашей страны.</a:t>
            </a:r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endParaRPr lang="ru-RU" b="1"/>
          </a:p>
          <a:p>
            <a:pPr marL="0" indent="0">
              <a:buNone/>
            </a:pPr>
            <a:r>
              <a:rPr lang="ru-RU" b="1" smtClean="0"/>
              <a:t>Живут </a:t>
            </a:r>
            <a:r>
              <a:rPr lang="ru-RU" b="1" dirty="0"/>
              <a:t>в России разные…</a:t>
            </a:r>
          </a:p>
          <a:p>
            <a:pPr marL="0" indent="0">
              <a:buNone/>
            </a:pPr>
            <a:r>
              <a:rPr lang="ru-RU" dirty="0" smtClean="0"/>
              <a:t>Живут в России разные</a:t>
            </a:r>
            <a:br>
              <a:rPr lang="ru-RU" dirty="0" smtClean="0"/>
            </a:br>
            <a:r>
              <a:rPr lang="ru-RU" dirty="0" smtClean="0"/>
              <a:t>Народы с давних пор.</a:t>
            </a:r>
            <a:br>
              <a:rPr lang="ru-RU" dirty="0" smtClean="0"/>
            </a:br>
            <a:r>
              <a:rPr lang="ru-RU" dirty="0" smtClean="0"/>
              <a:t>Одним тайга по нраву,</a:t>
            </a:r>
            <a:br>
              <a:rPr lang="ru-RU" dirty="0" smtClean="0"/>
            </a:br>
            <a:r>
              <a:rPr lang="ru-RU" dirty="0" smtClean="0"/>
              <a:t>Другим — степной простор.</a:t>
            </a:r>
          </a:p>
          <a:p>
            <a:pPr marL="0" indent="0">
              <a:buNone/>
            </a:pPr>
            <a:r>
              <a:rPr lang="ru-RU" dirty="0" smtClean="0"/>
              <a:t>У каждого народа</a:t>
            </a:r>
            <a:br>
              <a:rPr lang="ru-RU" dirty="0" smtClean="0"/>
            </a:br>
            <a:r>
              <a:rPr lang="ru-RU" dirty="0" smtClean="0"/>
              <a:t>Язык свой и наряд.</a:t>
            </a:r>
            <a:br>
              <a:rPr lang="ru-RU" dirty="0" smtClean="0"/>
            </a:br>
            <a:r>
              <a:rPr lang="ru-RU" dirty="0" smtClean="0"/>
              <a:t>Один черкеску носит,</a:t>
            </a:r>
            <a:br>
              <a:rPr lang="ru-RU" dirty="0" smtClean="0"/>
            </a:br>
            <a:r>
              <a:rPr lang="ru-RU" dirty="0" smtClean="0"/>
              <a:t>Другой надел халат.</a:t>
            </a:r>
          </a:p>
          <a:p>
            <a:pPr marL="0" indent="0">
              <a:buNone/>
            </a:pPr>
            <a:r>
              <a:rPr lang="ru-RU" dirty="0" smtClean="0"/>
              <a:t>Один — рыбак с рожденья,</a:t>
            </a:r>
            <a:br>
              <a:rPr lang="ru-RU" dirty="0" smtClean="0"/>
            </a:br>
            <a:r>
              <a:rPr lang="ru-RU" dirty="0" smtClean="0"/>
              <a:t>Другой — оленевод,</a:t>
            </a:r>
            <a:br>
              <a:rPr lang="ru-RU" dirty="0" smtClean="0"/>
            </a:br>
            <a:r>
              <a:rPr lang="ru-RU" dirty="0" smtClean="0"/>
              <a:t>Один кумыс готовит,</a:t>
            </a:r>
            <a:br>
              <a:rPr lang="ru-RU" dirty="0" smtClean="0"/>
            </a:br>
            <a:r>
              <a:rPr lang="ru-RU" dirty="0" smtClean="0"/>
              <a:t>Другой готовит мед.</a:t>
            </a:r>
          </a:p>
          <a:p>
            <a:pPr marL="0" indent="0">
              <a:buNone/>
            </a:pPr>
            <a:r>
              <a:rPr lang="ru-RU" dirty="0" smtClean="0"/>
              <a:t>Одним милее осень,</a:t>
            </a:r>
            <a:br>
              <a:rPr lang="ru-RU" dirty="0" smtClean="0"/>
            </a:br>
            <a:r>
              <a:rPr lang="ru-RU" dirty="0" smtClean="0"/>
              <a:t>Другим милей весна.</a:t>
            </a:r>
            <a:br>
              <a:rPr lang="ru-RU" dirty="0" smtClean="0"/>
            </a:br>
            <a:r>
              <a:rPr lang="ru-RU" dirty="0" smtClean="0"/>
              <a:t>А Родина Россия,</a:t>
            </a:r>
            <a:br>
              <a:rPr lang="ru-RU" dirty="0" smtClean="0"/>
            </a:br>
            <a:r>
              <a:rPr lang="ru-RU" dirty="0" smtClean="0"/>
              <a:t>У нас у всех одна.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/>
          <a:stretch/>
        </p:blipFill>
        <p:spPr bwMode="auto">
          <a:xfrm>
            <a:off x="3131840" y="2132856"/>
            <a:ext cx="5614908" cy="4079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5953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192688"/>
          </a:xfrm>
        </p:spPr>
        <p:txBody>
          <a:bodyPr>
            <a:normAutofit fontScale="62500" lnSpcReduction="20000"/>
          </a:bodyPr>
          <a:lstStyle/>
          <a:p>
            <a:pPr marL="0" indent="0" algn="r">
              <a:buNone/>
            </a:pPr>
            <a:r>
              <a:rPr lang="ru-RU" b="1" dirty="0"/>
              <a:t>Единство народов — сила России</a:t>
            </a:r>
          </a:p>
          <a:p>
            <a:pPr marL="0" indent="0" algn="r">
              <a:buNone/>
            </a:pPr>
            <a:r>
              <a:rPr lang="ru-RU" dirty="0"/>
              <a:t>Еврей и тувинец, бурят и удмурт,</a:t>
            </a:r>
            <a:br>
              <a:rPr lang="ru-RU" dirty="0"/>
            </a:br>
            <a:r>
              <a:rPr lang="ru-RU" dirty="0"/>
              <a:t>Русский, татарин, башкир и якут.</a:t>
            </a:r>
            <a:br>
              <a:rPr lang="ru-RU" dirty="0"/>
            </a:br>
            <a:r>
              <a:rPr lang="ru-RU" dirty="0"/>
              <a:t>Разных народов большая семья,</a:t>
            </a:r>
            <a:br>
              <a:rPr lang="ru-RU" dirty="0"/>
            </a:br>
            <a:r>
              <a:rPr lang="ru-RU" dirty="0"/>
              <a:t>И этим гордиться должны мы друзья.</a:t>
            </a:r>
          </a:p>
          <a:p>
            <a:pPr marL="0" indent="0" algn="r">
              <a:buNone/>
            </a:pPr>
            <a:r>
              <a:rPr lang="ru-RU" dirty="0"/>
              <a:t>Россией зовется общий наш дом,</a:t>
            </a:r>
            <a:br>
              <a:rPr lang="ru-RU" dirty="0"/>
            </a:br>
            <a:r>
              <a:rPr lang="ru-RU" dirty="0"/>
              <a:t>Пусть будет уютно каждому в нем.</a:t>
            </a:r>
            <a:br>
              <a:rPr lang="ru-RU" dirty="0"/>
            </a:br>
            <a:r>
              <a:rPr lang="ru-RU" dirty="0"/>
              <a:t>Любые мы трудности вместе осилим</a:t>
            </a:r>
            <a:br>
              <a:rPr lang="ru-RU" dirty="0"/>
            </a:br>
            <a:r>
              <a:rPr lang="ru-RU" dirty="0"/>
              <a:t>И только в единстве сила России.</a:t>
            </a:r>
          </a:p>
          <a:p>
            <a:pPr marL="0" indent="0">
              <a:buNone/>
            </a:pPr>
            <a:r>
              <a:rPr lang="ru-RU" b="1" dirty="0"/>
              <a:t>Дети России</a:t>
            </a:r>
          </a:p>
          <a:p>
            <a:pPr marL="0" indent="0">
              <a:buNone/>
            </a:pPr>
            <a:r>
              <a:rPr lang="ru-RU" dirty="0"/>
              <a:t>Много народов в России живет,</a:t>
            </a:r>
            <a:br>
              <a:rPr lang="ru-RU" dirty="0"/>
            </a:br>
            <a:r>
              <a:rPr lang="ru-RU" dirty="0"/>
              <a:t>К новым вершинам Отчизну ведет.</a:t>
            </a:r>
            <a:br>
              <a:rPr lang="ru-RU" dirty="0"/>
            </a:br>
            <a:r>
              <a:rPr lang="ru-RU" dirty="0"/>
              <a:t>В единстве народов сила страны.</a:t>
            </a:r>
          </a:p>
          <a:p>
            <a:pPr marL="0" indent="0">
              <a:buNone/>
            </a:pPr>
            <a:r>
              <a:rPr lang="ru-RU" dirty="0"/>
              <a:t>Дети России дружбой сильны!</a:t>
            </a:r>
            <a:br>
              <a:rPr lang="ru-RU" dirty="0"/>
            </a:br>
            <a:r>
              <a:rPr lang="ru-RU" dirty="0"/>
              <a:t>Язык порой разный и разная вера.</a:t>
            </a:r>
            <a:br>
              <a:rPr lang="ru-RU" dirty="0"/>
            </a:br>
            <a:r>
              <a:rPr lang="ru-RU" dirty="0"/>
              <a:t>Мы стали для всех</a:t>
            </a:r>
            <a:br>
              <a:rPr lang="ru-RU" dirty="0"/>
            </a:br>
            <a:r>
              <a:rPr lang="ru-RU" dirty="0"/>
              <a:t>Образцом и примером.</a:t>
            </a:r>
          </a:p>
          <a:p>
            <a:pPr marL="0" indent="0">
              <a:buNone/>
            </a:pPr>
            <a:r>
              <a:rPr lang="ru-RU" dirty="0"/>
              <a:t>Дети России дружны с детских лет,</a:t>
            </a:r>
            <a:br>
              <a:rPr lang="ru-RU" dirty="0"/>
            </a:br>
            <a:r>
              <a:rPr lang="ru-RU" dirty="0"/>
              <a:t>В этом, пожалуй, наш главный секрет.</a:t>
            </a:r>
            <a:br>
              <a:rPr lang="ru-RU" dirty="0"/>
            </a:br>
            <a:r>
              <a:rPr lang="ru-RU" dirty="0"/>
              <a:t>Общие игры у нас и забавы,</a:t>
            </a:r>
            <a:br>
              <a:rPr lang="ru-RU" dirty="0"/>
            </a:br>
            <a:r>
              <a:rPr lang="ru-RU" dirty="0"/>
              <a:t>Общая школа и общее право.</a:t>
            </a:r>
            <a:br>
              <a:rPr lang="ru-RU" dirty="0"/>
            </a:br>
            <a:r>
              <a:rPr lang="ru-RU" dirty="0"/>
              <a:t>Общее солнце, земля, где живем,</a:t>
            </a:r>
            <a:br>
              <a:rPr lang="ru-RU" dirty="0"/>
            </a:br>
            <a:r>
              <a:rPr lang="ru-RU" dirty="0"/>
              <a:t>Учимся вместе и вместе растем!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928" y="2924944"/>
            <a:ext cx="3337048" cy="3859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1190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Национальный состав населения Московской области.</a:t>
            </a:r>
          </a:p>
          <a:p>
            <a:r>
              <a:rPr lang="ru-RU" dirty="0"/>
              <a:t>Национальный состав населения Московской области, согласно последней переписи населения, распределён примерно следующим образом: </a:t>
            </a:r>
            <a:endParaRPr lang="ru-RU" dirty="0" smtClean="0"/>
          </a:p>
          <a:p>
            <a:r>
              <a:rPr lang="ru-RU" dirty="0" smtClean="0"/>
              <a:t>русские </a:t>
            </a:r>
            <a:r>
              <a:rPr lang="ru-RU" dirty="0"/>
              <a:t>— 7 146 350 (92.92%) человек, украинцы — 137 666 (1.79%) человек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/>
              <a:t>армяне — 73 063 (0.95%) человека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/>
              <a:t>татары — 64 603 (0.84%) человека, </a:t>
            </a:r>
            <a:endParaRPr lang="ru-RU" dirty="0" smtClean="0"/>
          </a:p>
          <a:p>
            <a:r>
              <a:rPr lang="ru-RU" dirty="0" smtClean="0"/>
              <a:t>другие </a:t>
            </a:r>
            <a:r>
              <a:rPr lang="ru-RU" dirty="0"/>
              <a:t>национальности (менее 0,5% каждая) — 269 180 (3.5%).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75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59" y="1600200"/>
            <a:ext cx="7976082" cy="4525963"/>
          </a:xfrm>
        </p:spPr>
      </p:pic>
    </p:spTree>
    <p:extLst>
      <p:ext uri="{BB962C8B-B14F-4D97-AF65-F5344CB8AC3E}">
        <p14:creationId xmlns:p14="http://schemas.microsoft.com/office/powerpoint/2010/main" val="148968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92696"/>
            <a:ext cx="8290957" cy="4248472"/>
          </a:xfrm>
        </p:spPr>
      </p:pic>
    </p:spTree>
    <p:extLst>
      <p:ext uri="{BB962C8B-B14F-4D97-AF65-F5344CB8AC3E}">
        <p14:creationId xmlns:p14="http://schemas.microsoft.com/office/powerpoint/2010/main" val="405330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Россия </a:t>
            </a:r>
            <a:r>
              <a:rPr lang="ru-RU" dirty="0"/>
              <a:t>- многонациональная страна, поэтому поделена на федеративные республики, автономные края и округа. В них живут почти две сотни разных народов, больших и малых. Все они называются россиянами. Все они должны жить дружно, потому что у них одна страна.</a:t>
            </a:r>
          </a:p>
          <a:p>
            <a:pPr marL="0" indent="0">
              <a:buNone/>
            </a:pPr>
            <a:r>
              <a:rPr lang="ru-RU" dirty="0" smtClean="0"/>
              <a:t>- </a:t>
            </a:r>
            <a:r>
              <a:rPr lang="ru-RU" dirty="0"/>
              <a:t>Чем один народ отличается от другого? (Разный язык, свои национальные костюмы, своя культура, традиции, обычаи.)</a:t>
            </a:r>
          </a:p>
          <a:p>
            <a:pPr marL="0" indent="0">
              <a:buNone/>
            </a:pPr>
            <a:r>
              <a:rPr lang="ru-RU" dirty="0"/>
              <a:t>- Да, ребята, у каждого народа свои сказки, песни, игры, вышивают разные узоры, ткани ткут по-разному, игрушки делают из разных материалов, и даже дома у них разные.</a:t>
            </a:r>
          </a:p>
          <a:p>
            <a:pPr marL="0" indent="0">
              <a:buNone/>
            </a:pPr>
            <a:r>
              <a:rPr lang="ru-RU" dirty="0"/>
              <a:t>- Сегодня мы с вами познакомимся с некоторыми народами нашей </a:t>
            </a:r>
            <a:r>
              <a:rPr lang="ru-RU" dirty="0" smtClean="0"/>
              <a:t>страны и народами, которые проживают в Московской области.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306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80728"/>
            <a:ext cx="8567454" cy="4857403"/>
          </a:xfrm>
        </p:spPr>
      </p:pic>
    </p:spTree>
    <p:extLst>
      <p:ext uri="{BB962C8B-B14F-4D97-AF65-F5344CB8AC3E}">
        <p14:creationId xmlns:p14="http://schemas.microsoft.com/office/powerpoint/2010/main" val="400514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687</Words>
  <Application>Microsoft Office PowerPoint</Application>
  <PresentationFormat>Экран (4:3)</PresentationFormat>
  <Paragraphs>86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МБОУ «Узуновская средняя общеобразовательная школа» г.о.Серебряные Пруды Московская область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Russia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Zverdvd.org</dc:creator>
  <cp:lastModifiedBy>Zverdvd.org</cp:lastModifiedBy>
  <cp:revision>8</cp:revision>
  <dcterms:created xsi:type="dcterms:W3CDTF">2022-11-04T12:28:31Z</dcterms:created>
  <dcterms:modified xsi:type="dcterms:W3CDTF">2022-11-04T13:50:04Z</dcterms:modified>
</cp:coreProperties>
</file>