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74" r:id="rId14"/>
    <p:sldId id="267" r:id="rId15"/>
    <p:sldId id="268" r:id="rId16"/>
    <p:sldId id="269" r:id="rId17"/>
    <p:sldId id="275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74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7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9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4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4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6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40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94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03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9951D8-04CC-424B-AA33-1947773CADF8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0339-9B37-41C1-9E65-22017217F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78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8" y="1746535"/>
            <a:ext cx="3488305" cy="4625236"/>
          </a:xfrm>
          <a:prstGeom prst="rect">
            <a:avLst/>
          </a:prstGeom>
        </p:spPr>
      </p:pic>
      <p:sp>
        <p:nvSpPr>
          <p:cNvPr id="5" name="Овальная выноска 4"/>
          <p:cNvSpPr/>
          <p:nvPr/>
        </p:nvSpPr>
        <p:spPr>
          <a:xfrm>
            <a:off x="3236686" y="-110239"/>
            <a:ext cx="8955314" cy="4943496"/>
          </a:xfrm>
          <a:prstGeom prst="wedgeEllipseCallout">
            <a:avLst>
              <a:gd name="adj1" fmla="val -48548"/>
              <a:gd name="adj2" fmla="val 26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Здравствуй дорогой друг. Сегодня, вместе со мной, ты отправишься в путешествие по страницам математики.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692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9242" y="2329458"/>
            <a:ext cx="6799611" cy="4528541"/>
          </a:xfrm>
        </p:spPr>
      </p:pic>
      <p:sp>
        <p:nvSpPr>
          <p:cNvPr id="5" name="Овальная выноска 4"/>
          <p:cNvSpPr/>
          <p:nvPr/>
        </p:nvSpPr>
        <p:spPr>
          <a:xfrm>
            <a:off x="2801257" y="28944"/>
            <a:ext cx="9143999" cy="4876885"/>
          </a:xfrm>
          <a:prstGeom prst="wedgeEllipseCallout">
            <a:avLst>
              <a:gd name="adj1" fmla="val -45754"/>
              <a:gd name="adj2" fmla="val 312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Мальчик собрал 3 листика. Девочка собрала 2 листика. Сколько всего листиков?</a:t>
            </a:r>
          </a:p>
          <a:p>
            <a:pPr algn="ctr"/>
            <a:r>
              <a:rPr lang="ru-RU" sz="4000" dirty="0" smtClean="0"/>
              <a:t>3+2=</a:t>
            </a:r>
            <a:r>
              <a:rPr lang="ru-RU" sz="4000" dirty="0" smtClean="0">
                <a:solidFill>
                  <a:srgbClr val="FF0000"/>
                </a:solidFill>
              </a:rPr>
              <a:t>5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5</a:t>
            </a:r>
            <a:r>
              <a:rPr lang="ru-RU" sz="4000" dirty="0" smtClean="0"/>
              <a:t>-это Ответ задачи.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25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033" y="2376033"/>
            <a:ext cx="4351338" cy="4351338"/>
          </a:xfrm>
        </p:spPr>
      </p:pic>
      <p:sp>
        <p:nvSpPr>
          <p:cNvPr id="5" name="Овальная выноска 4"/>
          <p:cNvSpPr/>
          <p:nvPr/>
        </p:nvSpPr>
        <p:spPr>
          <a:xfrm>
            <a:off x="2714172" y="132588"/>
            <a:ext cx="9477828" cy="4831297"/>
          </a:xfrm>
          <a:prstGeom prst="wedgeEllipseCallout">
            <a:avLst>
              <a:gd name="adj1" fmla="val -49470"/>
              <a:gd name="adj2" fmla="val 405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 теперь давай попробуем решить задачу.</a:t>
            </a:r>
          </a:p>
          <a:p>
            <a:pPr algn="ctr"/>
            <a:r>
              <a:rPr lang="ru-RU" altLang="ru-RU" sz="4000" dirty="0" smtClean="0">
                <a:solidFill>
                  <a:schemeClr val="accent1"/>
                </a:solidFill>
              </a:rPr>
              <a:t>У</a:t>
            </a:r>
            <a:r>
              <a:rPr lang="ru-RU" altLang="ru-RU" sz="4000" dirty="0" smtClean="0">
                <a:solidFill>
                  <a:schemeClr val="bg1"/>
                </a:solidFill>
              </a:rPr>
              <a:t>У</a:t>
            </a:r>
            <a:r>
              <a:rPr lang="ru-RU" altLang="ru-RU" sz="4000" dirty="0" smtClean="0">
                <a:solidFill>
                  <a:schemeClr val="accent1"/>
                </a:solidFill>
              </a:rPr>
              <a:t> </a:t>
            </a:r>
            <a:r>
              <a:rPr lang="ru-RU" altLang="ru-RU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Сони</a:t>
            </a:r>
            <a:r>
              <a:rPr lang="ru-RU" altLang="ru-RU" sz="4000" dirty="0" smtClean="0">
                <a:solidFill>
                  <a:schemeClr val="bg1"/>
                </a:solidFill>
              </a:rPr>
              <a:t> было </a:t>
            </a:r>
            <a:r>
              <a:rPr lang="ru-RU" altLang="ru-RU" sz="40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lang="ru-RU" altLang="ru-RU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 марки</a:t>
            </a:r>
            <a:r>
              <a:rPr lang="ru-RU" altLang="ru-RU" sz="4000" dirty="0" smtClean="0">
                <a:solidFill>
                  <a:schemeClr val="bg1"/>
                </a:solidFill>
              </a:rPr>
              <a:t>, а </a:t>
            </a:r>
            <a:r>
              <a:rPr lang="ru-RU" altLang="ru-RU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у П</a:t>
            </a:r>
            <a:r>
              <a:rPr lang="ru-RU" altLang="ru-RU" sz="4000" dirty="0" smtClean="0">
                <a:solidFill>
                  <a:schemeClr val="bg1"/>
                </a:solidFill>
              </a:rPr>
              <a:t>оли на 2 </a:t>
            </a:r>
            <a:r>
              <a:rPr lang="ru-RU" altLang="ru-RU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марки </a:t>
            </a:r>
            <a:r>
              <a:rPr lang="ru-RU" altLang="ru-RU" sz="4000" dirty="0" smtClean="0">
                <a:solidFill>
                  <a:schemeClr val="bg1"/>
                </a:solidFill>
              </a:rPr>
              <a:t>меньше.</a:t>
            </a:r>
            <a:br>
              <a:rPr lang="ru-RU" altLang="ru-RU" sz="4000" dirty="0" smtClean="0">
                <a:solidFill>
                  <a:schemeClr val="bg1"/>
                </a:solidFill>
              </a:rPr>
            </a:br>
            <a:r>
              <a:rPr lang="ru-RU" altLang="ru-RU" sz="4000" dirty="0" smtClean="0">
                <a:solidFill>
                  <a:schemeClr val="bg1"/>
                </a:solidFill>
              </a:rPr>
              <a:t>Сколько </a:t>
            </a:r>
            <a:r>
              <a:rPr lang="ru-RU" altLang="ru-RU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 марок </a:t>
            </a:r>
            <a:r>
              <a:rPr lang="ru-RU" altLang="ru-RU" sz="4000" dirty="0" smtClean="0">
                <a:solidFill>
                  <a:schemeClr val="bg1"/>
                </a:solidFill>
              </a:rPr>
              <a:t>было у </a:t>
            </a:r>
            <a:r>
              <a:rPr lang="ru-RU" altLang="ru-RU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П</a:t>
            </a:r>
            <a:r>
              <a:rPr lang="ru-RU" altLang="ru-RU" sz="4000" dirty="0" smtClean="0">
                <a:solidFill>
                  <a:schemeClr val="bg1"/>
                </a:solidFill>
              </a:rPr>
              <a:t>оли?</a:t>
            </a:r>
            <a:endParaRPr lang="ru-RU" sz="4000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7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936" y="261258"/>
            <a:ext cx="3715656" cy="3715656"/>
          </a:xfrm>
        </p:spPr>
      </p:pic>
      <p:sp>
        <p:nvSpPr>
          <p:cNvPr id="5" name="Овальная выноска 4"/>
          <p:cNvSpPr/>
          <p:nvPr/>
        </p:nvSpPr>
        <p:spPr>
          <a:xfrm>
            <a:off x="391886" y="928914"/>
            <a:ext cx="7518400" cy="4804229"/>
          </a:xfrm>
          <a:prstGeom prst="wedgeEllipseCallout">
            <a:avLst>
              <a:gd name="adj1" fmla="val 56580"/>
              <a:gd name="adj2" fmla="val -23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Что нам дано в условии?</a:t>
            </a:r>
          </a:p>
          <a:p>
            <a:pPr algn="ctr"/>
            <a:r>
              <a:rPr lang="ru-RU" altLang="ru-RU" sz="4400" dirty="0" smtClean="0">
                <a:solidFill>
                  <a:schemeClr val="accent1"/>
                </a:solidFill>
              </a:rPr>
              <a:t>У</a:t>
            </a:r>
            <a:r>
              <a:rPr lang="ru-RU" altLang="ru-RU" sz="4400" dirty="0" smtClean="0">
                <a:solidFill>
                  <a:schemeClr val="bg1"/>
                </a:solidFill>
              </a:rPr>
              <a:t>У</a:t>
            </a:r>
            <a:r>
              <a:rPr lang="ru-RU" altLang="ru-RU" sz="4400" dirty="0" smtClean="0">
                <a:solidFill>
                  <a:schemeClr val="accent1"/>
                </a:solidFill>
              </a:rPr>
              <a:t> </a:t>
            </a:r>
            <a:r>
              <a:rPr lang="ru-RU" altLang="ru-RU" sz="4400" dirty="0" smtClean="0">
                <a:solidFill>
                  <a:schemeClr val="bg1"/>
                </a:solidFill>
                <a:latin typeface="Arial" panose="020B0604020202020204" pitchFamily="34" charset="0"/>
              </a:rPr>
              <a:t>Сони</a:t>
            </a:r>
            <a:r>
              <a:rPr lang="ru-RU" altLang="ru-RU" sz="4400" dirty="0" smtClean="0">
                <a:solidFill>
                  <a:schemeClr val="bg1"/>
                </a:solidFill>
              </a:rPr>
              <a:t> было </a:t>
            </a:r>
            <a:r>
              <a:rPr lang="ru-RU" altLang="ru-RU" sz="44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lang="ru-RU" altLang="ru-RU" sz="4400" dirty="0" smtClean="0">
                <a:solidFill>
                  <a:schemeClr val="bg1"/>
                </a:solidFill>
                <a:latin typeface="Arial" panose="020B0604020202020204" pitchFamily="34" charset="0"/>
              </a:rPr>
              <a:t> марок</a:t>
            </a:r>
            <a:r>
              <a:rPr lang="ru-RU" altLang="ru-RU" sz="4400" dirty="0" smtClean="0">
                <a:solidFill>
                  <a:schemeClr val="bg1"/>
                </a:solidFill>
              </a:rPr>
              <a:t>, а </a:t>
            </a:r>
            <a:r>
              <a:rPr lang="ru-RU" altLang="ru-RU" sz="4400" dirty="0" smtClean="0">
                <a:solidFill>
                  <a:schemeClr val="bg1"/>
                </a:solidFill>
                <a:latin typeface="Arial" panose="020B0604020202020204" pitchFamily="34" charset="0"/>
              </a:rPr>
              <a:t>у П</a:t>
            </a:r>
            <a:r>
              <a:rPr lang="ru-RU" altLang="ru-RU" sz="4400" dirty="0" smtClean="0">
                <a:solidFill>
                  <a:schemeClr val="bg1"/>
                </a:solidFill>
              </a:rPr>
              <a:t>оли на 2 </a:t>
            </a:r>
            <a:r>
              <a:rPr lang="ru-RU" altLang="ru-RU" sz="4400" dirty="0" smtClean="0">
                <a:solidFill>
                  <a:schemeClr val="bg1"/>
                </a:solidFill>
                <a:latin typeface="Arial" panose="020B0604020202020204" pitchFamily="34" charset="0"/>
              </a:rPr>
              <a:t>марок </a:t>
            </a:r>
            <a:r>
              <a:rPr lang="ru-RU" altLang="ru-RU" sz="4400" dirty="0" smtClean="0">
                <a:solidFill>
                  <a:schemeClr val="bg1"/>
                </a:solidFill>
              </a:rPr>
              <a:t>меньше.</a:t>
            </a:r>
            <a:r>
              <a:rPr lang="ru-RU" altLang="ru-RU" dirty="0" smtClean="0">
                <a:solidFill>
                  <a:schemeClr val="bg1"/>
                </a:solidFill>
              </a:rPr>
              <a:t/>
            </a:r>
            <a:br>
              <a:rPr lang="ru-RU" alt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65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5043" y="-140677"/>
            <a:ext cx="5511967" cy="3664634"/>
          </a:xfrm>
        </p:spPr>
      </p:pic>
      <p:sp>
        <p:nvSpPr>
          <p:cNvPr id="5" name="Овальная выноска 4"/>
          <p:cNvSpPr/>
          <p:nvPr/>
        </p:nvSpPr>
        <p:spPr>
          <a:xfrm>
            <a:off x="3094892" y="211015"/>
            <a:ext cx="6555545" cy="1434905"/>
          </a:xfrm>
          <a:prstGeom prst="wedgeEllipseCallout">
            <a:avLst>
              <a:gd name="adj1" fmla="val -57957"/>
              <a:gd name="adj2" fmla="val 321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Нарисуем схему.</a:t>
            </a:r>
            <a:endParaRPr lang="ru-RU" sz="4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98277" y="5050302"/>
            <a:ext cx="483928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Левая фигурная скобка 7"/>
          <p:cNvSpPr/>
          <p:nvPr/>
        </p:nvSpPr>
        <p:spPr>
          <a:xfrm rot="5400000">
            <a:off x="5071401" y="3228535"/>
            <a:ext cx="562707" cy="3080827"/>
          </a:xfrm>
          <a:prstGeom prst="leftBrace">
            <a:avLst/>
          </a:prstGeom>
          <a:ln w="635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5400000">
            <a:off x="7540280" y="3938958"/>
            <a:ext cx="407963" cy="1702188"/>
          </a:xfrm>
          <a:prstGeom prst="leftBrac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57931" y="5184837"/>
            <a:ext cx="156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93167" y="5092505"/>
            <a:ext cx="2391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 2 </a:t>
            </a:r>
            <a:r>
              <a:rPr lang="ru-RU" sz="2000" b="1" dirty="0" err="1" smtClean="0"/>
              <a:t>меньше,чем</a:t>
            </a:r>
            <a:r>
              <a:rPr lang="ru-RU" sz="2000" b="1" dirty="0" smtClean="0"/>
              <a:t> у Сони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56403" y="3759107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Соня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16724" y="3757319"/>
            <a:ext cx="1744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Поля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6554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7221" y="2506662"/>
            <a:ext cx="7735712" cy="4351338"/>
          </a:xfrm>
        </p:spPr>
      </p:pic>
      <p:sp>
        <p:nvSpPr>
          <p:cNvPr id="5" name="Овальная выноска 4"/>
          <p:cNvSpPr/>
          <p:nvPr/>
        </p:nvSpPr>
        <p:spPr>
          <a:xfrm>
            <a:off x="3018970" y="0"/>
            <a:ext cx="9173029" cy="6241143"/>
          </a:xfrm>
          <a:prstGeom prst="wedgeEllipseCallout">
            <a:avLst>
              <a:gd name="adj1" fmla="val -49472"/>
              <a:gd name="adj2" fmla="val 24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Что нам нужно </a:t>
            </a:r>
            <a:r>
              <a:rPr lang="ru-RU" sz="4000" dirty="0" err="1" smtClean="0"/>
              <a:t>сделать,чтобы</a:t>
            </a:r>
            <a:r>
              <a:rPr lang="ru-RU" sz="4000" dirty="0" smtClean="0"/>
              <a:t> найти сколько марок было у Поли?</a:t>
            </a:r>
          </a:p>
          <a:p>
            <a:pPr algn="ctr"/>
            <a:r>
              <a:rPr lang="ru-RU" sz="4000" dirty="0" err="1" smtClean="0"/>
              <a:t>Правильно,нужно</a:t>
            </a:r>
            <a:r>
              <a:rPr lang="ru-RU" sz="4000" dirty="0" smtClean="0"/>
              <a:t> из марок Сони вычесть 2.</a:t>
            </a:r>
            <a:br>
              <a:rPr lang="ru-RU" sz="4000" dirty="0" smtClean="0"/>
            </a:br>
            <a:r>
              <a:rPr lang="ru-RU" sz="4000" dirty="0" smtClean="0"/>
              <a:t>Тогда чему это будет равно?</a:t>
            </a:r>
          </a:p>
          <a:p>
            <a:pPr algn="ctr"/>
            <a:r>
              <a:rPr lang="ru-RU" sz="4000" dirty="0" smtClean="0"/>
              <a:t>4-2=?</a:t>
            </a:r>
          </a:p>
          <a:p>
            <a:pPr algn="ctr"/>
            <a:r>
              <a:rPr lang="ru-RU" sz="4000" dirty="0" smtClean="0"/>
              <a:t>Правильно, 2.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342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961691"/>
            <a:ext cx="3378063" cy="4479063"/>
          </a:xfrm>
        </p:spPr>
      </p:pic>
      <p:sp>
        <p:nvSpPr>
          <p:cNvPr id="5" name="Овальная выноска 4"/>
          <p:cNvSpPr/>
          <p:nvPr/>
        </p:nvSpPr>
        <p:spPr>
          <a:xfrm>
            <a:off x="3904343" y="174171"/>
            <a:ext cx="8098971" cy="4847772"/>
          </a:xfrm>
          <a:prstGeom prst="wedgeEllipseCallout">
            <a:avLst>
              <a:gd name="adj1" fmla="val -57213"/>
              <a:gd name="adj2" fmla="val 18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Давай правильно запишем ответ.</a:t>
            </a:r>
          </a:p>
          <a:p>
            <a:pPr algn="ctr"/>
            <a:r>
              <a:rPr lang="ru-RU" sz="4400" dirty="0" smtClean="0"/>
              <a:t>Ответ: 2 марки было у Поли.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654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285"/>
            <a:ext cx="4351338" cy="4351338"/>
          </a:xfrm>
        </p:spPr>
      </p:pic>
      <p:sp>
        <p:nvSpPr>
          <p:cNvPr id="5" name="Овальная выноска 4"/>
          <p:cNvSpPr/>
          <p:nvPr/>
        </p:nvSpPr>
        <p:spPr>
          <a:xfrm>
            <a:off x="3396343" y="1"/>
            <a:ext cx="8795657" cy="5486400"/>
          </a:xfrm>
          <a:prstGeom prst="wedgeEllipseCallout">
            <a:avLst>
              <a:gd name="adj1" fmla="val -54624"/>
              <a:gd name="adj2" fmla="val 297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000" dirty="0" smtClean="0">
                <a:solidFill>
                  <a:schemeClr val="bg1"/>
                </a:solidFill>
              </a:rPr>
              <a:t>На </a:t>
            </a:r>
            <a:r>
              <a:rPr lang="ru-RU" altLang="ru-RU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грядке выросло 10 морковок</a:t>
            </a:r>
            <a:r>
              <a:rPr lang="ru-RU" altLang="ru-RU" sz="4000" dirty="0" smtClean="0">
                <a:solidFill>
                  <a:schemeClr val="bg1"/>
                </a:solidFill>
              </a:rPr>
              <a:t>. </a:t>
            </a:r>
            <a:r>
              <a:rPr lang="ru-RU" altLang="ru-RU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Для салата сорвали 4 морковки. Сколько морковок осталось на грядке?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Эту задачу попробуй решить сам.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986"/>
            <a:ext cx="2637611" cy="3497275"/>
          </a:xfrm>
        </p:spPr>
      </p:pic>
      <p:sp>
        <p:nvSpPr>
          <p:cNvPr id="5" name="Овальная выноска 4"/>
          <p:cNvSpPr/>
          <p:nvPr/>
        </p:nvSpPr>
        <p:spPr>
          <a:xfrm>
            <a:off x="2602523" y="112541"/>
            <a:ext cx="5908431" cy="2194560"/>
          </a:xfrm>
          <a:prstGeom prst="wedgeEllipseCallout">
            <a:avLst>
              <a:gd name="adj1" fmla="val -54643"/>
              <a:gd name="adj2" fmla="val 33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Твоя схема должна выглядеть примерно так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348111" y="5176911"/>
            <a:ext cx="4684541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Левая фигурная скобка 8"/>
          <p:cNvSpPr/>
          <p:nvPr/>
        </p:nvSpPr>
        <p:spPr>
          <a:xfrm rot="16200000">
            <a:off x="5479367" y="3066760"/>
            <a:ext cx="422031" cy="4684542"/>
          </a:xfrm>
          <a:prstGeom prst="leftBrace">
            <a:avLst/>
          </a:prstGeom>
          <a:ln w="666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5400000">
            <a:off x="3805311" y="4058529"/>
            <a:ext cx="661182" cy="1575582"/>
          </a:xfrm>
          <a:prstGeom prst="leftBrace">
            <a:avLst/>
          </a:prstGeom>
          <a:ln w="666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6147580" y="3291840"/>
            <a:ext cx="661183" cy="3108959"/>
          </a:xfrm>
          <a:prstGeom prst="leftBrace">
            <a:avLst/>
          </a:prstGeom>
          <a:ln w="666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149970" y="5620047"/>
            <a:ext cx="3080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Всего морковок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     10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86333" y="4086036"/>
            <a:ext cx="1927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 сорвали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23096" y="4096901"/>
            <a:ext cx="2933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? осталось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7649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698" y="0"/>
            <a:ext cx="3585029" cy="3585029"/>
          </a:xfrm>
        </p:spPr>
      </p:pic>
      <p:sp>
        <p:nvSpPr>
          <p:cNvPr id="5" name="Овальная выноска 4"/>
          <p:cNvSpPr/>
          <p:nvPr/>
        </p:nvSpPr>
        <p:spPr>
          <a:xfrm>
            <a:off x="0" y="365759"/>
            <a:ext cx="8011885" cy="5381897"/>
          </a:xfrm>
          <a:prstGeom prst="wedgeEllipseCallout">
            <a:avLst>
              <a:gd name="adj1" fmla="val 52718"/>
              <a:gd name="adj2" fmla="val -278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Проверь себя!</a:t>
            </a:r>
          </a:p>
          <a:p>
            <a:pPr algn="ctr"/>
            <a:r>
              <a:rPr lang="ru-RU" sz="3600" dirty="0" smtClean="0"/>
              <a:t>Выросло 10 </a:t>
            </a:r>
            <a:r>
              <a:rPr lang="ru-RU" sz="3600" dirty="0" err="1" smtClean="0"/>
              <a:t>морковок,сорвали</a:t>
            </a:r>
            <a:r>
              <a:rPr lang="ru-RU" sz="3600" dirty="0" smtClean="0"/>
              <a:t> 4 морковки.</a:t>
            </a:r>
          </a:p>
          <a:p>
            <a:pPr algn="ctr"/>
            <a:r>
              <a:rPr lang="ru-RU" sz="3600" dirty="0" err="1" smtClean="0"/>
              <a:t>Значит,надо</a:t>
            </a:r>
            <a:r>
              <a:rPr lang="ru-RU" sz="3600" dirty="0" smtClean="0"/>
              <a:t> из 10 вычесть 4</a:t>
            </a:r>
          </a:p>
          <a:p>
            <a:pPr algn="ctr"/>
            <a:r>
              <a:rPr lang="ru-RU" sz="3600" dirty="0" smtClean="0"/>
              <a:t>10-4=6</a:t>
            </a:r>
          </a:p>
          <a:p>
            <a:pPr algn="ctr"/>
            <a:r>
              <a:rPr lang="ru-RU" sz="3600" dirty="0" smtClean="0"/>
              <a:t>Ответ:6 морковок осталось на грядке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6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43" y="2498719"/>
            <a:ext cx="3087777" cy="4094165"/>
          </a:xfrm>
        </p:spPr>
      </p:pic>
      <p:sp>
        <p:nvSpPr>
          <p:cNvPr id="5" name="Овальная выноска 4"/>
          <p:cNvSpPr/>
          <p:nvPr/>
        </p:nvSpPr>
        <p:spPr>
          <a:xfrm>
            <a:off x="2786743" y="-435428"/>
            <a:ext cx="9405257" cy="6386286"/>
          </a:xfrm>
          <a:prstGeom prst="wedgeEllipseCallout">
            <a:avLst>
              <a:gd name="adj1" fmla="val -49228"/>
              <a:gd name="adj2" fmla="val 28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Давай </a:t>
            </a:r>
            <a:r>
              <a:rPr lang="ru-RU" sz="4400" dirty="0" err="1" smtClean="0"/>
              <a:t>повторим,что</a:t>
            </a:r>
            <a:r>
              <a:rPr lang="ru-RU" sz="4400" dirty="0" smtClean="0"/>
              <a:t> мы сегодня прошли.</a:t>
            </a:r>
          </a:p>
          <a:p>
            <a:pPr algn="ctr"/>
            <a:r>
              <a:rPr lang="ru-RU" sz="4400" dirty="0" smtClean="0"/>
              <a:t>Из чего состоит задача?</a:t>
            </a:r>
          </a:p>
          <a:p>
            <a:pPr algn="ctr"/>
            <a:r>
              <a:rPr lang="ru-RU" sz="4400" dirty="0" err="1" smtClean="0"/>
              <a:t>Правильно,из</a:t>
            </a:r>
            <a:r>
              <a:rPr lang="ru-RU" sz="4400" dirty="0" smtClean="0"/>
              <a:t> </a:t>
            </a:r>
            <a:r>
              <a:rPr lang="ru-RU" sz="4400" dirty="0" err="1" smtClean="0"/>
              <a:t>условия,вопроса,решения</a:t>
            </a:r>
            <a:r>
              <a:rPr lang="ru-RU" sz="4400" dirty="0" smtClean="0"/>
              <a:t> и ответа.</a:t>
            </a:r>
            <a:br>
              <a:rPr lang="ru-RU" sz="4400" dirty="0" smtClean="0"/>
            </a:br>
            <a:r>
              <a:rPr lang="ru-RU" sz="4400" dirty="0" smtClean="0"/>
              <a:t>Приведи пример каждого из компонентов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7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7656" y="3003491"/>
            <a:ext cx="5195207" cy="3460008"/>
          </a:xfrm>
        </p:spPr>
      </p:pic>
      <p:sp>
        <p:nvSpPr>
          <p:cNvPr id="5" name="Овальная выноска 4"/>
          <p:cNvSpPr/>
          <p:nvPr/>
        </p:nvSpPr>
        <p:spPr>
          <a:xfrm>
            <a:off x="2365828" y="162561"/>
            <a:ext cx="9535886" cy="5454468"/>
          </a:xfrm>
          <a:prstGeom prst="wedgeEllipseCallout">
            <a:avLst>
              <a:gd name="adj1" fmla="val -48382"/>
              <a:gd name="adj2" fmla="val 255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Но прежде чем нам отправиться  в путешествие, ты должен отгадать мою загадку, ответ которой будет являться темой нашего путешествия.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261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Рисунок 3" descr="класс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2997200"/>
            <a:ext cx="3048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ru-RU" altLang="ru-RU" sz="6600" b="1" dirty="0" smtClean="0">
                <a:solidFill>
                  <a:srgbClr val="2C35E4"/>
                </a:solidFill>
              </a:rPr>
              <a:t>МОЛОДЕЦ!!!</a:t>
            </a:r>
            <a:endParaRPr lang="ru-RU" altLang="ru-RU" sz="6600" b="1" dirty="0">
              <a:solidFill>
                <a:srgbClr val="2C35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8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776" y="2506662"/>
            <a:ext cx="4351338" cy="4351338"/>
          </a:xfrm>
        </p:spPr>
      </p:pic>
      <p:sp>
        <p:nvSpPr>
          <p:cNvPr id="5" name="Овальная выноска 4"/>
          <p:cNvSpPr/>
          <p:nvPr/>
        </p:nvSpPr>
        <p:spPr>
          <a:xfrm>
            <a:off x="2728686" y="130629"/>
            <a:ext cx="9463314" cy="6096000"/>
          </a:xfrm>
          <a:prstGeom prst="wedgeEllipseCallout">
            <a:avLst>
              <a:gd name="adj1" fmla="val -51508"/>
              <a:gd name="adj2" fmla="val 23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3600" dirty="0"/>
              <a:t>У нее нет ничего:</a:t>
            </a:r>
          </a:p>
          <a:p>
            <a:pPr fontAlgn="base"/>
            <a:r>
              <a:rPr lang="ru-RU" sz="3600" dirty="0"/>
              <a:t>Нет ни глаз, ни рук, ни носа,</a:t>
            </a:r>
          </a:p>
          <a:p>
            <a:pPr fontAlgn="base"/>
            <a:r>
              <a:rPr lang="ru-RU" sz="3600" dirty="0"/>
              <a:t>Состоит она всего</a:t>
            </a:r>
          </a:p>
          <a:p>
            <a:pPr fontAlgn="base"/>
            <a:r>
              <a:rPr lang="ru-RU" sz="3600" dirty="0"/>
              <a:t>Из условия с вопросом.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Как ты </a:t>
            </a:r>
            <a:r>
              <a:rPr lang="ru-RU" sz="3600" dirty="0" err="1" smtClean="0"/>
              <a:t>думаешь,что</a:t>
            </a:r>
            <a:r>
              <a:rPr lang="ru-RU" sz="3600" dirty="0" smtClean="0"/>
              <a:t> это?</a:t>
            </a:r>
          </a:p>
          <a:p>
            <a:pPr algn="ctr"/>
            <a:r>
              <a:rPr lang="ru-RU" sz="3600" dirty="0" err="1" smtClean="0"/>
              <a:t>Правильно,задача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72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457" y="0"/>
            <a:ext cx="3947886" cy="3947886"/>
          </a:xfrm>
        </p:spPr>
      </p:pic>
      <p:sp>
        <p:nvSpPr>
          <p:cNvPr id="5" name="Овальная выноска 4"/>
          <p:cNvSpPr/>
          <p:nvPr/>
        </p:nvSpPr>
        <p:spPr>
          <a:xfrm>
            <a:off x="0" y="667657"/>
            <a:ext cx="8490857" cy="4615543"/>
          </a:xfrm>
          <a:prstGeom prst="wedgeEllipseCallout">
            <a:avLst>
              <a:gd name="adj1" fmla="val 52671"/>
              <a:gd name="adj2" fmla="val -27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Итак, тема нашего урока решение задач. </a:t>
            </a:r>
          </a:p>
          <a:p>
            <a:pPr algn="ctr"/>
            <a:r>
              <a:rPr lang="ru-RU" sz="4800" dirty="0" smtClean="0"/>
              <a:t>Ты знаешь из чего состоит задача?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424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2628" y="2303462"/>
            <a:ext cx="7735712" cy="4351338"/>
          </a:xfrm>
        </p:spPr>
      </p:pic>
      <p:sp>
        <p:nvSpPr>
          <p:cNvPr id="5" name="Овальная выноска 4"/>
          <p:cNvSpPr/>
          <p:nvPr/>
        </p:nvSpPr>
        <p:spPr>
          <a:xfrm>
            <a:off x="3556000" y="0"/>
            <a:ext cx="8519886" cy="5399314"/>
          </a:xfrm>
          <a:prstGeom prst="wedgeEllipseCallout">
            <a:avLst>
              <a:gd name="adj1" fmla="val -58094"/>
              <a:gd name="adj2" fmla="val 26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Задача состоит из: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4400" dirty="0" smtClean="0">
                <a:hlinkClick r:id="rId3" action="ppaction://hlinksldjump"/>
              </a:rPr>
              <a:t>Условия</a:t>
            </a:r>
            <a:endParaRPr lang="ru-RU" sz="4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4400" dirty="0" smtClean="0">
                <a:hlinkClick r:id="rId4" action="ppaction://hlinksldjump"/>
              </a:rPr>
              <a:t>Вопроса</a:t>
            </a:r>
            <a:endParaRPr lang="ru-RU" sz="4400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4400" dirty="0" smtClean="0">
                <a:hlinkClick r:id="rId5" action="ppaction://hlinksldjump"/>
              </a:rPr>
              <a:t>Схемы </a:t>
            </a:r>
            <a:r>
              <a:rPr lang="ru-RU" sz="4400" dirty="0" smtClean="0"/>
              <a:t>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4400" dirty="0" smtClean="0">
                <a:hlinkClick r:id="rId6" action="ppaction://hlinksldjump"/>
              </a:rPr>
              <a:t>Решения</a:t>
            </a:r>
            <a:endParaRPr lang="ru-RU" sz="4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4400" dirty="0" smtClean="0">
                <a:hlinkClick r:id="rId7" action="ppaction://hlinksldjump"/>
              </a:rPr>
              <a:t>Ответа</a:t>
            </a:r>
            <a:endParaRPr lang="ru-RU" sz="4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1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061" y="2264229"/>
            <a:ext cx="4351338" cy="4351338"/>
          </a:xfrm>
        </p:spPr>
      </p:pic>
      <p:sp>
        <p:nvSpPr>
          <p:cNvPr id="5" name="Овальная выноска 4"/>
          <p:cNvSpPr/>
          <p:nvPr/>
        </p:nvSpPr>
        <p:spPr>
          <a:xfrm>
            <a:off x="2844800" y="-333828"/>
            <a:ext cx="9826172" cy="7496628"/>
          </a:xfrm>
          <a:prstGeom prst="wedgeEllipseCallout">
            <a:avLst>
              <a:gd name="adj1" fmla="val -56970"/>
              <a:gd name="adj2" fmla="val 13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>
                <a:solidFill>
                  <a:srgbClr val="FF0000"/>
                </a:solidFill>
              </a:rPr>
              <a:t>Мальчик собрал 3 листика. Девочка собрала 2 </a:t>
            </a:r>
            <a:r>
              <a:rPr lang="ru-RU" sz="4400" dirty="0" err="1" smtClean="0">
                <a:solidFill>
                  <a:srgbClr val="FF0000"/>
                </a:solidFill>
              </a:rPr>
              <a:t>листика</a:t>
            </a:r>
            <a:r>
              <a:rPr lang="ru-RU" sz="4400" dirty="0" err="1" smtClean="0"/>
              <a:t>.Сколько</a:t>
            </a:r>
            <a:r>
              <a:rPr lang="ru-RU" sz="4400" dirty="0" smtClean="0"/>
              <a:t> всего листиков?</a:t>
            </a:r>
            <a:endParaRPr lang="ru-RU" sz="4400" dirty="0"/>
          </a:p>
          <a:p>
            <a:r>
              <a:rPr lang="ru-RU" sz="4400" dirty="0" err="1" smtClean="0"/>
              <a:t>То,что</a:t>
            </a:r>
            <a:r>
              <a:rPr lang="ru-RU" sz="4400" dirty="0" smtClean="0"/>
              <a:t> выделено красным цветом-это </a:t>
            </a:r>
            <a:r>
              <a:rPr lang="ru-RU" sz="4400" dirty="0"/>
              <a:t>УСЛОВИЕ задачи, т.е. то, что нам известно.</a:t>
            </a:r>
          </a:p>
          <a:p>
            <a:pPr algn="ctr"/>
            <a:endParaRPr lang="ru-RU" dirty="0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11360727" y="6270171"/>
            <a:ext cx="599044" cy="4789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660" y="2564033"/>
            <a:ext cx="3238465" cy="4293967"/>
          </a:xfrm>
        </p:spPr>
      </p:pic>
      <p:sp>
        <p:nvSpPr>
          <p:cNvPr id="5" name="Овальная выноска 4"/>
          <p:cNvSpPr/>
          <p:nvPr/>
        </p:nvSpPr>
        <p:spPr>
          <a:xfrm>
            <a:off x="2293258" y="-188685"/>
            <a:ext cx="9898742" cy="5820228"/>
          </a:xfrm>
          <a:prstGeom prst="wedgeEllipseCallout">
            <a:avLst>
              <a:gd name="adj1" fmla="val -45173"/>
              <a:gd name="adj2" fmla="val 30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Мальчик собрал 3 листика. Девочка собрала 2 листика. </a:t>
            </a:r>
            <a:r>
              <a:rPr lang="ru-RU" sz="4000" dirty="0" smtClean="0">
                <a:solidFill>
                  <a:srgbClr val="FF0000"/>
                </a:solidFill>
              </a:rPr>
              <a:t>Сколько всего листиков?</a:t>
            </a:r>
          </a:p>
          <a:p>
            <a:pPr algn="ctr"/>
            <a:r>
              <a:rPr lang="ru-RU" sz="4000" dirty="0" err="1" smtClean="0"/>
              <a:t>То,что</a:t>
            </a:r>
            <a:r>
              <a:rPr lang="ru-RU" sz="4000" dirty="0" smtClean="0"/>
              <a:t> выделено красным цветом-это </a:t>
            </a:r>
            <a:r>
              <a:rPr lang="ru-RU" sz="4000" dirty="0"/>
              <a:t>ВОПРОС задачи, т.е. то, что надо узнать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10798629" y="5950857"/>
            <a:ext cx="1103085" cy="90714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0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63172" y="1097280"/>
            <a:ext cx="10515600" cy="435133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67" y="0"/>
            <a:ext cx="2405575" cy="2405575"/>
          </a:xfrm>
          <a:prstGeom prst="rect">
            <a:avLst/>
          </a:prstGeom>
        </p:spPr>
      </p:pic>
      <p:sp>
        <p:nvSpPr>
          <p:cNvPr id="7" name="Овальная выноска 6"/>
          <p:cNvSpPr/>
          <p:nvPr/>
        </p:nvSpPr>
        <p:spPr>
          <a:xfrm>
            <a:off x="1181686" y="-1"/>
            <a:ext cx="8834511" cy="3545059"/>
          </a:xfrm>
          <a:prstGeom prst="wedgeEllipseCallout">
            <a:avLst>
              <a:gd name="adj1" fmla="val 51017"/>
              <a:gd name="adj2" fmla="val -15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Мальчик собрал 3 листика. Девочка собрала 2 листика. Сколько всего листиков?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Давай составим схему по этой задачи.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Начертим прямую.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Потом на ней отметим </a:t>
            </a:r>
            <a:r>
              <a:rPr lang="ru-RU" sz="2800" dirty="0" err="1" smtClean="0">
                <a:solidFill>
                  <a:schemeClr val="bg1"/>
                </a:solidFill>
              </a:rPr>
              <a:t>то,что</a:t>
            </a:r>
            <a:r>
              <a:rPr lang="ru-RU" sz="2800" dirty="0" smtClean="0">
                <a:solidFill>
                  <a:schemeClr val="bg1"/>
                </a:solidFill>
              </a:rPr>
              <a:t> нам дано.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 </a:t>
            </a:r>
            <a:r>
              <a:rPr lang="ru-RU" sz="2800" dirty="0" err="1" smtClean="0">
                <a:solidFill>
                  <a:schemeClr val="bg1"/>
                </a:solidFill>
              </a:rPr>
              <a:t>теперь,то</a:t>
            </a:r>
            <a:r>
              <a:rPr lang="ru-RU" sz="2800" dirty="0" smtClean="0">
                <a:solidFill>
                  <a:schemeClr val="bg1"/>
                </a:solidFill>
              </a:rPr>
              <a:t> что нужно найти.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813538" y="5254282"/>
            <a:ext cx="4923693" cy="28135"/>
          </a:xfrm>
          <a:prstGeom prst="line">
            <a:avLst/>
          </a:prstGeom>
          <a:ln w="66675">
            <a:headEnd w="lg" len="lg"/>
            <a:tailEnd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Левая фигурная скобка 10"/>
          <p:cNvSpPr/>
          <p:nvPr/>
        </p:nvSpPr>
        <p:spPr>
          <a:xfrm rot="16200000">
            <a:off x="4930727" y="3151162"/>
            <a:ext cx="689317" cy="4951830"/>
          </a:xfrm>
          <a:prstGeom prst="leftBrace">
            <a:avLst>
              <a:gd name="adj1" fmla="val 8333"/>
              <a:gd name="adj2" fmla="val 51102"/>
            </a:avLst>
          </a:prstGeom>
          <a:ln w="66675">
            <a:solidFill>
              <a:schemeClr val="accent1">
                <a:lumMod val="75000"/>
              </a:schemeClr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474717" y="5643602"/>
            <a:ext cx="3798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       </a:t>
            </a:r>
            <a:r>
              <a:rPr lang="ru-RU" sz="7200" b="1" dirty="0" smtClean="0"/>
              <a:t>?</a:t>
            </a:r>
            <a:endParaRPr lang="ru-RU" sz="7200" b="1" dirty="0"/>
          </a:p>
        </p:txBody>
      </p:sp>
      <p:sp>
        <p:nvSpPr>
          <p:cNvPr id="13" name="Правая фигурная скобка 12"/>
          <p:cNvSpPr/>
          <p:nvPr/>
        </p:nvSpPr>
        <p:spPr>
          <a:xfrm rot="16200000">
            <a:off x="3988192" y="3643532"/>
            <a:ext cx="436095" cy="2785403"/>
          </a:xfrm>
          <a:prstGeom prst="rightBrace">
            <a:avLst/>
          </a:prstGeom>
          <a:ln w="66675">
            <a:solidFill>
              <a:schemeClr val="accent4">
                <a:lumMod val="50000"/>
              </a:schemeClr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 rot="5400000">
            <a:off x="6457992" y="3959134"/>
            <a:ext cx="435483" cy="2153585"/>
          </a:xfrm>
          <a:prstGeom prst="leftBrace">
            <a:avLst/>
          </a:prstGeom>
          <a:ln w="66675">
            <a:solidFill>
              <a:srgbClr val="7030A0"/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799470" y="4304714"/>
            <a:ext cx="2799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Собрал мальчик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98941" y="4294965"/>
            <a:ext cx="2868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Собрала девочка</a:t>
            </a:r>
            <a:endParaRPr lang="ru-RU" sz="28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587259" y="5036233"/>
            <a:ext cx="0" cy="464235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740812" y="5050300"/>
            <a:ext cx="0" cy="464235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675733" y="5050300"/>
            <a:ext cx="0" cy="450168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98941" y="5050300"/>
            <a:ext cx="0" cy="450168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правляющая кнопка: возврат 24">
            <a:hlinkClick r:id="rId3" action="ppaction://hlinksldjump" highlightClick="1"/>
          </p:cNvPr>
          <p:cNvSpPr/>
          <p:nvPr/>
        </p:nvSpPr>
        <p:spPr>
          <a:xfrm>
            <a:off x="11099409" y="5852160"/>
            <a:ext cx="932933" cy="99177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7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657" y="9025"/>
            <a:ext cx="3904343" cy="3904343"/>
          </a:xfrm>
        </p:spPr>
      </p:pic>
      <p:sp>
        <p:nvSpPr>
          <p:cNvPr id="5" name="Овальная выноска 4"/>
          <p:cNvSpPr/>
          <p:nvPr/>
        </p:nvSpPr>
        <p:spPr>
          <a:xfrm>
            <a:off x="0" y="9025"/>
            <a:ext cx="8476343" cy="5491889"/>
          </a:xfrm>
          <a:prstGeom prst="wedgeEllipseCallout">
            <a:avLst>
              <a:gd name="adj1" fmla="val 55366"/>
              <a:gd name="adj2" fmla="val -22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Мальчик собрал 3 листика. Девочка собрала 2 листика. Сколько всего листиков?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</a:rPr>
              <a:t>Как найти, сколько всего листиков? </a:t>
            </a:r>
            <a:r>
              <a:rPr lang="ru-RU" sz="3600" dirty="0">
                <a:solidFill>
                  <a:srgbClr val="FF0000"/>
                </a:solidFill>
              </a:rPr>
              <a:t>(3+2=5) </a:t>
            </a:r>
            <a:r>
              <a:rPr lang="ru-RU" sz="3600" dirty="0"/>
              <a:t>Это РЕШЕНИЕ задачи.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endParaRPr lang="ru-RU" sz="3600" dirty="0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11030857" y="5950857"/>
            <a:ext cx="1001486" cy="90714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153</TotalTime>
  <Words>401</Words>
  <Application>Microsoft Office PowerPoint</Application>
  <PresentationFormat>Произвольный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Альбина Кривошеева</dc:creator>
  <cp:lastModifiedBy>Ольга</cp:lastModifiedBy>
  <cp:revision>16</cp:revision>
  <dcterms:created xsi:type="dcterms:W3CDTF">2017-02-07T17:35:39Z</dcterms:created>
  <dcterms:modified xsi:type="dcterms:W3CDTF">2017-02-08T19:11:27Z</dcterms:modified>
</cp:coreProperties>
</file>