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8" r:id="rId2"/>
    <p:sldId id="262" r:id="rId3"/>
    <p:sldId id="274" r:id="rId4"/>
    <p:sldId id="267" r:id="rId5"/>
    <p:sldId id="290" r:id="rId6"/>
    <p:sldId id="289" r:id="rId7"/>
    <p:sldId id="291" r:id="rId8"/>
    <p:sldId id="292" r:id="rId9"/>
    <p:sldId id="293" r:id="rId10"/>
    <p:sldId id="296" r:id="rId11"/>
    <p:sldId id="298" r:id="rId12"/>
    <p:sldId id="299" r:id="rId13"/>
    <p:sldId id="297" r:id="rId14"/>
    <p:sldId id="295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993" autoAdjust="0"/>
  </p:normalViewPr>
  <p:slideViewPr>
    <p:cSldViewPr snapToGrid="0">
      <p:cViewPr varScale="1">
        <p:scale>
          <a:sx n="78" d="100"/>
          <a:sy n="78" d="100"/>
        </p:scale>
        <p:origin x="8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7E12E-D2B5-4A64-A851-3075C39EA163}" type="doc">
      <dgm:prSet loTypeId="urn:microsoft.com/office/officeart/2005/8/layout/vProcess5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5F44478-FC84-46F1-A588-07F95C3A4C7F}">
      <dgm:prSet phldrT="[Текст]" custT="1"/>
      <dgm:spPr/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 -КОММУНИКАТИВНАЯ</a:t>
          </a:r>
          <a:endParaRPr lang="ru-RU" sz="2800" dirty="0"/>
        </a:p>
      </dgm:t>
    </dgm:pt>
    <dgm:pt modelId="{95442AEA-851F-4E5A-90D5-4F1D598F8884}" type="parTrans" cxnId="{46F82192-5D1F-4D5D-A821-3B21D95BD9F8}">
      <dgm:prSet/>
      <dgm:spPr/>
      <dgm:t>
        <a:bodyPr/>
        <a:lstStyle/>
        <a:p>
          <a:endParaRPr lang="ru-RU"/>
        </a:p>
      </dgm:t>
    </dgm:pt>
    <dgm:pt modelId="{280FC296-F29A-409C-B256-B29A54F9AC40}" type="sibTrans" cxnId="{46F82192-5D1F-4D5D-A821-3B21D95BD9F8}">
      <dgm:prSet/>
      <dgm:spPr/>
      <dgm:t>
        <a:bodyPr/>
        <a:lstStyle/>
        <a:p>
          <a:endParaRPr lang="ru-RU"/>
        </a:p>
      </dgm:t>
    </dgm:pt>
    <dgm:pt modelId="{03504A81-F65C-410E-8407-9BD0581E3A5D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ПОЗНАВАТЕЛЬНАЯ</a:t>
          </a:r>
          <a:endParaRPr lang="ru-RU" sz="2800" dirty="0"/>
        </a:p>
      </dgm:t>
    </dgm:pt>
    <dgm:pt modelId="{5A6CE7E2-754E-4CAB-ABA7-3492FABC11A3}" type="parTrans" cxnId="{613FA317-2972-40FC-A6E3-37257362B0DA}">
      <dgm:prSet/>
      <dgm:spPr/>
      <dgm:t>
        <a:bodyPr/>
        <a:lstStyle/>
        <a:p>
          <a:endParaRPr lang="ru-RU"/>
        </a:p>
      </dgm:t>
    </dgm:pt>
    <dgm:pt modelId="{30276CDA-165C-4BD3-BFC1-31B20765DAAF}" type="sibTrans" cxnId="{613FA317-2972-40FC-A6E3-37257362B0DA}">
      <dgm:prSet/>
      <dgm:spPr/>
      <dgm:t>
        <a:bodyPr/>
        <a:lstStyle/>
        <a:p>
          <a:endParaRPr lang="ru-RU"/>
        </a:p>
      </dgm:t>
    </dgm:pt>
    <dgm:pt modelId="{6FF04435-DE09-40B2-A4A6-E2BAA2BB0536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РЕЧЕВАЯ</a:t>
          </a:r>
          <a:endParaRPr lang="ru-RU" sz="2800" dirty="0"/>
        </a:p>
      </dgm:t>
    </dgm:pt>
    <dgm:pt modelId="{AB136554-E7FC-4A6A-AF08-B7B547CC23DA}" type="parTrans" cxnId="{CED93FE1-3B15-4031-B588-0F84D78B50BD}">
      <dgm:prSet/>
      <dgm:spPr/>
      <dgm:t>
        <a:bodyPr/>
        <a:lstStyle/>
        <a:p>
          <a:endParaRPr lang="ru-RU"/>
        </a:p>
      </dgm:t>
    </dgm:pt>
    <dgm:pt modelId="{DE90A972-7E73-4FE2-B77A-65D39EA424C4}" type="sibTrans" cxnId="{CED93FE1-3B15-4031-B588-0F84D78B50BD}">
      <dgm:prSet/>
      <dgm:spPr/>
      <dgm:t>
        <a:bodyPr/>
        <a:lstStyle/>
        <a:p>
          <a:endParaRPr lang="ru-RU"/>
        </a:p>
      </dgm:t>
    </dgm:pt>
    <dgm:pt modelId="{F92C5A92-C98B-4A8A-A816-91D329B2D440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ФИЗИЧЕСКАЯ</a:t>
          </a:r>
          <a:endParaRPr lang="ru-RU" sz="2800" dirty="0"/>
        </a:p>
      </dgm:t>
    </dgm:pt>
    <dgm:pt modelId="{F625DA28-F065-47C9-B18E-928339F721E7}" type="parTrans" cxnId="{B0F946FB-760C-49A4-B920-37EB5CB6C618}">
      <dgm:prSet/>
      <dgm:spPr/>
      <dgm:t>
        <a:bodyPr/>
        <a:lstStyle/>
        <a:p>
          <a:endParaRPr lang="ru-RU"/>
        </a:p>
      </dgm:t>
    </dgm:pt>
    <dgm:pt modelId="{BA49D9DD-FFA1-4055-80FD-AE1F1B9C5323}" type="sibTrans" cxnId="{B0F946FB-760C-49A4-B920-37EB5CB6C618}">
      <dgm:prSet/>
      <dgm:spPr/>
      <dgm:t>
        <a:bodyPr/>
        <a:lstStyle/>
        <a:p>
          <a:endParaRPr lang="ru-RU"/>
        </a:p>
      </dgm:t>
    </dgm:pt>
    <dgm:pt modelId="{02FE9BDB-F3B5-4B84-A841-91C4DDC12774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ХУДОЖЕСТВЕННО-ЭСТЕТИЧЕСКАЯ</a:t>
          </a:r>
          <a:endParaRPr lang="ru-RU" sz="2800" dirty="0"/>
        </a:p>
      </dgm:t>
    </dgm:pt>
    <dgm:pt modelId="{0827C360-44BF-4F4F-AB98-864C29A998CF}" type="parTrans" cxnId="{67319B1D-4ED7-47A0-A594-CDCA139C151B}">
      <dgm:prSet/>
      <dgm:spPr/>
      <dgm:t>
        <a:bodyPr/>
        <a:lstStyle/>
        <a:p>
          <a:endParaRPr lang="ru-RU"/>
        </a:p>
      </dgm:t>
    </dgm:pt>
    <dgm:pt modelId="{057FE5D4-3D8B-4F4C-B850-EABB56C4919E}" type="sibTrans" cxnId="{67319B1D-4ED7-47A0-A594-CDCA139C151B}">
      <dgm:prSet/>
      <dgm:spPr/>
      <dgm:t>
        <a:bodyPr/>
        <a:lstStyle/>
        <a:p>
          <a:endParaRPr lang="ru-RU"/>
        </a:p>
      </dgm:t>
    </dgm:pt>
    <dgm:pt modelId="{6E3C4158-AFCB-46F9-8FD7-038190D0083F}" type="pres">
      <dgm:prSet presAssocID="{BD07E12E-D2B5-4A64-A851-3075C39EA163}" presName="outerComposite" presStyleCnt="0">
        <dgm:presLayoutVars>
          <dgm:chMax val="5"/>
          <dgm:dir/>
          <dgm:resizeHandles val="exact"/>
        </dgm:presLayoutVars>
      </dgm:prSet>
      <dgm:spPr/>
    </dgm:pt>
    <dgm:pt modelId="{4C220428-A7D0-4BAC-A4D1-57A7DB08700F}" type="pres">
      <dgm:prSet presAssocID="{BD07E12E-D2B5-4A64-A851-3075C39EA163}" presName="dummyMaxCanvas" presStyleCnt="0">
        <dgm:presLayoutVars/>
      </dgm:prSet>
      <dgm:spPr/>
    </dgm:pt>
    <dgm:pt modelId="{97D66E97-C690-429A-8817-E3253F2475E1}" type="pres">
      <dgm:prSet presAssocID="{BD07E12E-D2B5-4A64-A851-3075C39EA163}" presName="FiveNodes_1" presStyleLbl="node1" presStyleIdx="0" presStyleCnt="5" custScaleX="103340">
        <dgm:presLayoutVars>
          <dgm:bulletEnabled val="1"/>
        </dgm:presLayoutVars>
      </dgm:prSet>
      <dgm:spPr/>
    </dgm:pt>
    <dgm:pt modelId="{2CE87B08-878D-4EFF-B669-5FD0295A056A}" type="pres">
      <dgm:prSet presAssocID="{BD07E12E-D2B5-4A64-A851-3075C39EA163}" presName="FiveNodes_2" presStyleLbl="node1" presStyleIdx="1" presStyleCnt="5" custLinFactNeighborX="-741" custLinFactNeighborY="-1">
        <dgm:presLayoutVars>
          <dgm:bulletEnabled val="1"/>
        </dgm:presLayoutVars>
      </dgm:prSet>
      <dgm:spPr/>
    </dgm:pt>
    <dgm:pt modelId="{D02F85AE-D9AD-4D36-9877-FC20D31D11A3}" type="pres">
      <dgm:prSet presAssocID="{BD07E12E-D2B5-4A64-A851-3075C39EA163}" presName="FiveNodes_3" presStyleLbl="node1" presStyleIdx="2" presStyleCnt="5">
        <dgm:presLayoutVars>
          <dgm:bulletEnabled val="1"/>
        </dgm:presLayoutVars>
      </dgm:prSet>
      <dgm:spPr/>
    </dgm:pt>
    <dgm:pt modelId="{5A63F077-C2B1-45E4-8376-92C3DCC88A02}" type="pres">
      <dgm:prSet presAssocID="{BD07E12E-D2B5-4A64-A851-3075C39EA163}" presName="FiveNodes_4" presStyleLbl="node1" presStyleIdx="3" presStyleCnt="5">
        <dgm:presLayoutVars>
          <dgm:bulletEnabled val="1"/>
        </dgm:presLayoutVars>
      </dgm:prSet>
      <dgm:spPr/>
    </dgm:pt>
    <dgm:pt modelId="{AC74D658-BD10-4E18-9EFD-D323F4E60E58}" type="pres">
      <dgm:prSet presAssocID="{BD07E12E-D2B5-4A64-A851-3075C39EA163}" presName="FiveNodes_5" presStyleLbl="node1" presStyleIdx="4" presStyleCnt="5">
        <dgm:presLayoutVars>
          <dgm:bulletEnabled val="1"/>
        </dgm:presLayoutVars>
      </dgm:prSet>
      <dgm:spPr/>
    </dgm:pt>
    <dgm:pt modelId="{806DD1F3-9E9C-402F-BC5C-704B85C1C5D9}" type="pres">
      <dgm:prSet presAssocID="{BD07E12E-D2B5-4A64-A851-3075C39EA163}" presName="FiveConn_1-2" presStyleLbl="fgAccFollowNode1" presStyleIdx="0" presStyleCnt="4">
        <dgm:presLayoutVars>
          <dgm:bulletEnabled val="1"/>
        </dgm:presLayoutVars>
      </dgm:prSet>
      <dgm:spPr/>
    </dgm:pt>
    <dgm:pt modelId="{32FDF4A4-0CD5-42E7-9916-4E997C6E2842}" type="pres">
      <dgm:prSet presAssocID="{BD07E12E-D2B5-4A64-A851-3075C39EA163}" presName="FiveConn_2-3" presStyleLbl="fgAccFollowNode1" presStyleIdx="1" presStyleCnt="4">
        <dgm:presLayoutVars>
          <dgm:bulletEnabled val="1"/>
        </dgm:presLayoutVars>
      </dgm:prSet>
      <dgm:spPr/>
    </dgm:pt>
    <dgm:pt modelId="{5DC27E12-A851-43AE-92CA-9CB6255D9A00}" type="pres">
      <dgm:prSet presAssocID="{BD07E12E-D2B5-4A64-A851-3075C39EA163}" presName="FiveConn_3-4" presStyleLbl="fgAccFollowNode1" presStyleIdx="2" presStyleCnt="4">
        <dgm:presLayoutVars>
          <dgm:bulletEnabled val="1"/>
        </dgm:presLayoutVars>
      </dgm:prSet>
      <dgm:spPr/>
    </dgm:pt>
    <dgm:pt modelId="{10AFB9FB-FB0C-4FC3-8613-8D6AFCCDE21A}" type="pres">
      <dgm:prSet presAssocID="{BD07E12E-D2B5-4A64-A851-3075C39EA163}" presName="FiveConn_4-5" presStyleLbl="fgAccFollowNode1" presStyleIdx="3" presStyleCnt="4">
        <dgm:presLayoutVars>
          <dgm:bulletEnabled val="1"/>
        </dgm:presLayoutVars>
      </dgm:prSet>
      <dgm:spPr/>
    </dgm:pt>
    <dgm:pt modelId="{9A350BEC-F7A6-46E7-B347-E3A8694351BA}" type="pres">
      <dgm:prSet presAssocID="{BD07E12E-D2B5-4A64-A851-3075C39EA163}" presName="FiveNodes_1_text" presStyleLbl="node1" presStyleIdx="4" presStyleCnt="5">
        <dgm:presLayoutVars>
          <dgm:bulletEnabled val="1"/>
        </dgm:presLayoutVars>
      </dgm:prSet>
      <dgm:spPr/>
    </dgm:pt>
    <dgm:pt modelId="{D4706198-83E0-4682-A40F-AA571C10A997}" type="pres">
      <dgm:prSet presAssocID="{BD07E12E-D2B5-4A64-A851-3075C39EA163}" presName="FiveNodes_2_text" presStyleLbl="node1" presStyleIdx="4" presStyleCnt="5">
        <dgm:presLayoutVars>
          <dgm:bulletEnabled val="1"/>
        </dgm:presLayoutVars>
      </dgm:prSet>
      <dgm:spPr/>
    </dgm:pt>
    <dgm:pt modelId="{D6DA910B-B8BE-4C7B-A22E-8B11A70E8DA0}" type="pres">
      <dgm:prSet presAssocID="{BD07E12E-D2B5-4A64-A851-3075C39EA163}" presName="FiveNodes_3_text" presStyleLbl="node1" presStyleIdx="4" presStyleCnt="5">
        <dgm:presLayoutVars>
          <dgm:bulletEnabled val="1"/>
        </dgm:presLayoutVars>
      </dgm:prSet>
      <dgm:spPr/>
    </dgm:pt>
    <dgm:pt modelId="{B6EF4B60-7FB2-439A-BE21-5B47B3C95D38}" type="pres">
      <dgm:prSet presAssocID="{BD07E12E-D2B5-4A64-A851-3075C39EA163}" presName="FiveNodes_4_text" presStyleLbl="node1" presStyleIdx="4" presStyleCnt="5">
        <dgm:presLayoutVars>
          <dgm:bulletEnabled val="1"/>
        </dgm:presLayoutVars>
      </dgm:prSet>
      <dgm:spPr/>
    </dgm:pt>
    <dgm:pt modelId="{5C286FD6-9C52-4646-8DBE-6AA30DC14E1D}" type="pres">
      <dgm:prSet presAssocID="{BD07E12E-D2B5-4A64-A851-3075C39EA16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9E7F400-F9CA-4780-9117-6FF7316F9FBD}" type="presOf" srcId="{02FE9BDB-F3B5-4B84-A841-91C4DDC12774}" destId="{B6EF4B60-7FB2-439A-BE21-5B47B3C95D38}" srcOrd="1" destOrd="0" presId="urn:microsoft.com/office/officeart/2005/8/layout/vProcess5"/>
    <dgm:cxn modelId="{AFD32C02-9066-4316-BC11-5F8586C5C895}" type="presOf" srcId="{15F44478-FC84-46F1-A588-07F95C3A4C7F}" destId="{9A350BEC-F7A6-46E7-B347-E3A8694351BA}" srcOrd="1" destOrd="0" presId="urn:microsoft.com/office/officeart/2005/8/layout/vProcess5"/>
    <dgm:cxn modelId="{7685270B-346A-4902-9B9D-D895742F7B8E}" type="presOf" srcId="{15F44478-FC84-46F1-A588-07F95C3A4C7F}" destId="{97D66E97-C690-429A-8817-E3253F2475E1}" srcOrd="0" destOrd="0" presId="urn:microsoft.com/office/officeart/2005/8/layout/vProcess5"/>
    <dgm:cxn modelId="{613FA317-2972-40FC-A6E3-37257362B0DA}" srcId="{BD07E12E-D2B5-4A64-A851-3075C39EA163}" destId="{03504A81-F65C-410E-8407-9BD0581E3A5D}" srcOrd="1" destOrd="0" parTransId="{5A6CE7E2-754E-4CAB-ABA7-3492FABC11A3}" sibTransId="{30276CDA-165C-4BD3-BFC1-31B20765DAAF}"/>
    <dgm:cxn modelId="{67319B1D-4ED7-47A0-A594-CDCA139C151B}" srcId="{BD07E12E-D2B5-4A64-A851-3075C39EA163}" destId="{02FE9BDB-F3B5-4B84-A841-91C4DDC12774}" srcOrd="3" destOrd="0" parTransId="{0827C360-44BF-4F4F-AB98-864C29A998CF}" sibTransId="{057FE5D4-3D8B-4F4C-B850-EABB56C4919E}"/>
    <dgm:cxn modelId="{D8A24738-1C23-4509-9FA6-8B978294B033}" type="presOf" srcId="{280FC296-F29A-409C-B256-B29A54F9AC40}" destId="{806DD1F3-9E9C-402F-BC5C-704B85C1C5D9}" srcOrd="0" destOrd="0" presId="urn:microsoft.com/office/officeart/2005/8/layout/vProcess5"/>
    <dgm:cxn modelId="{0067EB75-60D0-4AF1-9976-262AA5AAC5A8}" type="presOf" srcId="{03504A81-F65C-410E-8407-9BD0581E3A5D}" destId="{2CE87B08-878D-4EFF-B669-5FD0295A056A}" srcOrd="0" destOrd="0" presId="urn:microsoft.com/office/officeart/2005/8/layout/vProcess5"/>
    <dgm:cxn modelId="{2BC81A76-22DF-4A78-8E0C-C199A446A972}" type="presOf" srcId="{DE90A972-7E73-4FE2-B77A-65D39EA424C4}" destId="{5DC27E12-A851-43AE-92CA-9CB6255D9A00}" srcOrd="0" destOrd="0" presId="urn:microsoft.com/office/officeart/2005/8/layout/vProcess5"/>
    <dgm:cxn modelId="{A96D1F84-DBDA-4BD1-B63C-1101A53CEABE}" type="presOf" srcId="{03504A81-F65C-410E-8407-9BD0581E3A5D}" destId="{D4706198-83E0-4682-A40F-AA571C10A997}" srcOrd="1" destOrd="0" presId="urn:microsoft.com/office/officeart/2005/8/layout/vProcess5"/>
    <dgm:cxn modelId="{8F691A87-6FAF-42EB-9B9D-9DB079888758}" type="presOf" srcId="{6FF04435-DE09-40B2-A4A6-E2BAA2BB0536}" destId="{D02F85AE-D9AD-4D36-9877-FC20D31D11A3}" srcOrd="0" destOrd="0" presId="urn:microsoft.com/office/officeart/2005/8/layout/vProcess5"/>
    <dgm:cxn modelId="{46F82192-5D1F-4D5D-A821-3B21D95BD9F8}" srcId="{BD07E12E-D2B5-4A64-A851-3075C39EA163}" destId="{15F44478-FC84-46F1-A588-07F95C3A4C7F}" srcOrd="0" destOrd="0" parTransId="{95442AEA-851F-4E5A-90D5-4F1D598F8884}" sibTransId="{280FC296-F29A-409C-B256-B29A54F9AC40}"/>
    <dgm:cxn modelId="{F5D18393-FC05-40D3-9195-6C23155580B0}" type="presOf" srcId="{30276CDA-165C-4BD3-BFC1-31B20765DAAF}" destId="{32FDF4A4-0CD5-42E7-9916-4E997C6E2842}" srcOrd="0" destOrd="0" presId="urn:microsoft.com/office/officeart/2005/8/layout/vProcess5"/>
    <dgm:cxn modelId="{6AE1C59A-2E5A-4867-A882-3FBAE4FE9CA2}" type="presOf" srcId="{F92C5A92-C98B-4A8A-A816-91D329B2D440}" destId="{AC74D658-BD10-4E18-9EFD-D323F4E60E58}" srcOrd="0" destOrd="0" presId="urn:microsoft.com/office/officeart/2005/8/layout/vProcess5"/>
    <dgm:cxn modelId="{E9D9779D-6C05-4C85-89F1-8C05B9DD7EE5}" type="presOf" srcId="{BD07E12E-D2B5-4A64-A851-3075C39EA163}" destId="{6E3C4158-AFCB-46F9-8FD7-038190D0083F}" srcOrd="0" destOrd="0" presId="urn:microsoft.com/office/officeart/2005/8/layout/vProcess5"/>
    <dgm:cxn modelId="{EA30AFB7-9CAE-4248-9E36-ED41CF83502B}" type="presOf" srcId="{057FE5D4-3D8B-4F4C-B850-EABB56C4919E}" destId="{10AFB9FB-FB0C-4FC3-8613-8D6AFCCDE21A}" srcOrd="0" destOrd="0" presId="urn:microsoft.com/office/officeart/2005/8/layout/vProcess5"/>
    <dgm:cxn modelId="{A2F090BE-39FF-425A-B9D4-43A91DA4DC48}" type="presOf" srcId="{02FE9BDB-F3B5-4B84-A841-91C4DDC12774}" destId="{5A63F077-C2B1-45E4-8376-92C3DCC88A02}" srcOrd="0" destOrd="0" presId="urn:microsoft.com/office/officeart/2005/8/layout/vProcess5"/>
    <dgm:cxn modelId="{B13E89D1-C82F-41D2-8ABD-BF3FE4E8DAAE}" type="presOf" srcId="{F92C5A92-C98B-4A8A-A816-91D329B2D440}" destId="{5C286FD6-9C52-4646-8DBE-6AA30DC14E1D}" srcOrd="1" destOrd="0" presId="urn:microsoft.com/office/officeart/2005/8/layout/vProcess5"/>
    <dgm:cxn modelId="{CED93FE1-3B15-4031-B588-0F84D78B50BD}" srcId="{BD07E12E-D2B5-4A64-A851-3075C39EA163}" destId="{6FF04435-DE09-40B2-A4A6-E2BAA2BB0536}" srcOrd="2" destOrd="0" parTransId="{AB136554-E7FC-4A6A-AF08-B7B547CC23DA}" sibTransId="{DE90A972-7E73-4FE2-B77A-65D39EA424C4}"/>
    <dgm:cxn modelId="{97A3B6E3-1D1A-4CDB-A54E-6226ABCBE44F}" type="presOf" srcId="{6FF04435-DE09-40B2-A4A6-E2BAA2BB0536}" destId="{D6DA910B-B8BE-4C7B-A22E-8B11A70E8DA0}" srcOrd="1" destOrd="0" presId="urn:microsoft.com/office/officeart/2005/8/layout/vProcess5"/>
    <dgm:cxn modelId="{B0F946FB-760C-49A4-B920-37EB5CB6C618}" srcId="{BD07E12E-D2B5-4A64-A851-3075C39EA163}" destId="{F92C5A92-C98B-4A8A-A816-91D329B2D440}" srcOrd="4" destOrd="0" parTransId="{F625DA28-F065-47C9-B18E-928339F721E7}" sibTransId="{BA49D9DD-FFA1-4055-80FD-AE1F1B9C5323}"/>
    <dgm:cxn modelId="{DDB908EF-3D5B-4B6B-A8E0-6732A16FFCDC}" type="presParOf" srcId="{6E3C4158-AFCB-46F9-8FD7-038190D0083F}" destId="{4C220428-A7D0-4BAC-A4D1-57A7DB08700F}" srcOrd="0" destOrd="0" presId="urn:microsoft.com/office/officeart/2005/8/layout/vProcess5"/>
    <dgm:cxn modelId="{43928D46-6C39-406D-BD39-CB5F6DB625C7}" type="presParOf" srcId="{6E3C4158-AFCB-46F9-8FD7-038190D0083F}" destId="{97D66E97-C690-429A-8817-E3253F2475E1}" srcOrd="1" destOrd="0" presId="urn:microsoft.com/office/officeart/2005/8/layout/vProcess5"/>
    <dgm:cxn modelId="{2D47B99F-B9E0-4D99-B66D-0F3D1D3B7383}" type="presParOf" srcId="{6E3C4158-AFCB-46F9-8FD7-038190D0083F}" destId="{2CE87B08-878D-4EFF-B669-5FD0295A056A}" srcOrd="2" destOrd="0" presId="urn:microsoft.com/office/officeart/2005/8/layout/vProcess5"/>
    <dgm:cxn modelId="{E15AC414-0684-445E-84B6-AE662DFC5439}" type="presParOf" srcId="{6E3C4158-AFCB-46F9-8FD7-038190D0083F}" destId="{D02F85AE-D9AD-4D36-9877-FC20D31D11A3}" srcOrd="3" destOrd="0" presId="urn:microsoft.com/office/officeart/2005/8/layout/vProcess5"/>
    <dgm:cxn modelId="{14474F44-EA0F-419F-86CC-3EAAE00B7B13}" type="presParOf" srcId="{6E3C4158-AFCB-46F9-8FD7-038190D0083F}" destId="{5A63F077-C2B1-45E4-8376-92C3DCC88A02}" srcOrd="4" destOrd="0" presId="urn:microsoft.com/office/officeart/2005/8/layout/vProcess5"/>
    <dgm:cxn modelId="{D2B4B5DB-8D9A-4BA3-B054-9B56A498CFF5}" type="presParOf" srcId="{6E3C4158-AFCB-46F9-8FD7-038190D0083F}" destId="{AC74D658-BD10-4E18-9EFD-D323F4E60E58}" srcOrd="5" destOrd="0" presId="urn:microsoft.com/office/officeart/2005/8/layout/vProcess5"/>
    <dgm:cxn modelId="{7DC0EC46-4B3B-4683-8E3A-66CC8D099A18}" type="presParOf" srcId="{6E3C4158-AFCB-46F9-8FD7-038190D0083F}" destId="{806DD1F3-9E9C-402F-BC5C-704B85C1C5D9}" srcOrd="6" destOrd="0" presId="urn:microsoft.com/office/officeart/2005/8/layout/vProcess5"/>
    <dgm:cxn modelId="{D129B5D2-DC3D-41EF-A421-8C6249482F33}" type="presParOf" srcId="{6E3C4158-AFCB-46F9-8FD7-038190D0083F}" destId="{32FDF4A4-0CD5-42E7-9916-4E997C6E2842}" srcOrd="7" destOrd="0" presId="urn:microsoft.com/office/officeart/2005/8/layout/vProcess5"/>
    <dgm:cxn modelId="{0A95FA21-4D1D-4662-9CAB-B0F2559F000C}" type="presParOf" srcId="{6E3C4158-AFCB-46F9-8FD7-038190D0083F}" destId="{5DC27E12-A851-43AE-92CA-9CB6255D9A00}" srcOrd="8" destOrd="0" presId="urn:microsoft.com/office/officeart/2005/8/layout/vProcess5"/>
    <dgm:cxn modelId="{7DDEF5E9-728F-4F68-88EE-4AD91FA95B49}" type="presParOf" srcId="{6E3C4158-AFCB-46F9-8FD7-038190D0083F}" destId="{10AFB9FB-FB0C-4FC3-8613-8D6AFCCDE21A}" srcOrd="9" destOrd="0" presId="urn:microsoft.com/office/officeart/2005/8/layout/vProcess5"/>
    <dgm:cxn modelId="{81FD84FB-BAB3-48B0-A5A8-0ADB3A25BDFF}" type="presParOf" srcId="{6E3C4158-AFCB-46F9-8FD7-038190D0083F}" destId="{9A350BEC-F7A6-46E7-B347-E3A8694351BA}" srcOrd="10" destOrd="0" presId="urn:microsoft.com/office/officeart/2005/8/layout/vProcess5"/>
    <dgm:cxn modelId="{53B02ACE-8472-4DF4-A72E-C07714EC86D7}" type="presParOf" srcId="{6E3C4158-AFCB-46F9-8FD7-038190D0083F}" destId="{D4706198-83E0-4682-A40F-AA571C10A997}" srcOrd="11" destOrd="0" presId="urn:microsoft.com/office/officeart/2005/8/layout/vProcess5"/>
    <dgm:cxn modelId="{7006D043-6780-4AE2-91A5-A8E083F944AE}" type="presParOf" srcId="{6E3C4158-AFCB-46F9-8FD7-038190D0083F}" destId="{D6DA910B-B8BE-4C7B-A22E-8B11A70E8DA0}" srcOrd="12" destOrd="0" presId="urn:microsoft.com/office/officeart/2005/8/layout/vProcess5"/>
    <dgm:cxn modelId="{790A9DAC-670C-43AC-A845-9EAACDC4911C}" type="presParOf" srcId="{6E3C4158-AFCB-46F9-8FD7-038190D0083F}" destId="{B6EF4B60-7FB2-439A-BE21-5B47B3C95D38}" srcOrd="13" destOrd="0" presId="urn:microsoft.com/office/officeart/2005/8/layout/vProcess5"/>
    <dgm:cxn modelId="{ADE44CB1-EAD1-4C81-B865-D81B641275AD}" type="presParOf" srcId="{6E3C4158-AFCB-46F9-8FD7-038190D0083F}" destId="{5C286FD6-9C52-4646-8DBE-6AA30DC14E1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66E97-C690-429A-8817-E3253F2475E1}">
      <dsp:nvSpPr>
        <dsp:cNvPr id="0" name=""/>
        <dsp:cNvSpPr/>
      </dsp:nvSpPr>
      <dsp:spPr>
        <a:xfrm>
          <a:off x="-44732" y="0"/>
          <a:ext cx="5536121" cy="86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 -КОММУНИКАТИВНАЯ</a:t>
          </a:r>
          <a:endParaRPr lang="ru-RU" sz="2800" kern="1200" dirty="0"/>
        </a:p>
      </dsp:txBody>
      <dsp:txXfrm>
        <a:off x="-19266" y="25466"/>
        <a:ext cx="4463127" cy="818543"/>
      </dsp:txXfrm>
    </dsp:sp>
    <dsp:sp modelId="{2CE87B08-878D-4EFF-B669-5FD0295A056A}">
      <dsp:nvSpPr>
        <dsp:cNvPr id="0" name=""/>
        <dsp:cNvSpPr/>
      </dsp:nvSpPr>
      <dsp:spPr>
        <a:xfrm>
          <a:off x="405085" y="990226"/>
          <a:ext cx="5357191" cy="86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ПОЗНАВАТЕЛЬНАЯ</a:t>
          </a:r>
          <a:endParaRPr lang="ru-RU" sz="2800" kern="1200" dirty="0"/>
        </a:p>
      </dsp:txBody>
      <dsp:txXfrm>
        <a:off x="430551" y="1015692"/>
        <a:ext cx="4341050" cy="818543"/>
      </dsp:txXfrm>
    </dsp:sp>
    <dsp:sp modelId="{D02F85AE-D9AD-4D36-9877-FC20D31D11A3}">
      <dsp:nvSpPr>
        <dsp:cNvPr id="0" name=""/>
        <dsp:cNvSpPr/>
      </dsp:nvSpPr>
      <dsp:spPr>
        <a:xfrm>
          <a:off x="844832" y="1980470"/>
          <a:ext cx="5357191" cy="86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РЕЧЕВАЯ</a:t>
          </a:r>
          <a:endParaRPr lang="ru-RU" sz="2800" kern="1200" dirty="0"/>
        </a:p>
      </dsp:txBody>
      <dsp:txXfrm>
        <a:off x="870298" y="2005936"/>
        <a:ext cx="4341050" cy="818543"/>
      </dsp:txXfrm>
    </dsp:sp>
    <dsp:sp modelId="{5A63F077-C2B1-45E4-8376-92C3DCC88A02}">
      <dsp:nvSpPr>
        <dsp:cNvPr id="0" name=""/>
        <dsp:cNvSpPr/>
      </dsp:nvSpPr>
      <dsp:spPr>
        <a:xfrm>
          <a:off x="1244882" y="2970706"/>
          <a:ext cx="5357191" cy="86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ХУДОЖЕСТВЕННО-ЭСТЕТИЧЕСКАЯ</a:t>
          </a:r>
          <a:endParaRPr lang="ru-RU" sz="2800" kern="1200" dirty="0"/>
        </a:p>
      </dsp:txBody>
      <dsp:txXfrm>
        <a:off x="1270348" y="2996172"/>
        <a:ext cx="4341050" cy="818543"/>
      </dsp:txXfrm>
    </dsp:sp>
    <dsp:sp modelId="{AC74D658-BD10-4E18-9EFD-D323F4E60E58}">
      <dsp:nvSpPr>
        <dsp:cNvPr id="0" name=""/>
        <dsp:cNvSpPr/>
      </dsp:nvSpPr>
      <dsp:spPr>
        <a:xfrm>
          <a:off x="1644932" y="3960941"/>
          <a:ext cx="5357191" cy="869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ФИЗИЧЕСКАЯ</a:t>
          </a:r>
          <a:endParaRPr lang="ru-RU" sz="2800" kern="1200" dirty="0"/>
        </a:p>
      </dsp:txBody>
      <dsp:txXfrm>
        <a:off x="1670398" y="3986407"/>
        <a:ext cx="4341050" cy="818543"/>
      </dsp:txXfrm>
    </dsp:sp>
    <dsp:sp modelId="{806DD1F3-9E9C-402F-BC5C-704B85C1C5D9}">
      <dsp:nvSpPr>
        <dsp:cNvPr id="0" name=""/>
        <dsp:cNvSpPr/>
      </dsp:nvSpPr>
      <dsp:spPr>
        <a:xfrm>
          <a:off x="4836764" y="635199"/>
          <a:ext cx="565158" cy="565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4963925" y="635199"/>
        <a:ext cx="310836" cy="425281"/>
      </dsp:txXfrm>
    </dsp:sp>
    <dsp:sp modelId="{32FDF4A4-0CD5-42E7-9916-4E997C6E2842}">
      <dsp:nvSpPr>
        <dsp:cNvPr id="0" name=""/>
        <dsp:cNvSpPr/>
      </dsp:nvSpPr>
      <dsp:spPr>
        <a:xfrm>
          <a:off x="5236814" y="1625435"/>
          <a:ext cx="565158" cy="565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5363975" y="1625435"/>
        <a:ext cx="310836" cy="425281"/>
      </dsp:txXfrm>
    </dsp:sp>
    <dsp:sp modelId="{5DC27E12-A851-43AE-92CA-9CB6255D9A00}">
      <dsp:nvSpPr>
        <dsp:cNvPr id="0" name=""/>
        <dsp:cNvSpPr/>
      </dsp:nvSpPr>
      <dsp:spPr>
        <a:xfrm>
          <a:off x="5636864" y="2601179"/>
          <a:ext cx="565158" cy="565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5764025" y="2601179"/>
        <a:ext cx="310836" cy="425281"/>
      </dsp:txXfrm>
    </dsp:sp>
    <dsp:sp modelId="{10AFB9FB-FB0C-4FC3-8613-8D6AFCCDE21A}">
      <dsp:nvSpPr>
        <dsp:cNvPr id="0" name=""/>
        <dsp:cNvSpPr/>
      </dsp:nvSpPr>
      <dsp:spPr>
        <a:xfrm>
          <a:off x="6036914" y="3601075"/>
          <a:ext cx="565158" cy="565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6164075" y="3601075"/>
        <a:ext cx="310836" cy="425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1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081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273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81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61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973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2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8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8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0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2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25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57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38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4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48A99-AE06-4766-9FCC-661699F28E6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7F6D23-B10E-4094-92A7-794986AD3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0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9A3FB-7AE8-4118-BEEF-DF21CF27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900" y="1661696"/>
            <a:ext cx="9198591" cy="19494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патриоты»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НРАВСТВЕННО ПАТРИОТИЧЕСКОМУ ВОСПИТАНИЮ В СТАРШЕЙ ГРУППЕ</a:t>
            </a:r>
            <a:endParaRPr lang="ru-RU" sz="2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CF77D0-C909-4A7A-A9BA-7C402BBB7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809"/>
            <a:ext cx="9198591" cy="13255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№54 п.Михайловка </a:t>
            </a:r>
          </a:p>
        </p:txBody>
      </p:sp>
      <p:pic>
        <p:nvPicPr>
          <p:cNvPr id="7" name="Picture 2" descr="http://img0.liveinternet.ru/images/attach/c/3/77/511/77511886_27df11fc77d3f6ad9703e9d52bf9658e.gif">
            <a:extLst>
              <a:ext uri="{FF2B5EF4-FFF2-40B4-BE49-F238E27FC236}">
                <a16:creationId xmlns:a16="http://schemas.microsoft.com/office/drawing/2014/main" id="{4F022349-94F6-43E2-B5C2-73C585CD9B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278" y="5162591"/>
            <a:ext cx="2022893" cy="22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0.liveinternet.ru/images/attach/c/3/77/511/77511886_27df11fc77d3f6ad9703e9d52bf9658e.gif">
            <a:extLst>
              <a:ext uri="{FF2B5EF4-FFF2-40B4-BE49-F238E27FC236}">
                <a16:creationId xmlns:a16="http://schemas.microsoft.com/office/drawing/2014/main" id="{649D16D4-308F-4877-B0C5-E4A88463E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6925" y="4490520"/>
            <a:ext cx="2618286" cy="22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7FF9FC-8D1D-4C0E-B727-435E5AC371CA}"/>
              </a:ext>
            </a:extLst>
          </p:cNvPr>
          <p:cNvSpPr txBox="1"/>
          <p:nvPr/>
        </p:nvSpPr>
        <p:spPr>
          <a:xfrm>
            <a:off x="5968181" y="4841791"/>
            <a:ext cx="5144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pPr algn="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Федотова Оксана Алексеевна</a:t>
            </a:r>
          </a:p>
          <a:p>
            <a:pPr algn="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Ганенкова Марина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379266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/>
          </a:bodyPr>
          <a:lstStyle/>
          <a:p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E42F2-9551-7A16-715E-42FC596E3715}"/>
              </a:ext>
            </a:extLst>
          </p:cNvPr>
          <p:cNvSpPr txBox="1"/>
          <p:nvPr/>
        </p:nvSpPr>
        <p:spPr>
          <a:xfrm>
            <a:off x="3045542" y="297114"/>
            <a:ext cx="6100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Тематические праздники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298ACD-F526-CE9C-CC04-8F40EF819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5" y="960652"/>
            <a:ext cx="3578943" cy="56842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F5AC95-38D3-52E6-7A39-35A2B1752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17" y="697224"/>
            <a:ext cx="3583474" cy="5860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6FCB24-07F5-D16E-C38E-A9896ADF7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99" y="795574"/>
            <a:ext cx="3893575" cy="57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/>
          </a:bodyPr>
          <a:lstStyle/>
          <a:p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E42F2-9551-7A16-715E-42FC596E3715}"/>
              </a:ext>
            </a:extLst>
          </p:cNvPr>
          <p:cNvSpPr txBox="1"/>
          <p:nvPr/>
        </p:nvSpPr>
        <p:spPr>
          <a:xfrm>
            <a:off x="3045542" y="297114"/>
            <a:ext cx="6100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Лепбуки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работа с ними.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9583AE-EE8A-F6B8-FC93-759C704DE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0" y="886853"/>
            <a:ext cx="5951793" cy="4463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DFE341-F0EC-8BDF-B183-2F69D359F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60" y="1507302"/>
            <a:ext cx="6675761" cy="50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3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/>
          </a:bodyPr>
          <a:lstStyle/>
          <a:p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E42F2-9551-7A16-715E-42FC596E3715}"/>
              </a:ext>
            </a:extLst>
          </p:cNvPr>
          <p:cNvSpPr txBox="1"/>
          <p:nvPr/>
        </p:nvSpPr>
        <p:spPr>
          <a:xfrm>
            <a:off x="3045542" y="297114"/>
            <a:ext cx="6100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День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именника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23 февраля, 9 Мая.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621D2-D0D0-9AAE-FD43-35AA93B80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2" y="1088065"/>
            <a:ext cx="4821084" cy="4516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D97E0E-D6DB-4518-FE03-687DE2EB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45" y="1088065"/>
            <a:ext cx="5768258" cy="42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0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/>
          </a:bodyPr>
          <a:lstStyle/>
          <a:p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E42F2-9551-7A16-715E-42FC596E3715}"/>
              </a:ext>
            </a:extLst>
          </p:cNvPr>
          <p:cNvSpPr txBox="1"/>
          <p:nvPr/>
        </p:nvSpPr>
        <p:spPr>
          <a:xfrm>
            <a:off x="1661652" y="297114"/>
            <a:ext cx="7484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Продуктивная деятельность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391D5A-B330-61C1-28AF-DF4A7B5AE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9" y="853802"/>
            <a:ext cx="5200144" cy="4978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41C1DD-976C-C85B-07ED-C814DFB81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66446"/>
            <a:ext cx="5562055" cy="31286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3CCA2A-9A2B-4C3B-FA64-27D3E6EAB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70" y="2230774"/>
            <a:ext cx="3355457" cy="42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5451156" cy="6558786"/>
          </a:xfrm>
        </p:spPr>
        <p:txBody>
          <a:bodyPr>
            <a:normAutofit/>
          </a:bodyPr>
          <a:lstStyle/>
          <a:p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873DE9-7BF9-019E-10D8-E57CC530D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9" y="107485"/>
            <a:ext cx="5143500" cy="6430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1DB4A-21A2-908B-10B6-7453E1762B72}"/>
              </a:ext>
            </a:extLst>
          </p:cNvPr>
          <p:cNvSpPr txBox="1"/>
          <p:nvPr/>
        </p:nvSpPr>
        <p:spPr>
          <a:xfrm>
            <a:off x="5810864" y="1307800"/>
            <a:ext cx="595766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предметно-развивающей среде и работе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проводимой в группе, у наших детей сформировано положительнее отношение к родному краю, уважение к символике страны, укрепились внутрисемейные связи.</a:t>
            </a:r>
          </a:p>
          <a:p>
            <a:pPr algn="l"/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и задорно проходят традиционный праздник </a:t>
            </a:r>
            <a:r>
              <a:rPr lang="ru-RU" sz="2000" b="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«День именинника»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l"/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концерты и утренники.</a:t>
            </a:r>
          </a:p>
          <a:p>
            <a:pPr algn="l"/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свои впечатления и эмоции отражают в образовательной деятельности по художественно-эстетическому развитию. </a:t>
            </a:r>
            <a:endParaRPr lang="ru-RU" sz="20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гордятся своей принадлежностью к Российской стране и ее народу и охотно участвуют в городских и окружных конкурсах, посвященных народным праздникам.</a:t>
            </a:r>
          </a:p>
        </p:txBody>
      </p:sp>
    </p:spTree>
    <p:extLst>
      <p:ext uri="{BB962C8B-B14F-4D97-AF65-F5344CB8AC3E}">
        <p14:creationId xmlns:p14="http://schemas.microsoft.com/office/powerpoint/2010/main" val="177640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454" y="175036"/>
            <a:ext cx="8596668" cy="3880773"/>
          </a:xfrm>
        </p:spPr>
        <p:txBody>
          <a:bodyPr>
            <a:noAutofit/>
          </a:bodyPr>
          <a:lstStyle/>
          <a:p>
            <a:pPr algn="l"/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Несомненно чувство патриотизма многогранно. И итог работы подводить ещё рано! Это не конец, а лишь самое начало, Но любой большой и длинный путь начинается с маленького первого шага.</a:t>
            </a:r>
          </a:p>
          <a:p>
            <a:pPr algn="l"/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необходимым моментом считаем:</a:t>
            </a:r>
          </a:p>
          <a:p>
            <a:pPr algn="l"/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-дальнейшее создание развивающей среды в группе</a:t>
            </a:r>
          </a:p>
          <a:p>
            <a:pPr algn="l"/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творческой атмосферы</a:t>
            </a:r>
          </a:p>
          <a:p>
            <a:pPr algn="l"/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условий для детско-взрослого сотрудничества.</a:t>
            </a:r>
          </a:p>
          <a:p>
            <a:pPr marL="0" indent="0" algn="ctr">
              <a:buNone/>
            </a:pPr>
            <a:br>
              <a:rPr lang="ru-RU" altLang="ru-RU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27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B5AFEF-E265-4C27-AB3A-C4F2365E00B6}"/>
              </a:ext>
            </a:extLst>
          </p:cNvPr>
          <p:cNvSpPr/>
          <p:nvPr/>
        </p:nvSpPr>
        <p:spPr>
          <a:xfrm>
            <a:off x="437321" y="5224591"/>
            <a:ext cx="5155095" cy="15207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480A5-7A85-487C-A6D3-2544D2FD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274002" cy="1325563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РППС в соответствии с ФГОС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628D8-530A-4670-A7A5-A2D508E33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343818"/>
            <a:ext cx="12046226" cy="388077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специально созданные условия, необходимые для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 ребенком дошкольного детства, обеспечения полноценного образования и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детей.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часть образовательной среды, представленная специально организованным пространством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(помещениями, участком и т.п.), материалами, оборудованием и инвентарем для развития детей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в соответствии с особенностями каждого возрастного этапа, охраны и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их здоровья, учёта особенностей и коррекции недостатков их развития.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программа должна строиться с учетом принципа интеграции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областей и в соответствии с возрастными возможностями и особенностями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 Решение программных образовательных задач предусматривается не только в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деятельности взрослого и детей, но и в самостоятельной деятельности детей, а также при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режимных моментов.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dirty="0">
                <a:solidFill>
                  <a:srgbClr val="0070C0"/>
                </a:solidFill>
              </a:rPr>
              <a:t>	</a:t>
            </a:r>
            <a:r>
              <a:rPr lang="en-US" altLang="ru-RU" sz="2000" dirty="0">
                <a:solidFill>
                  <a:srgbClr val="0070C0"/>
                </a:solidFill>
              </a:rPr>
              <a:t>	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8083298-0CF4-477D-8A4B-0E5FE5D0F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613014"/>
              </p:ext>
            </p:extLst>
          </p:nvPr>
        </p:nvGraphicFramePr>
        <p:xfrm>
          <a:off x="5234609" y="1013791"/>
          <a:ext cx="6957391" cy="4830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A81C5B-4745-42E3-B364-0447A4FE0ACB}"/>
              </a:ext>
            </a:extLst>
          </p:cNvPr>
          <p:cNvSpPr/>
          <p:nvPr/>
        </p:nvSpPr>
        <p:spPr>
          <a:xfrm>
            <a:off x="1" y="1350571"/>
            <a:ext cx="609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пространственная развивающая среда организована с учетом требований ФГОС ДО по образовательным областям:</a:t>
            </a:r>
          </a:p>
        </p:txBody>
      </p:sp>
    </p:spTree>
    <p:extLst>
      <p:ext uri="{BB962C8B-B14F-4D97-AF65-F5344CB8AC3E}">
        <p14:creationId xmlns:p14="http://schemas.microsoft.com/office/powerpoint/2010/main" val="343536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5097194" cy="65587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воспитание сегодня — одно из важных звеньев в системе воспитательной работы дошкольников. Это не только воспитание любви к родному дому, семье, детскому саду, городу, к родной природе, культурному достоянию своего народа, своей нации и толерантного отношения к представителям других национальностей, но и воспитание уважительного отношения к труженикам и результатам их труда, родной земле, защитникам Отечества, государственной символике, традициям государства и общенародным праздникам.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717CD0-4059-D650-022A-CADBB5955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4" y="757084"/>
            <a:ext cx="6656440" cy="47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8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/>
          </a:bodyPr>
          <a:lstStyle/>
          <a:p>
            <a:r>
              <a:rPr lang="ru-RU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дошкольников по ФГОС подразумевает следующие задачи: </a:t>
            </a:r>
            <a:br>
              <a:rPr lang="ru-RU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нравственно-духовных особенностей личности; </a:t>
            </a:r>
            <a:b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чувства гордости за свою нацию;</a:t>
            </a:r>
            <a:b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почтительного отношения к национальным и культурным традициям своего народа; </a:t>
            </a:r>
            <a:b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либеральной позиции по отношению к ровесникам, взрослым, людям других национальностей.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9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4EB9D8-5F21-4648-9CCE-E1BC746492BC}"/>
              </a:ext>
            </a:extLst>
          </p:cNvPr>
          <p:cNvSpPr/>
          <p:nvPr/>
        </p:nvSpPr>
        <p:spPr>
          <a:xfrm>
            <a:off x="411573" y="5074034"/>
            <a:ext cx="5434089" cy="16808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B8D25-7BB7-4004-A8C4-A1A30B2A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409043" cy="13208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патриотизма и краеведения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«Моя Россия»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C3FA4-C44E-457B-9A3D-2B688BED8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25" y="2428561"/>
            <a:ext cx="8205458" cy="432629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символика России: флаг России, герб России, портреты президента России, государственный гимн РФ. В нем находятся пособия, отражающие многонациональность нашей Родины, иллюстрационный материал по ознакомлению детей с климатическими зонами России, образцы народного декоративно-прикладного искусства.  Герб города Черемхово, Иркутской области, фотокарточки достопримечательностей родного посёлка. Художественная литература: произведения о Россини, о родном городе. Альбомы: «Достопримечательности родного города», «Москва - столица», «Великая отечественная война», «Защитники Отечества», «Дети герои», «Награды войны» и много другое.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F5D1DA-EFDE-4D29-B73D-233462349A2B}"/>
              </a:ext>
            </a:extLst>
          </p:cNvPr>
          <p:cNvSpPr/>
          <p:nvPr/>
        </p:nvSpPr>
        <p:spPr>
          <a:xfrm>
            <a:off x="222926" y="1124618"/>
            <a:ext cx="8712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Развивать и воспитывать у детей чувство патриотизма                     и любви к своей Родине.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1AFEEF-9B33-4598-9CED-A3BC73C9AA6A}"/>
              </a:ext>
            </a:extLst>
          </p:cNvPr>
          <p:cNvSpPr/>
          <p:nvPr/>
        </p:nvSpPr>
        <p:spPr>
          <a:xfrm>
            <a:off x="222925" y="1835739"/>
            <a:ext cx="3251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Наполняемость: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0FCBCB-3D96-427E-83AF-7E9096BF8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8143" y="3465201"/>
            <a:ext cx="2716257" cy="3289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5D6B46-CB41-4E7B-AFF3-6E9FB9F07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8143" y="103143"/>
            <a:ext cx="2811668" cy="3268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4" descr="http://www.gifki.org/data/media/863/flag-rossii-animatsionnaya-kartinka-0009.gif">
            <a:extLst>
              <a:ext uri="{FF2B5EF4-FFF2-40B4-BE49-F238E27FC236}">
                <a16:creationId xmlns:a16="http://schemas.microsoft.com/office/drawing/2014/main" id="{73576654-4EF5-43C1-8F09-4CE420CF8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41095" y="1512227"/>
            <a:ext cx="1769097" cy="13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3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/>
          </a:bodyPr>
          <a:lstStyle/>
          <a:p>
            <a:r>
              <a:rPr lang="ru-RU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 ознакомлению детей с нашей страной - Россией 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DD38B4-3404-110C-4118-84AD9BB29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9" y="534301"/>
            <a:ext cx="5401056" cy="42540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23D652-4678-B69E-B518-4D645996B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22" y="53143"/>
            <a:ext cx="4014840" cy="33337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2CF85A-FCEA-267F-44E5-C73764313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18" y="3321515"/>
            <a:ext cx="4826179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EC5D9D-752C-55D5-67CE-25C040F82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17" y="2477758"/>
            <a:ext cx="4576915" cy="32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3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 по ознакомлению детей с нашей страной - Россией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Детская литература о России, об истории нашей страны; папки - передвижки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B63EE6-DC4C-7B96-CA9A-24882A6F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9" y="1164788"/>
            <a:ext cx="3037602" cy="3850167"/>
          </a:xfrm>
          <a:prstGeom prst="rect">
            <a:avLst/>
          </a:prstGeom>
        </p:spPr>
      </p:pic>
      <p:pic>
        <p:nvPicPr>
          <p:cNvPr id="5" name="Picture 3" descr="C:\Users\Виталик\Desktop\презенташка патриот\IMG_20160205_154437.jpg">
            <a:extLst>
              <a:ext uri="{FF2B5EF4-FFF2-40B4-BE49-F238E27FC236}">
                <a16:creationId xmlns:a16="http://schemas.microsoft.com/office/drawing/2014/main" id="{D4F80DFA-264C-DAD5-289B-CE0D96F4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002" y="1242942"/>
            <a:ext cx="4128985" cy="3772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C11570-41C0-8598-5C48-179A12F54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0895" b="2400"/>
          <a:stretch/>
        </p:blipFill>
        <p:spPr>
          <a:xfrm>
            <a:off x="7914968" y="1242942"/>
            <a:ext cx="4050890" cy="37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4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E514A-F05E-4D9A-8CDF-170A9061F590}"/>
              </a:ext>
            </a:extLst>
          </p:cNvPr>
          <p:cNvSpPr/>
          <p:nvPr/>
        </p:nvSpPr>
        <p:spPr>
          <a:xfrm>
            <a:off x="423474" y="5014956"/>
            <a:ext cx="5672526" cy="1806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353B9-6545-4894-B70F-9A1DA16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8" y="107485"/>
            <a:ext cx="10436110" cy="6558786"/>
          </a:xfrm>
        </p:spPr>
        <p:txBody>
          <a:bodyPr>
            <a:normAutofit/>
          </a:bodyPr>
          <a:lstStyle/>
          <a:p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E42F2-9551-7A16-715E-42FC596E3715}"/>
              </a:ext>
            </a:extLst>
          </p:cNvPr>
          <p:cNvSpPr txBox="1"/>
          <p:nvPr/>
        </p:nvSpPr>
        <p:spPr>
          <a:xfrm>
            <a:off x="1907458" y="297114"/>
            <a:ext cx="7239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Экскурсии  по ознакомлению детей с родным посёлком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C5CD6F-775A-B3A4-B21E-CBA59073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6" y="886417"/>
            <a:ext cx="4876800" cy="2743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F225E1-CA7A-CAA2-F4C4-E643869FA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6" y="3849588"/>
            <a:ext cx="4876800" cy="2743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4B5D96-578E-CAFC-660D-5391516A9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5" y="778277"/>
            <a:ext cx="5892397" cy="28513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22E5AF-C9B7-E43C-A3AD-664B56238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6" y="3836652"/>
            <a:ext cx="6096000" cy="29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2768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1936</TotalTime>
  <Words>841</Words>
  <Application>Microsoft Office PowerPoint</Application>
  <PresentationFormat>Широкоэкранный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Trebuchet MS</vt:lpstr>
      <vt:lpstr>Wingdings</vt:lpstr>
      <vt:lpstr>Wingdings 3</vt:lpstr>
      <vt:lpstr>Аспект</vt:lpstr>
      <vt:lpstr>«Мы патриоты» УГОЛОК ПО НРАВСТВЕННО ПАТРИОТИЧЕСКОМУ ВОСПИТАНИЮ В СТАРШЕЙ ГРУППЕ</vt:lpstr>
      <vt:lpstr>Организация РППС в соответствии с ФГОС </vt:lpstr>
      <vt:lpstr>Презентация PowerPoint</vt:lpstr>
      <vt:lpstr>Актуальность  Нравственно-патриотическое воспитание сегодня — одно из важных звеньев в системе воспитательной работы дошкольников. Это не только воспитание любви к родному дому, семье, детскому саду, городу, к родной природе, культурному достоянию своего народа, своей нации и толерантного отношения к представителям других национальностей, но и воспитание уважительного отношения к труженикам и результатам их труда, родной земле, защитникам Отечества, государственной символике, традициям государства и общенародным праздникам.</vt:lpstr>
      <vt:lpstr>Патриотическое воспитание дошкольников по ФГОС подразумевает следующие задачи:  -формирование нравственно-духовных особенностей личности;  -формирование чувства гордости за свою нацию; -формирование почтительного отношения к национальным и культурным традициям своего народа;  -формирование либеральной позиции по отношению к ровесникам, взрослым, людям других национальностей.</vt:lpstr>
      <vt:lpstr>Центр патриотизма и краеведения  «Моя Россия»</vt:lpstr>
      <vt:lpstr>Материал по ознакомлению детей с нашей страной - Россией                          </vt:lpstr>
      <vt:lpstr> Материал по ознакомлению детей с нашей страной - Россией                       Детская литература о России, об истории нашей страны; папки - передвижки  </vt:lpstr>
      <vt:lpstr>                        </vt:lpstr>
      <vt:lpstr>                        </vt:lpstr>
      <vt:lpstr>                        </vt:lpstr>
      <vt:lpstr>                        </vt:lpstr>
      <vt:lpstr>                        </vt:lpstr>
      <vt:lpstr>                 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 Наумов</dc:creator>
  <cp:lastModifiedBy>федотов федя</cp:lastModifiedBy>
  <cp:revision>138</cp:revision>
  <dcterms:created xsi:type="dcterms:W3CDTF">2017-11-28T19:19:35Z</dcterms:created>
  <dcterms:modified xsi:type="dcterms:W3CDTF">2023-02-22T05:15:30Z</dcterms:modified>
</cp:coreProperties>
</file>