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4" r:id="rId4"/>
    <p:sldId id="305" r:id="rId5"/>
    <p:sldId id="306" r:id="rId6"/>
    <p:sldId id="307" r:id="rId7"/>
    <p:sldId id="269" r:id="rId8"/>
    <p:sldId id="329" r:id="rId9"/>
    <p:sldId id="337" r:id="rId10"/>
    <p:sldId id="339" r:id="rId11"/>
    <p:sldId id="340" r:id="rId12"/>
    <p:sldId id="338" r:id="rId13"/>
    <p:sldId id="341" r:id="rId14"/>
    <p:sldId id="328" r:id="rId15"/>
    <p:sldId id="342" r:id="rId16"/>
    <p:sldId id="330" r:id="rId17"/>
    <p:sldId id="332" r:id="rId18"/>
    <p:sldId id="333" r:id="rId19"/>
    <p:sldId id="334" r:id="rId20"/>
    <p:sldId id="33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000FF"/>
    <a:srgbClr val="CC00FF"/>
    <a:srgbClr val="003300"/>
    <a:srgbClr val="009900"/>
    <a:srgbClr val="996600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F6DF1-F26E-493A-A4C8-0E963E14F57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11887-7680-45F2-9F53-0AA37E1803EE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2500" dirty="0" smtClean="0"/>
            <a:t>Капризность</a:t>
          </a:r>
        </a:p>
        <a:p>
          <a:r>
            <a:rPr lang="ru-RU" sz="2500" dirty="0" smtClean="0"/>
            <a:t>Упрямство</a:t>
          </a:r>
          <a:endParaRPr lang="ru-RU" sz="2500" dirty="0"/>
        </a:p>
      </dgm:t>
    </dgm:pt>
    <dgm:pt modelId="{1D980181-7ADB-43A8-BFE6-D392033FED16}" type="parTrans" cxnId="{50DF7553-93AB-4EE6-BFC2-1C8C5C45E85D}">
      <dgm:prSet/>
      <dgm:spPr/>
      <dgm:t>
        <a:bodyPr/>
        <a:lstStyle/>
        <a:p>
          <a:endParaRPr lang="ru-RU"/>
        </a:p>
      </dgm:t>
    </dgm:pt>
    <dgm:pt modelId="{A14FD10A-7914-4D04-B2A3-69761D0CFC7C}" type="sibTrans" cxnId="{50DF7553-93AB-4EE6-BFC2-1C8C5C45E85D}">
      <dgm:prSet/>
      <dgm:spPr/>
      <dgm:t>
        <a:bodyPr/>
        <a:lstStyle/>
        <a:p>
          <a:endParaRPr lang="ru-RU"/>
        </a:p>
      </dgm:t>
    </dgm:pt>
    <dgm:pt modelId="{9A826636-B533-4AE8-843E-66A0F64E136A}">
      <dgm:prSet phldrT="[Текст]" custT="1"/>
      <dgm:spPr/>
      <dgm:t>
        <a:bodyPr/>
        <a:lstStyle/>
        <a:p>
          <a:r>
            <a:rPr lang="ru-RU" sz="2500" dirty="0" smtClean="0"/>
            <a:t>Манерность</a:t>
          </a:r>
        </a:p>
        <a:p>
          <a:r>
            <a:rPr lang="ru-RU" sz="2500" dirty="0" err="1" smtClean="0"/>
            <a:t>Показушничество</a:t>
          </a:r>
          <a:endParaRPr lang="ru-RU" sz="2500" dirty="0" smtClean="0"/>
        </a:p>
        <a:p>
          <a:endParaRPr lang="ru-RU" sz="2500" dirty="0"/>
        </a:p>
      </dgm:t>
    </dgm:pt>
    <dgm:pt modelId="{3AA03646-0311-40D9-A778-7FDD80CDE288}" type="parTrans" cxnId="{A8E7BCD8-017F-491C-ACA3-831FFF40A876}">
      <dgm:prSet/>
      <dgm:spPr/>
      <dgm:t>
        <a:bodyPr/>
        <a:lstStyle/>
        <a:p>
          <a:endParaRPr lang="ru-RU"/>
        </a:p>
      </dgm:t>
    </dgm:pt>
    <dgm:pt modelId="{2139816F-E847-4BAE-B1AA-50A1B3B3989A}" type="sibTrans" cxnId="{A8E7BCD8-017F-491C-ACA3-831FFF40A876}">
      <dgm:prSet/>
      <dgm:spPr/>
      <dgm:t>
        <a:bodyPr/>
        <a:lstStyle/>
        <a:p>
          <a:endParaRPr lang="ru-RU"/>
        </a:p>
      </dgm:t>
    </dgm:pt>
    <dgm:pt modelId="{283119D2-37A5-48C5-9EF6-C8F4F3C98C97}">
      <dgm:prSet phldrT="[Текст]" custT="1"/>
      <dgm:spPr/>
      <dgm:t>
        <a:bodyPr/>
        <a:lstStyle/>
        <a:p>
          <a:r>
            <a:rPr lang="ru-RU" sz="2500" dirty="0" smtClean="0"/>
            <a:t>Непослушание</a:t>
          </a:r>
        </a:p>
        <a:p>
          <a:r>
            <a:rPr lang="ru-RU" sz="2500" dirty="0" smtClean="0"/>
            <a:t>Строптивость</a:t>
          </a:r>
        </a:p>
        <a:p>
          <a:r>
            <a:rPr lang="ru-RU" sz="2500" dirty="0" smtClean="0"/>
            <a:t>Негативизм</a:t>
          </a:r>
          <a:endParaRPr lang="ru-RU" sz="2500" dirty="0"/>
        </a:p>
      </dgm:t>
    </dgm:pt>
    <dgm:pt modelId="{6A268CA6-2471-4C67-9AC6-FE1398CA7490}" type="parTrans" cxnId="{5F96989B-ACE9-4FEA-9500-CC8C3E3D667C}">
      <dgm:prSet/>
      <dgm:spPr/>
      <dgm:t>
        <a:bodyPr/>
        <a:lstStyle/>
        <a:p>
          <a:endParaRPr lang="ru-RU"/>
        </a:p>
      </dgm:t>
    </dgm:pt>
    <dgm:pt modelId="{EEDFA6F4-2AB5-47AF-B1F4-987B2076F8C0}" type="sibTrans" cxnId="{5F96989B-ACE9-4FEA-9500-CC8C3E3D667C}">
      <dgm:prSet/>
      <dgm:spPr/>
      <dgm:t>
        <a:bodyPr/>
        <a:lstStyle/>
        <a:p>
          <a:endParaRPr lang="ru-RU"/>
        </a:p>
      </dgm:t>
    </dgm:pt>
    <dgm:pt modelId="{56588E52-03DE-437A-A80E-B65D492DB0F0}" type="pres">
      <dgm:prSet presAssocID="{890F6DF1-F26E-493A-A4C8-0E963E14F5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046AC-3C10-49A7-833D-2A3092DAD399}" type="pres">
      <dgm:prSet presAssocID="{90D11887-7680-45F2-9F53-0AA37E1803EE}" presName="comp" presStyleCnt="0"/>
      <dgm:spPr/>
    </dgm:pt>
    <dgm:pt modelId="{5BCE33F0-BEDE-4670-AE7E-A87DD91DC4C5}" type="pres">
      <dgm:prSet presAssocID="{90D11887-7680-45F2-9F53-0AA37E1803EE}" presName="box" presStyleLbl="node1" presStyleIdx="0" presStyleCnt="3"/>
      <dgm:spPr/>
      <dgm:t>
        <a:bodyPr/>
        <a:lstStyle/>
        <a:p>
          <a:endParaRPr lang="ru-RU"/>
        </a:p>
      </dgm:t>
    </dgm:pt>
    <dgm:pt modelId="{55B16B55-3FB4-4171-8577-6DE3A2BA651D}" type="pres">
      <dgm:prSet presAssocID="{90D11887-7680-45F2-9F53-0AA37E1803E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F9EF34-243D-4DC1-B090-F81E5BFC06A6}" type="pres">
      <dgm:prSet presAssocID="{90D11887-7680-45F2-9F53-0AA37E1803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70577-57BE-45F4-81DF-546497A21D9C}" type="pres">
      <dgm:prSet presAssocID="{A14FD10A-7914-4D04-B2A3-69761D0CFC7C}" presName="spacer" presStyleCnt="0"/>
      <dgm:spPr/>
    </dgm:pt>
    <dgm:pt modelId="{1AC9B030-0ED6-4403-9A2A-CDCC517D91F3}" type="pres">
      <dgm:prSet presAssocID="{9A826636-B533-4AE8-843E-66A0F64E136A}" presName="comp" presStyleCnt="0"/>
      <dgm:spPr/>
    </dgm:pt>
    <dgm:pt modelId="{715C357E-D1C7-452C-BA77-4F310B2B353A}" type="pres">
      <dgm:prSet presAssocID="{9A826636-B533-4AE8-843E-66A0F64E136A}" presName="box" presStyleLbl="node1" presStyleIdx="1" presStyleCnt="3"/>
      <dgm:spPr/>
      <dgm:t>
        <a:bodyPr/>
        <a:lstStyle/>
        <a:p>
          <a:endParaRPr lang="ru-RU"/>
        </a:p>
      </dgm:t>
    </dgm:pt>
    <dgm:pt modelId="{4948FE00-2AC5-41DF-915F-306F530D16C2}" type="pres">
      <dgm:prSet presAssocID="{9A826636-B533-4AE8-843E-66A0F64E136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1F39E22-E5CB-4094-B34E-FA95DF131A18}" type="pres">
      <dgm:prSet presAssocID="{9A826636-B533-4AE8-843E-66A0F64E136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CEB0E-E831-4057-AB0E-6DA1CCAD3DD3}" type="pres">
      <dgm:prSet presAssocID="{2139816F-E847-4BAE-B1AA-50A1B3B3989A}" presName="spacer" presStyleCnt="0"/>
      <dgm:spPr/>
    </dgm:pt>
    <dgm:pt modelId="{A79EC7B0-C031-4425-B82C-E7377667FAC8}" type="pres">
      <dgm:prSet presAssocID="{283119D2-37A5-48C5-9EF6-C8F4F3C98C97}" presName="comp" presStyleCnt="0"/>
      <dgm:spPr/>
    </dgm:pt>
    <dgm:pt modelId="{6E8778DA-6572-4808-910E-40BF5D400243}" type="pres">
      <dgm:prSet presAssocID="{283119D2-37A5-48C5-9EF6-C8F4F3C98C97}" presName="box" presStyleLbl="node1" presStyleIdx="2" presStyleCnt="3"/>
      <dgm:spPr/>
      <dgm:t>
        <a:bodyPr/>
        <a:lstStyle/>
        <a:p>
          <a:endParaRPr lang="ru-RU"/>
        </a:p>
      </dgm:t>
    </dgm:pt>
    <dgm:pt modelId="{BC71F518-8297-4E55-AE29-D1BB4F7B1CF2}" type="pres">
      <dgm:prSet presAssocID="{283119D2-37A5-48C5-9EF6-C8F4F3C98C9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86022BE-2F0E-46FF-89B8-03DD5940A36C}" type="pres">
      <dgm:prSet presAssocID="{283119D2-37A5-48C5-9EF6-C8F4F3C98C9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0DF23-9ED3-4FAC-A11E-1E7FCA2A4D35}" type="presOf" srcId="{9A826636-B533-4AE8-843E-66A0F64E136A}" destId="{715C357E-D1C7-452C-BA77-4F310B2B353A}" srcOrd="0" destOrd="0" presId="urn:microsoft.com/office/officeart/2005/8/layout/vList4#1"/>
    <dgm:cxn modelId="{57A307E8-97DC-4FC2-8013-92F85F99629E}" type="presOf" srcId="{890F6DF1-F26E-493A-A4C8-0E963E14F57D}" destId="{56588E52-03DE-437A-A80E-B65D492DB0F0}" srcOrd="0" destOrd="0" presId="urn:microsoft.com/office/officeart/2005/8/layout/vList4#1"/>
    <dgm:cxn modelId="{AE13834D-7EE3-452D-ABA9-84BA478F5604}" type="presOf" srcId="{283119D2-37A5-48C5-9EF6-C8F4F3C98C97}" destId="{186022BE-2F0E-46FF-89B8-03DD5940A36C}" srcOrd="1" destOrd="0" presId="urn:microsoft.com/office/officeart/2005/8/layout/vList4#1"/>
    <dgm:cxn modelId="{50DF7553-93AB-4EE6-BFC2-1C8C5C45E85D}" srcId="{890F6DF1-F26E-493A-A4C8-0E963E14F57D}" destId="{90D11887-7680-45F2-9F53-0AA37E1803EE}" srcOrd="0" destOrd="0" parTransId="{1D980181-7ADB-43A8-BFE6-D392033FED16}" sibTransId="{A14FD10A-7914-4D04-B2A3-69761D0CFC7C}"/>
    <dgm:cxn modelId="{012CD6BD-F666-4A75-BC8E-3431DC5D0BE0}" type="presOf" srcId="{90D11887-7680-45F2-9F53-0AA37E1803EE}" destId="{5BCE33F0-BEDE-4670-AE7E-A87DD91DC4C5}" srcOrd="0" destOrd="0" presId="urn:microsoft.com/office/officeart/2005/8/layout/vList4#1"/>
    <dgm:cxn modelId="{42FC5F75-C4D7-42FB-8AA0-C39EBDA52F36}" type="presOf" srcId="{9A826636-B533-4AE8-843E-66A0F64E136A}" destId="{31F39E22-E5CB-4094-B34E-FA95DF131A18}" srcOrd="1" destOrd="0" presId="urn:microsoft.com/office/officeart/2005/8/layout/vList4#1"/>
    <dgm:cxn modelId="{A8E7BCD8-017F-491C-ACA3-831FFF40A876}" srcId="{890F6DF1-F26E-493A-A4C8-0E963E14F57D}" destId="{9A826636-B533-4AE8-843E-66A0F64E136A}" srcOrd="1" destOrd="0" parTransId="{3AA03646-0311-40D9-A778-7FDD80CDE288}" sibTransId="{2139816F-E847-4BAE-B1AA-50A1B3B3989A}"/>
    <dgm:cxn modelId="{52EC842A-1067-4A98-A895-3E96669C1A89}" type="presOf" srcId="{283119D2-37A5-48C5-9EF6-C8F4F3C98C97}" destId="{6E8778DA-6572-4808-910E-40BF5D400243}" srcOrd="0" destOrd="0" presId="urn:microsoft.com/office/officeart/2005/8/layout/vList4#1"/>
    <dgm:cxn modelId="{5128FB18-CDFC-426D-BF0A-29F43C9AC7D1}" type="presOf" srcId="{90D11887-7680-45F2-9F53-0AA37E1803EE}" destId="{FCF9EF34-243D-4DC1-B090-F81E5BFC06A6}" srcOrd="1" destOrd="0" presId="urn:microsoft.com/office/officeart/2005/8/layout/vList4#1"/>
    <dgm:cxn modelId="{5F96989B-ACE9-4FEA-9500-CC8C3E3D667C}" srcId="{890F6DF1-F26E-493A-A4C8-0E963E14F57D}" destId="{283119D2-37A5-48C5-9EF6-C8F4F3C98C97}" srcOrd="2" destOrd="0" parTransId="{6A268CA6-2471-4C67-9AC6-FE1398CA7490}" sibTransId="{EEDFA6F4-2AB5-47AF-B1F4-987B2076F8C0}"/>
    <dgm:cxn modelId="{4085D786-5B9F-4EFC-9381-9C0CAAFBF57B}" type="presParOf" srcId="{56588E52-03DE-437A-A80E-B65D492DB0F0}" destId="{F4A046AC-3C10-49A7-833D-2A3092DAD399}" srcOrd="0" destOrd="0" presId="urn:microsoft.com/office/officeart/2005/8/layout/vList4#1"/>
    <dgm:cxn modelId="{037D83A1-FAFB-4531-BB94-45B5A93C256A}" type="presParOf" srcId="{F4A046AC-3C10-49A7-833D-2A3092DAD399}" destId="{5BCE33F0-BEDE-4670-AE7E-A87DD91DC4C5}" srcOrd="0" destOrd="0" presId="urn:microsoft.com/office/officeart/2005/8/layout/vList4#1"/>
    <dgm:cxn modelId="{BED51468-B212-4689-A7BD-9BF66C251D25}" type="presParOf" srcId="{F4A046AC-3C10-49A7-833D-2A3092DAD399}" destId="{55B16B55-3FB4-4171-8577-6DE3A2BA651D}" srcOrd="1" destOrd="0" presId="urn:microsoft.com/office/officeart/2005/8/layout/vList4#1"/>
    <dgm:cxn modelId="{1C100EEE-E1C9-4680-9BF0-2FBCD4258A8D}" type="presParOf" srcId="{F4A046AC-3C10-49A7-833D-2A3092DAD399}" destId="{FCF9EF34-243D-4DC1-B090-F81E5BFC06A6}" srcOrd="2" destOrd="0" presId="urn:microsoft.com/office/officeart/2005/8/layout/vList4#1"/>
    <dgm:cxn modelId="{3FE30763-E444-45A5-BF2C-02B5C8633C02}" type="presParOf" srcId="{56588E52-03DE-437A-A80E-B65D492DB0F0}" destId="{2F270577-57BE-45F4-81DF-546497A21D9C}" srcOrd="1" destOrd="0" presId="urn:microsoft.com/office/officeart/2005/8/layout/vList4#1"/>
    <dgm:cxn modelId="{42892A1C-243C-42A3-9BB5-B3C6E2EF2156}" type="presParOf" srcId="{56588E52-03DE-437A-A80E-B65D492DB0F0}" destId="{1AC9B030-0ED6-4403-9A2A-CDCC517D91F3}" srcOrd="2" destOrd="0" presId="urn:microsoft.com/office/officeart/2005/8/layout/vList4#1"/>
    <dgm:cxn modelId="{CE119290-3ED0-4791-A49F-807C67D33830}" type="presParOf" srcId="{1AC9B030-0ED6-4403-9A2A-CDCC517D91F3}" destId="{715C357E-D1C7-452C-BA77-4F310B2B353A}" srcOrd="0" destOrd="0" presId="urn:microsoft.com/office/officeart/2005/8/layout/vList4#1"/>
    <dgm:cxn modelId="{C24E0C0A-C88D-4DF5-9E11-2D0FDC5F8360}" type="presParOf" srcId="{1AC9B030-0ED6-4403-9A2A-CDCC517D91F3}" destId="{4948FE00-2AC5-41DF-915F-306F530D16C2}" srcOrd="1" destOrd="0" presId="urn:microsoft.com/office/officeart/2005/8/layout/vList4#1"/>
    <dgm:cxn modelId="{5964CBE3-141C-4E27-9B13-37AF27870EB9}" type="presParOf" srcId="{1AC9B030-0ED6-4403-9A2A-CDCC517D91F3}" destId="{31F39E22-E5CB-4094-B34E-FA95DF131A18}" srcOrd="2" destOrd="0" presId="urn:microsoft.com/office/officeart/2005/8/layout/vList4#1"/>
    <dgm:cxn modelId="{227DAC3A-801A-4083-BE14-AF2277580CFD}" type="presParOf" srcId="{56588E52-03DE-437A-A80E-B65D492DB0F0}" destId="{DB0CEB0E-E831-4057-AB0E-6DA1CCAD3DD3}" srcOrd="3" destOrd="0" presId="urn:microsoft.com/office/officeart/2005/8/layout/vList4#1"/>
    <dgm:cxn modelId="{4BFF14F0-11DB-44AD-BED4-0E3616A6D3BA}" type="presParOf" srcId="{56588E52-03DE-437A-A80E-B65D492DB0F0}" destId="{A79EC7B0-C031-4425-B82C-E7377667FAC8}" srcOrd="4" destOrd="0" presId="urn:microsoft.com/office/officeart/2005/8/layout/vList4#1"/>
    <dgm:cxn modelId="{CA17EBCF-EA6A-4901-8595-7BB883BFFF17}" type="presParOf" srcId="{A79EC7B0-C031-4425-B82C-E7377667FAC8}" destId="{6E8778DA-6572-4808-910E-40BF5D400243}" srcOrd="0" destOrd="0" presId="urn:microsoft.com/office/officeart/2005/8/layout/vList4#1"/>
    <dgm:cxn modelId="{9EB27D3D-375D-46AA-98BA-A796E81C4C61}" type="presParOf" srcId="{A79EC7B0-C031-4425-B82C-E7377667FAC8}" destId="{BC71F518-8297-4E55-AE29-D1BB4F7B1CF2}" srcOrd="1" destOrd="0" presId="urn:microsoft.com/office/officeart/2005/8/layout/vList4#1"/>
    <dgm:cxn modelId="{68E4D607-9670-494A-BBF7-1C0863E4D260}" type="presParOf" srcId="{A79EC7B0-C031-4425-B82C-E7377667FAC8}" destId="{186022BE-2F0E-46FF-89B8-03DD5940A36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E33F0-BEDE-4670-AE7E-A87DD91DC4C5}">
      <dsp:nvSpPr>
        <dsp:cNvPr id="0" name=""/>
        <dsp:cNvSpPr/>
      </dsp:nvSpPr>
      <dsp:spPr>
        <a:xfrm>
          <a:off x="0" y="0"/>
          <a:ext cx="6096000" cy="1242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Капризность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Упрямство</a:t>
          </a:r>
          <a:endParaRPr lang="ru-RU" sz="2500" kern="1200" dirty="0"/>
        </a:p>
      </dsp:txBody>
      <dsp:txXfrm>
        <a:off x="1343456" y="0"/>
        <a:ext cx="4752543" cy="1242567"/>
      </dsp:txXfrm>
    </dsp:sp>
    <dsp:sp modelId="{55B16B55-3FB4-4171-8577-6DE3A2BA651D}">
      <dsp:nvSpPr>
        <dsp:cNvPr id="0" name=""/>
        <dsp:cNvSpPr/>
      </dsp:nvSpPr>
      <dsp:spPr>
        <a:xfrm>
          <a:off x="124256" y="124256"/>
          <a:ext cx="1219200" cy="9940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C357E-D1C7-452C-BA77-4F310B2B353A}">
      <dsp:nvSpPr>
        <dsp:cNvPr id="0" name=""/>
        <dsp:cNvSpPr/>
      </dsp:nvSpPr>
      <dsp:spPr>
        <a:xfrm>
          <a:off x="0" y="1366824"/>
          <a:ext cx="6096000" cy="1242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Манерность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Показушничество</a:t>
          </a:r>
          <a:endParaRPr lang="ru-RU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343456" y="1366824"/>
        <a:ext cx="4752543" cy="1242567"/>
      </dsp:txXfrm>
    </dsp:sp>
    <dsp:sp modelId="{4948FE00-2AC5-41DF-915F-306F530D16C2}">
      <dsp:nvSpPr>
        <dsp:cNvPr id="0" name=""/>
        <dsp:cNvSpPr/>
      </dsp:nvSpPr>
      <dsp:spPr>
        <a:xfrm>
          <a:off x="124256" y="1491081"/>
          <a:ext cx="1219200" cy="9940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778DA-6572-4808-910E-40BF5D400243}">
      <dsp:nvSpPr>
        <dsp:cNvPr id="0" name=""/>
        <dsp:cNvSpPr/>
      </dsp:nvSpPr>
      <dsp:spPr>
        <a:xfrm>
          <a:off x="0" y="2733648"/>
          <a:ext cx="6096000" cy="1242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Непослушание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Строптивость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Негативизм</a:t>
          </a:r>
          <a:endParaRPr lang="ru-RU" sz="2500" kern="1200" dirty="0"/>
        </a:p>
      </dsp:txBody>
      <dsp:txXfrm>
        <a:off x="1343456" y="2733648"/>
        <a:ext cx="4752543" cy="1242567"/>
      </dsp:txXfrm>
    </dsp:sp>
    <dsp:sp modelId="{BC71F518-8297-4E55-AE29-D1BB4F7B1CF2}">
      <dsp:nvSpPr>
        <dsp:cNvPr id="0" name=""/>
        <dsp:cNvSpPr/>
      </dsp:nvSpPr>
      <dsp:spPr>
        <a:xfrm>
          <a:off x="124256" y="2857905"/>
          <a:ext cx="1219200" cy="9940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1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3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1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6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4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3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6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2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8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E558-231F-4704-A976-C878CE44385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A92D-9DBF-4B46-9687-F7CC615F8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7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7" y="0"/>
            <a:ext cx="9693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576064"/>
          </a:xfrm>
        </p:spPr>
        <p:txBody>
          <a:bodyPr>
            <a:normAutofit/>
          </a:bodyPr>
          <a:lstStyle/>
          <a:p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2253" y="535027"/>
            <a:ext cx="732755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Возрастные особенности детей старшего дошкольного возраста.</a:t>
            </a:r>
          </a:p>
          <a:p>
            <a:pPr algn="ctr"/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«Кризис 7 лет».</a:t>
            </a:r>
          </a:p>
          <a:p>
            <a:pPr algn="ctr"/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013176"/>
            <a:ext cx="5793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№ 21 «Земляничка города Димитровграда Ульяновской области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Васильевна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1" y="1052737"/>
            <a:ext cx="3740968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 rot="10800000" flipV="1">
            <a:off x="5148064" y="2109046"/>
            <a:ext cx="2952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Постарайтесь взять на себя роль друга и советчика, а не строгого воспитателя. Помогайте ребенку в сложных для него ситуациях.</a:t>
            </a:r>
            <a:endParaRPr lang="ru-RU" sz="2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5148064" y="2355267"/>
            <a:ext cx="295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Привлекайте ребенка к обсуждению различных «взрослых» проблем.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1" y="1324799"/>
            <a:ext cx="4298339" cy="28655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5148064" y="1147244"/>
            <a:ext cx="295232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Поинтересуйтесь его мнением по обсуждаемому вопросу, внимательно выслушайте его, прежде чем критиковать. Возможно, в том, что говорит ребенок, есть рациональное зерно.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64704"/>
            <a:ext cx="3910993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3"/>
          <a:stretch/>
        </p:blipFill>
        <p:spPr bwMode="auto">
          <a:xfrm>
            <a:off x="359024" y="548681"/>
            <a:ext cx="4471367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07704" y="3212976"/>
            <a:ext cx="633670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ему возможность высказаться и тактично поправьте, если он в чем-то ошибается.</a:t>
            </a:r>
          </a:p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Будьте готовы принять точку зрения малыша и согласиться с ним.  Это не нанесет ущерба вашему авторитету, зато укрепит в ребенке чувство самоуважения.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5" y="1772817"/>
            <a:ext cx="450100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20072" y="2967335"/>
            <a:ext cx="309634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Покажите ребенку способ достижения желаемого и не забудьте похвалить его в случае успеха.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220072" y="2967335"/>
            <a:ext cx="30963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16" y="1196752"/>
            <a:ext cx="4386064" cy="3289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827584" y="1340768"/>
            <a:ext cx="40324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рядом с ребенком, покажите, что вы понимаете и цените его, уважаете его достижения и можете помочь в случае неудачи.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220072" y="2967335"/>
            <a:ext cx="30963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01" y="2852936"/>
            <a:ext cx="431860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1052736"/>
            <a:ext cx="624644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Отвечайте на вопросы ребенка. Не отмахивайтесь от вопросов малыша, даже если вы неоднократно отвечали на них. Возраст 6 – 7 лет - это возраст почемучек.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220072" y="2967335"/>
            <a:ext cx="30963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268760"/>
            <a:ext cx="46085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последовательны в своих требованиях. Если вы что-то не разрешаете ребенку, то стойте на своем до конца. Иначе, слезы и истерики станут для него удобным и привычным способом настоять на своем мнении.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Следите за тем, чтобы все окружающие предъявляли к ребенку одинаковые требования.  В противном случае то, что не разрешают папа с мамой, будет очень легко выпросить у бабушки  или дедушки и тогда все усилия пойдут насмарку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854"/>
            <a:ext cx="3672408" cy="324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220072" y="2967335"/>
            <a:ext cx="30963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3" y="1524854"/>
            <a:ext cx="4592960" cy="3435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5292080" y="1484784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Подавайте ребенку пример «взрослого» поведения. Не демонстрируйте при нем обиду и раздражение, недовольство другим человеком.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220072" y="2967335"/>
            <a:ext cx="30963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72" y="492518"/>
            <a:ext cx="5512469" cy="35114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2286000" y="400506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Соблюдайте культуру диалога. Помните, что ваш малыш в общении во всем подражает вам, и в его поведении вы можете увидеть зеркальное отражение своих привычек и способов общения.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827584" y="310025"/>
            <a:ext cx="7776864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Психические процессы-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характеризуются возникновением произвольности</a:t>
            </a:r>
          </a:p>
          <a:p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Восприятие- </a:t>
            </a:r>
            <a:r>
              <a:rPr lang="ru-RU" sz="2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продолжает развиваться</a:t>
            </a:r>
          </a:p>
          <a:p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Внимание- </a:t>
            </a:r>
            <a:r>
              <a:rPr lang="ru-RU" sz="2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становится более устойчивым до 25-30 минут, но все еще носит по большей части непроизвольный характер.</a:t>
            </a:r>
          </a:p>
          <a:p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Память</a:t>
            </a:r>
            <a:r>
              <a:rPr lang="ru-RU" sz="2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появляется произвольная память</a:t>
            </a:r>
          </a:p>
          <a:p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Мышление</a:t>
            </a:r>
            <a:r>
              <a:rPr lang="ru-RU" sz="2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ведущим остается наглядно-образное мышление, во второй половине начинает формироваться словесно-логическое.</a:t>
            </a:r>
          </a:p>
          <a:p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Воображение</a:t>
            </a:r>
            <a:r>
              <a:rPr lang="ru-RU" sz="2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продолжает развиваться творческое воображение.</a:t>
            </a:r>
          </a:p>
          <a:p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Речь- </a:t>
            </a:r>
            <a:r>
              <a:rPr lang="ru-RU" sz="2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развивается диалогическая и монологическая речь.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220072" y="2967335"/>
            <a:ext cx="30963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26622"/>
            <a:ext cx="5616624" cy="3694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03648" y="476672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семьёй оптимистов, </a:t>
            </a:r>
          </a:p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тогда любые проблемы и кризисы развития вам не по чём. Ведь вы вместе!</a:t>
            </a:r>
            <a:endParaRPr lang="ru-RU" sz="2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3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576064"/>
          </a:xfrm>
        </p:spPr>
        <p:txBody>
          <a:bodyPr>
            <a:normAutofit/>
          </a:bodyPr>
          <a:lstStyle/>
          <a:p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0-tub-ru.yandex.net/i?id=050dbf3226dd414e72705c3a42d7346b&amp;n=33&amp;h=190&amp;w=1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39" y="3645024"/>
            <a:ext cx="3100561" cy="29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6772" y="1124744"/>
            <a:ext cx="5915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024" y="47667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48680"/>
            <a:ext cx="8206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КРИЗИСЫ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особые, относительно недолгие периоды в жизни человека, характеризующиеся резкими психическими изменениями.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нормальные процессы, необходимые для нормального постепенного хода личностного развития.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827584" y="1059461"/>
            <a:ext cx="7488831" cy="436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Georgia" pitchFamily="18" charset="0"/>
              </a:rPr>
              <a:t>В период кризиса с вашим ребенком происходят изменения</a:t>
            </a:r>
            <a:endParaRPr lang="ru-RU" sz="25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1. </a:t>
            </a:r>
            <a:r>
              <a:rPr lang="ru-RU" sz="2800" b="1" dirty="0" smtClean="0">
                <a:latin typeface="Georgia" pitchFamily="18" charset="0"/>
              </a:rPr>
              <a:t>На смену детской импульсивности и непосредственности приходит оценивание своих поступков и осознание того, как его поведение будет оценено окружающими.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Georgia" pitchFamily="18" charset="0"/>
              </a:rPr>
              <a:t>2. Ребенок уже умеет сознательно управлять своими эмоциями, хотя они по-прежнему переполняют его. 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gallery_2_391_68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300663"/>
            <a:ext cx="992188" cy="1441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827584" y="520852"/>
            <a:ext cx="7488831" cy="544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Georgia" pitchFamily="18" charset="0"/>
              </a:rPr>
              <a:t>3. Ваш уже не малыш начинает обобщать свои переживания, благодаря чему меняется его поведение.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Georgia" pitchFamily="18" charset="0"/>
              </a:rPr>
              <a:t>4. Меняется взгляд на мир, он становится более реалистичным.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Georgia" pitchFamily="18" charset="0"/>
              </a:rPr>
              <a:t>5. Ребенок начинает осознавать свое место в обществе.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Georgia" pitchFamily="18" charset="0"/>
              </a:rPr>
              <a:t>6. Появляется новая потребность – в активной умственной деятельности.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Georgia" pitchFamily="18" charset="0"/>
              </a:rPr>
              <a:t>7. На смену игровой деятельности пришла учебная, которая станет теперь ведущей.</a:t>
            </a:r>
            <a:r>
              <a:rPr lang="ru-RU" sz="2800" dirty="0" smtClean="0"/>
              <a:t> 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gallery_2_392_547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333375"/>
            <a:ext cx="1430338" cy="1800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95736" y="620688"/>
            <a:ext cx="4392488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Признаки</a:t>
            </a:r>
            <a:endParaRPr lang="ru-RU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547664" y="1772816"/>
          <a:ext cx="6096000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-4356"/>
            <a:ext cx="9693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576064"/>
          </a:xfrm>
        </p:spPr>
        <p:txBody>
          <a:bodyPr>
            <a:normAutofit/>
          </a:bodyPr>
          <a:lstStyle/>
          <a:p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0-tub-ru.yandex.net/i?id=050dbf3226dd414e72705c3a42d7346b&amp;n=33&amp;h=190&amp;w=1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3100561" cy="29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6772" y="1124744"/>
            <a:ext cx="5915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024" y="47667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667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6084888" y="1773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6237288" y="1925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23120" y="476672"/>
            <a:ext cx="705678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/>
              <a:t>Другие поведенческие характеристики:</a:t>
            </a:r>
          </a:p>
          <a:p>
            <a:r>
              <a:rPr lang="ru-RU" dirty="0" smtClean="0"/>
              <a:t>-</a:t>
            </a:r>
            <a:r>
              <a:rPr lang="ru-RU" sz="2000" dirty="0" smtClean="0"/>
              <a:t>возникновение паузы между обращением к ребёнку и его ответной реакцией;</a:t>
            </a:r>
          </a:p>
          <a:p>
            <a:r>
              <a:rPr lang="ru-RU" sz="2000" dirty="0" smtClean="0"/>
              <a:t>-появление оспаривания со стороны ребёнка необходимости выполнить родительскую просьбу или отсрочивание её выполнения;</a:t>
            </a:r>
          </a:p>
          <a:p>
            <a:r>
              <a:rPr lang="ru-RU" sz="2000" dirty="0" smtClean="0"/>
              <a:t>-непослушание как отказ от выполнения привычных дел и обязанностей;</a:t>
            </a:r>
          </a:p>
          <a:p>
            <a:r>
              <a:rPr lang="ru-RU" sz="2000" dirty="0" smtClean="0"/>
              <a:t>-хитрость как нарушение сложившихся правил в скрытой форме;</a:t>
            </a:r>
          </a:p>
          <a:p>
            <a:r>
              <a:rPr lang="ru-RU" sz="2000" dirty="0" smtClean="0"/>
              <a:t>-демонстративная «взрослость», иногда вплоть до карикатуры;</a:t>
            </a:r>
          </a:p>
          <a:p>
            <a:r>
              <a:rPr lang="ru-RU" sz="2000" dirty="0" smtClean="0"/>
              <a:t>-обострённое внимание к своему внешнему облику и одежде, главное, чтобы не выглядеть как маленький. 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080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7" y="0"/>
            <a:ext cx="9693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576064"/>
          </a:xfrm>
        </p:spPr>
        <p:txBody>
          <a:bodyPr>
            <a:normAutofit/>
          </a:bodyPr>
          <a:lstStyle/>
          <a:p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108" y="1412776"/>
            <a:ext cx="6576284" cy="64807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311" y="90872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Советы и рекомендации </a:t>
            </a:r>
            <a:endParaRPr lang="ru-RU" sz="5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5328592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mamulkapro.ru/uploads/posts/2015/4/top-7-pravil-kak-vospitat-iz-syna-muzhchinu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464497" cy="2682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1259632" y="1412776"/>
            <a:ext cx="5598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Поощряйте самостоятельность и активность ребенка, предоставьте ему возможность действовать самостоятельно. </a:t>
            </a:r>
            <a:endParaRPr lang="ru-RU" sz="2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644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Тема Office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</dc:creator>
  <cp:lastModifiedBy>ЛЕКСУС</cp:lastModifiedBy>
  <cp:revision>105</cp:revision>
  <dcterms:created xsi:type="dcterms:W3CDTF">2015-10-20T18:21:28Z</dcterms:created>
  <dcterms:modified xsi:type="dcterms:W3CDTF">2023-11-21T13:49:03Z</dcterms:modified>
</cp:coreProperties>
</file>