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9" r:id="rId2"/>
    <p:sldId id="321" r:id="rId3"/>
    <p:sldId id="322" r:id="rId4"/>
    <p:sldId id="303" r:id="rId5"/>
    <p:sldId id="324" r:id="rId6"/>
    <p:sldId id="325" r:id="rId7"/>
    <p:sldId id="326" r:id="rId8"/>
    <p:sldId id="327" r:id="rId9"/>
    <p:sldId id="320" r:id="rId10"/>
    <p:sldId id="328" r:id="rId11"/>
    <p:sldId id="299" r:id="rId12"/>
    <p:sldId id="290" r:id="rId13"/>
    <p:sldId id="329" r:id="rId14"/>
    <p:sldId id="333" r:id="rId15"/>
    <p:sldId id="295" r:id="rId16"/>
    <p:sldId id="334" r:id="rId17"/>
    <p:sldId id="335" r:id="rId18"/>
    <p:sldId id="336" r:id="rId19"/>
    <p:sldId id="272" r:id="rId20"/>
    <p:sldId id="296" r:id="rId21"/>
    <p:sldId id="331" r:id="rId22"/>
    <p:sldId id="330" r:id="rId23"/>
    <p:sldId id="30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FF00"/>
    <a:srgbClr val="CC0099"/>
    <a:srgbClr val="16DBF6"/>
    <a:srgbClr val="0066FF"/>
    <a:srgbClr val="FCAAF8"/>
    <a:srgbClr val="DBC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2322" autoAdjust="0"/>
  </p:normalViewPr>
  <p:slideViewPr>
    <p:cSldViewPr>
      <p:cViewPr>
        <p:scale>
          <a:sx n="60" d="100"/>
          <a:sy n="60" d="100"/>
        </p:scale>
        <p:origin x="-1338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3790EE-9B7F-40AF-A8AD-B345C49F34A1}" type="doc">
      <dgm:prSet loTypeId="urn:microsoft.com/office/officeart/2005/8/layout/cycle6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C435400-C6A0-4619-B0A4-C0708CD35FD7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Monotype Corsiva" pitchFamily="66" charset="0"/>
            </a:rPr>
            <a:t>Морфологический анализ</a:t>
          </a:r>
        </a:p>
        <a:p>
          <a:r>
            <a:rPr lang="ru-RU" sz="1800" b="1" dirty="0" smtClean="0">
              <a:solidFill>
                <a:srgbClr val="002060"/>
              </a:solidFill>
              <a:latin typeface="Monotype Corsiva" pitchFamily="66" charset="0"/>
            </a:rPr>
            <a:t>Кольца Луллий</a:t>
          </a:r>
          <a:r>
            <a:rPr lang="ru-RU" sz="1900" dirty="0" smtClean="0"/>
            <a:t>.</a:t>
          </a:r>
          <a:endParaRPr lang="ru-RU" sz="1900" dirty="0"/>
        </a:p>
      </dgm:t>
    </dgm:pt>
    <dgm:pt modelId="{10A788FB-7C51-4BCB-9658-296D64D2A192}" type="parTrans" cxnId="{5371CAE9-68FA-470E-9D12-1709179F8180}">
      <dgm:prSet/>
      <dgm:spPr/>
      <dgm:t>
        <a:bodyPr/>
        <a:lstStyle/>
        <a:p>
          <a:endParaRPr lang="ru-RU"/>
        </a:p>
      </dgm:t>
    </dgm:pt>
    <dgm:pt modelId="{6E63A059-4994-431E-B14E-CC12AA76C290}" type="sibTrans" cxnId="{5371CAE9-68FA-470E-9D12-1709179F8180}">
      <dgm:prSet/>
      <dgm:spPr/>
      <dgm:t>
        <a:bodyPr/>
        <a:lstStyle/>
        <a:p>
          <a:endParaRPr lang="ru-RU"/>
        </a:p>
      </dgm:t>
    </dgm:pt>
    <dgm:pt modelId="{72130A53-6014-496B-8FF4-76B6EE256D1C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Monotype Corsiva" pitchFamily="66" charset="0"/>
            </a:rPr>
            <a:t>«Да –Нет»</a:t>
          </a:r>
          <a:endParaRPr lang="ru-RU" sz="1800" dirty="0">
            <a:solidFill>
              <a:srgbClr val="002060"/>
            </a:solidFill>
            <a:latin typeface="Monotype Corsiva" pitchFamily="66" charset="0"/>
          </a:endParaRPr>
        </a:p>
      </dgm:t>
    </dgm:pt>
    <dgm:pt modelId="{66026CF1-4939-4DFF-8896-F464705343F3}" type="parTrans" cxnId="{2B112C33-76E1-401D-879D-226A1EFBAAF7}">
      <dgm:prSet/>
      <dgm:spPr/>
      <dgm:t>
        <a:bodyPr/>
        <a:lstStyle/>
        <a:p>
          <a:endParaRPr lang="ru-RU"/>
        </a:p>
      </dgm:t>
    </dgm:pt>
    <dgm:pt modelId="{BD7A4522-3B88-4F2A-A42C-733F8321B932}" type="sibTrans" cxnId="{2B112C33-76E1-401D-879D-226A1EFBAAF7}">
      <dgm:prSet/>
      <dgm:spPr/>
      <dgm:t>
        <a:bodyPr/>
        <a:lstStyle/>
        <a:p>
          <a:endParaRPr lang="ru-RU"/>
        </a:p>
      </dgm:t>
    </dgm:pt>
    <dgm:pt modelId="{C8ADFB1F-56E0-42AA-A89E-806DB94B4433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Monotype Corsiva" pitchFamily="66" charset="0"/>
            </a:rPr>
            <a:t>Метод «Системный оператор»</a:t>
          </a:r>
          <a:endParaRPr lang="ru-RU" sz="1800" dirty="0">
            <a:solidFill>
              <a:srgbClr val="002060"/>
            </a:solidFill>
            <a:latin typeface="Monotype Corsiva" pitchFamily="66" charset="0"/>
          </a:endParaRPr>
        </a:p>
      </dgm:t>
    </dgm:pt>
    <dgm:pt modelId="{82481E95-DD28-4165-85D4-CF0F7DE42C1C}" type="parTrans" cxnId="{D7508617-BDAF-4D3A-907C-BD656A47531F}">
      <dgm:prSet/>
      <dgm:spPr/>
      <dgm:t>
        <a:bodyPr/>
        <a:lstStyle/>
        <a:p>
          <a:endParaRPr lang="ru-RU"/>
        </a:p>
      </dgm:t>
    </dgm:pt>
    <dgm:pt modelId="{F04AB14C-DE7C-4C65-9018-88231F284BE9}" type="sibTrans" cxnId="{D7508617-BDAF-4D3A-907C-BD656A47531F}">
      <dgm:prSet/>
      <dgm:spPr/>
      <dgm:t>
        <a:bodyPr/>
        <a:lstStyle/>
        <a:p>
          <a:endParaRPr lang="ru-RU"/>
        </a:p>
      </dgm:t>
    </dgm:pt>
    <dgm:pt modelId="{F90A0940-180B-4FD0-BC27-152EBE3D7C9A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Monotype Corsiva" pitchFamily="66" charset="0"/>
            </a:rPr>
            <a:t>Метод</a:t>
          </a:r>
          <a:r>
            <a:rPr lang="ru-RU" sz="1800" dirty="0" smtClean="0">
              <a:latin typeface="Monotype Corsiva" pitchFamily="66" charset="0"/>
            </a:rPr>
            <a:t> </a:t>
          </a:r>
          <a:r>
            <a:rPr lang="ru-RU" sz="1800" dirty="0" smtClean="0">
              <a:solidFill>
                <a:srgbClr val="002060"/>
              </a:solidFill>
              <a:latin typeface="Monotype Corsiva" pitchFamily="66" charset="0"/>
            </a:rPr>
            <a:t>фокальных объектов</a:t>
          </a:r>
          <a:endParaRPr lang="ru-RU" sz="1800" dirty="0">
            <a:solidFill>
              <a:srgbClr val="002060"/>
            </a:solidFill>
            <a:latin typeface="Monotype Corsiva" pitchFamily="66" charset="0"/>
          </a:endParaRPr>
        </a:p>
      </dgm:t>
    </dgm:pt>
    <dgm:pt modelId="{E466CF5A-FEDD-4338-8A38-F93CC7F76C79}" type="parTrans" cxnId="{739B8CE8-035B-4B02-A9D1-877D478C0BD7}">
      <dgm:prSet/>
      <dgm:spPr/>
      <dgm:t>
        <a:bodyPr/>
        <a:lstStyle/>
        <a:p>
          <a:endParaRPr lang="ru-RU"/>
        </a:p>
      </dgm:t>
    </dgm:pt>
    <dgm:pt modelId="{EA9665F6-776D-46C6-9558-50887683F814}" type="sibTrans" cxnId="{739B8CE8-035B-4B02-A9D1-877D478C0BD7}">
      <dgm:prSet/>
      <dgm:spPr/>
      <dgm:t>
        <a:bodyPr/>
        <a:lstStyle/>
        <a:p>
          <a:endParaRPr lang="ru-RU"/>
        </a:p>
      </dgm:t>
    </dgm:pt>
    <dgm:pt modelId="{ED21F917-7A33-4112-93E0-60327D90D962}">
      <dgm:prSet phldrT="[Текст]" custT="1"/>
      <dgm:spPr/>
      <dgm:t>
        <a:bodyPr/>
        <a:lstStyle/>
        <a:p>
          <a:pPr algn="l"/>
          <a:r>
            <a:rPr lang="ru-RU" sz="1800" dirty="0" smtClean="0">
              <a:solidFill>
                <a:srgbClr val="002060"/>
              </a:solidFill>
              <a:latin typeface="Monotype Corsiva" pitchFamily="66" charset="0"/>
            </a:rPr>
            <a:t>Методика(ММЧ) моделирования </a:t>
          </a:r>
          <a:r>
            <a:rPr lang="ru-RU" sz="1800" b="1" dirty="0" smtClean="0">
              <a:solidFill>
                <a:srgbClr val="002060"/>
              </a:solidFill>
              <a:latin typeface="Monotype Corsiva" pitchFamily="66" charset="0"/>
            </a:rPr>
            <a:t>маленькими</a:t>
          </a:r>
          <a:r>
            <a:rPr lang="ru-RU" sz="1800" dirty="0" smtClean="0">
              <a:solidFill>
                <a:srgbClr val="002060"/>
              </a:solidFill>
              <a:latin typeface="Monotype Corsiva" pitchFamily="66" charset="0"/>
            </a:rPr>
            <a:t> человечками</a:t>
          </a:r>
          <a:endParaRPr lang="ru-RU" sz="1800" dirty="0">
            <a:solidFill>
              <a:srgbClr val="002060"/>
            </a:solidFill>
            <a:latin typeface="Monotype Corsiva" pitchFamily="66" charset="0"/>
          </a:endParaRPr>
        </a:p>
      </dgm:t>
    </dgm:pt>
    <dgm:pt modelId="{90905708-EB53-4AA8-A50C-F431FFE461E8}" type="parTrans" cxnId="{79D7B396-01E0-48B6-87CD-93F1459EF55E}">
      <dgm:prSet/>
      <dgm:spPr/>
      <dgm:t>
        <a:bodyPr/>
        <a:lstStyle/>
        <a:p>
          <a:endParaRPr lang="ru-RU"/>
        </a:p>
      </dgm:t>
    </dgm:pt>
    <dgm:pt modelId="{AF608A15-3F04-49A8-B08D-2CBDEDE5C559}" type="sibTrans" cxnId="{79D7B396-01E0-48B6-87CD-93F1459EF55E}">
      <dgm:prSet/>
      <dgm:spPr/>
      <dgm:t>
        <a:bodyPr/>
        <a:lstStyle/>
        <a:p>
          <a:endParaRPr lang="ru-RU"/>
        </a:p>
      </dgm:t>
    </dgm:pt>
    <dgm:pt modelId="{5A785AF1-A28B-4535-BC2F-DA415861C9EA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Monotype Corsiva" pitchFamily="66" charset="0"/>
            </a:rPr>
            <a:t>Типичные приемы фантазирования</a:t>
          </a:r>
          <a:endParaRPr lang="ru-RU" sz="1800" dirty="0">
            <a:solidFill>
              <a:srgbClr val="002060"/>
            </a:solidFill>
            <a:latin typeface="Monotype Corsiva" pitchFamily="66" charset="0"/>
          </a:endParaRPr>
        </a:p>
      </dgm:t>
    </dgm:pt>
    <dgm:pt modelId="{30186B5E-DBB3-42D3-9F70-0B98EBA2695F}" type="parTrans" cxnId="{C28E40F4-31AC-4B7C-9C9C-360B53A8C7CB}">
      <dgm:prSet/>
      <dgm:spPr/>
      <dgm:t>
        <a:bodyPr/>
        <a:lstStyle/>
        <a:p>
          <a:endParaRPr lang="ru-RU"/>
        </a:p>
      </dgm:t>
    </dgm:pt>
    <dgm:pt modelId="{4361324C-E4C7-4519-92D8-DBB90D0EE92A}" type="sibTrans" cxnId="{C28E40F4-31AC-4B7C-9C9C-360B53A8C7CB}">
      <dgm:prSet/>
      <dgm:spPr/>
      <dgm:t>
        <a:bodyPr/>
        <a:lstStyle/>
        <a:p>
          <a:endParaRPr lang="ru-RU"/>
        </a:p>
      </dgm:t>
    </dgm:pt>
    <dgm:pt modelId="{553B6F85-BEB0-4953-A931-6578669D6055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Monotype Corsiva" pitchFamily="66" charset="0"/>
            </a:rPr>
            <a:t>Метод</a:t>
          </a:r>
          <a:r>
            <a:rPr lang="ru-RU" sz="1800" dirty="0" smtClean="0"/>
            <a:t> </a:t>
          </a:r>
          <a:r>
            <a:rPr lang="ru-RU" sz="1800" baseline="0" dirty="0" smtClean="0">
              <a:solidFill>
                <a:srgbClr val="002060"/>
              </a:solidFill>
            </a:rPr>
            <a:t>синектики</a:t>
          </a:r>
          <a:endParaRPr lang="ru-RU" sz="1800" baseline="0" dirty="0">
            <a:solidFill>
              <a:srgbClr val="002060"/>
            </a:solidFill>
          </a:endParaRPr>
        </a:p>
      </dgm:t>
    </dgm:pt>
    <dgm:pt modelId="{04490DFC-4515-442B-A2E9-F386DE5E531C}" type="parTrans" cxnId="{3D147212-CCC9-4B3F-ABED-0F76DE1BC036}">
      <dgm:prSet/>
      <dgm:spPr/>
      <dgm:t>
        <a:bodyPr/>
        <a:lstStyle/>
        <a:p>
          <a:endParaRPr lang="ru-RU"/>
        </a:p>
      </dgm:t>
    </dgm:pt>
    <dgm:pt modelId="{D9B012CA-EA96-430D-A44D-AA148C3CE268}" type="sibTrans" cxnId="{3D147212-CCC9-4B3F-ABED-0F76DE1BC036}">
      <dgm:prSet/>
      <dgm:spPr/>
      <dgm:t>
        <a:bodyPr/>
        <a:lstStyle/>
        <a:p>
          <a:endParaRPr lang="ru-RU"/>
        </a:p>
      </dgm:t>
    </dgm:pt>
    <dgm:pt modelId="{0B90CDCC-B6E8-4572-B0FA-554D4E0C7F97}" type="pres">
      <dgm:prSet presAssocID="{4D3790EE-9B7F-40AF-A8AD-B345C49F34A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AFB5B4-D36A-4595-9C2A-0DC8A9BA9F76}" type="pres">
      <dgm:prSet presAssocID="{2C435400-C6A0-4619-B0A4-C0708CD35FD7}" presName="node" presStyleLbl="node1" presStyleIdx="0" presStyleCnt="7" custScaleX="164225" custScaleY="174723" custRadScaleRad="102165" custRadScaleInc="152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0CB318-7F6A-41EC-9CA8-FABA0E3D74E2}" type="pres">
      <dgm:prSet presAssocID="{2C435400-C6A0-4619-B0A4-C0708CD35FD7}" presName="spNode" presStyleCnt="0"/>
      <dgm:spPr/>
      <dgm:t>
        <a:bodyPr/>
        <a:lstStyle/>
        <a:p>
          <a:endParaRPr lang="ru-RU"/>
        </a:p>
      </dgm:t>
    </dgm:pt>
    <dgm:pt modelId="{B6BCB7A9-3A23-47A0-B32B-E5D83C19FCDB}" type="pres">
      <dgm:prSet presAssocID="{6E63A059-4994-431E-B14E-CC12AA76C290}" presName="sibTrans" presStyleLbl="sibTrans1D1" presStyleIdx="0" presStyleCnt="7"/>
      <dgm:spPr/>
      <dgm:t>
        <a:bodyPr/>
        <a:lstStyle/>
        <a:p>
          <a:endParaRPr lang="ru-RU"/>
        </a:p>
      </dgm:t>
    </dgm:pt>
    <dgm:pt modelId="{80FB6A44-898B-434E-9274-942232EA2C09}" type="pres">
      <dgm:prSet presAssocID="{72130A53-6014-496B-8FF4-76B6EE256D1C}" presName="node" presStyleLbl="node1" presStyleIdx="1" presStyleCnt="7" custScaleX="162455" custScaleY="161067" custRadScaleRad="119081" custRadScaleInc="28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E9B6D-7526-4E5D-AD90-CCC3E3019BC0}" type="pres">
      <dgm:prSet presAssocID="{72130A53-6014-496B-8FF4-76B6EE256D1C}" presName="spNode" presStyleCnt="0"/>
      <dgm:spPr/>
      <dgm:t>
        <a:bodyPr/>
        <a:lstStyle/>
        <a:p>
          <a:endParaRPr lang="ru-RU"/>
        </a:p>
      </dgm:t>
    </dgm:pt>
    <dgm:pt modelId="{D697F207-E78A-46D5-B71E-CA8CC5C6DE73}" type="pres">
      <dgm:prSet presAssocID="{BD7A4522-3B88-4F2A-A42C-733F8321B932}" presName="sibTrans" presStyleLbl="sibTrans1D1" presStyleIdx="1" presStyleCnt="7"/>
      <dgm:spPr/>
      <dgm:t>
        <a:bodyPr/>
        <a:lstStyle/>
        <a:p>
          <a:endParaRPr lang="ru-RU"/>
        </a:p>
      </dgm:t>
    </dgm:pt>
    <dgm:pt modelId="{BAC5337A-F503-4C3F-8022-E7C32A2CB9BD}" type="pres">
      <dgm:prSet presAssocID="{C8ADFB1F-56E0-42AA-A89E-806DB94B4433}" presName="node" presStyleLbl="node1" presStyleIdx="2" presStyleCnt="7" custScaleX="157276" custScaleY="168734" custRadScaleRad="115645" custRadScaleInc="-25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21B76-589B-4600-B9B7-D0A9B281C4AD}" type="pres">
      <dgm:prSet presAssocID="{C8ADFB1F-56E0-42AA-A89E-806DB94B4433}" presName="spNode" presStyleCnt="0"/>
      <dgm:spPr/>
      <dgm:t>
        <a:bodyPr/>
        <a:lstStyle/>
        <a:p>
          <a:endParaRPr lang="ru-RU"/>
        </a:p>
      </dgm:t>
    </dgm:pt>
    <dgm:pt modelId="{D57386F8-AFFE-4580-B067-89D84E33BE11}" type="pres">
      <dgm:prSet presAssocID="{F04AB14C-DE7C-4C65-9018-88231F284BE9}" presName="sibTrans" presStyleLbl="sibTrans1D1" presStyleIdx="2" presStyleCnt="7"/>
      <dgm:spPr/>
      <dgm:t>
        <a:bodyPr/>
        <a:lstStyle/>
        <a:p>
          <a:endParaRPr lang="ru-RU"/>
        </a:p>
      </dgm:t>
    </dgm:pt>
    <dgm:pt modelId="{FB989D12-DC37-4B1B-8BD5-2F7CFAA0B970}" type="pres">
      <dgm:prSet presAssocID="{F90A0940-180B-4FD0-BC27-152EBE3D7C9A}" presName="node" presStyleLbl="node1" presStyleIdx="3" presStyleCnt="7" custScaleX="167335" custScaleY="162127" custRadScaleRad="95202" custRadScaleInc="-277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1403F-0F0E-4D64-88A6-21F841F677A5}" type="pres">
      <dgm:prSet presAssocID="{F90A0940-180B-4FD0-BC27-152EBE3D7C9A}" presName="spNode" presStyleCnt="0"/>
      <dgm:spPr/>
      <dgm:t>
        <a:bodyPr/>
        <a:lstStyle/>
        <a:p>
          <a:endParaRPr lang="ru-RU"/>
        </a:p>
      </dgm:t>
    </dgm:pt>
    <dgm:pt modelId="{F417AF54-A355-458F-806B-D4F51CC5D642}" type="pres">
      <dgm:prSet presAssocID="{EA9665F6-776D-46C6-9558-50887683F814}" presName="sibTrans" presStyleLbl="sibTrans1D1" presStyleIdx="3" presStyleCnt="7"/>
      <dgm:spPr/>
      <dgm:t>
        <a:bodyPr/>
        <a:lstStyle/>
        <a:p>
          <a:endParaRPr lang="ru-RU"/>
        </a:p>
      </dgm:t>
    </dgm:pt>
    <dgm:pt modelId="{9D9520DA-2480-47C7-9646-C87F0F54DC0A}" type="pres">
      <dgm:prSet presAssocID="{ED21F917-7A33-4112-93E0-60327D90D962}" presName="node" presStyleLbl="node1" presStyleIdx="4" presStyleCnt="7" custScaleX="173032" custScaleY="150630" custRadScaleRad="95376" custRadScaleInc="41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121EB-3A21-4CDA-BC1A-C750DC9E4780}" type="pres">
      <dgm:prSet presAssocID="{ED21F917-7A33-4112-93E0-60327D90D962}" presName="spNode" presStyleCnt="0"/>
      <dgm:spPr/>
      <dgm:t>
        <a:bodyPr/>
        <a:lstStyle/>
        <a:p>
          <a:endParaRPr lang="ru-RU"/>
        </a:p>
      </dgm:t>
    </dgm:pt>
    <dgm:pt modelId="{EB570F7E-CE6A-4710-A265-A2622D8A0B2D}" type="pres">
      <dgm:prSet presAssocID="{AF608A15-3F04-49A8-B08D-2CBDEDE5C559}" presName="sibTrans" presStyleLbl="sibTrans1D1" presStyleIdx="4" presStyleCnt="7"/>
      <dgm:spPr/>
      <dgm:t>
        <a:bodyPr/>
        <a:lstStyle/>
        <a:p>
          <a:endParaRPr lang="ru-RU"/>
        </a:p>
      </dgm:t>
    </dgm:pt>
    <dgm:pt modelId="{9986208D-C895-41FD-B95F-A1EFE9FE0EEC}" type="pres">
      <dgm:prSet presAssocID="{5A785AF1-A28B-4535-BC2F-DA415861C9EA}" presName="node" presStyleLbl="node1" presStyleIdx="5" presStyleCnt="7" custScaleX="158172" custScaleY="180048" custRadScaleRad="108050" custRadScaleInc="368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67C75F-B300-45DC-9032-EA53FD0C89E1}" type="pres">
      <dgm:prSet presAssocID="{5A785AF1-A28B-4535-BC2F-DA415861C9EA}" presName="spNode" presStyleCnt="0"/>
      <dgm:spPr/>
      <dgm:t>
        <a:bodyPr/>
        <a:lstStyle/>
        <a:p>
          <a:endParaRPr lang="ru-RU"/>
        </a:p>
      </dgm:t>
    </dgm:pt>
    <dgm:pt modelId="{ECCB6209-16C0-4369-B100-74AC3E5A2723}" type="pres">
      <dgm:prSet presAssocID="{4361324C-E4C7-4519-92D8-DBB90D0EE92A}" presName="sibTrans" presStyleLbl="sibTrans1D1" presStyleIdx="5" presStyleCnt="7"/>
      <dgm:spPr/>
      <dgm:t>
        <a:bodyPr/>
        <a:lstStyle/>
        <a:p>
          <a:endParaRPr lang="ru-RU"/>
        </a:p>
      </dgm:t>
    </dgm:pt>
    <dgm:pt modelId="{67E5292C-1BB9-4D15-A474-25C7728ED577}" type="pres">
      <dgm:prSet presAssocID="{553B6F85-BEB0-4953-A931-6578669D6055}" presName="node" presStyleLbl="node1" presStyleIdx="6" presStyleCnt="7" custScaleX="170247" custScaleY="180410" custRadScaleRad="113464" custRadScaleInc="-17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697050-A14A-4A70-B48A-D0BCC3173E27}" type="pres">
      <dgm:prSet presAssocID="{553B6F85-BEB0-4953-A931-6578669D6055}" presName="spNode" presStyleCnt="0"/>
      <dgm:spPr/>
      <dgm:t>
        <a:bodyPr/>
        <a:lstStyle/>
        <a:p>
          <a:endParaRPr lang="ru-RU"/>
        </a:p>
      </dgm:t>
    </dgm:pt>
    <dgm:pt modelId="{B3185F05-AD75-43B5-B508-6702422FEA72}" type="pres">
      <dgm:prSet presAssocID="{D9B012CA-EA96-430D-A44D-AA148C3CE268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CE17EE17-69F7-4773-8515-E707AA018D30}" type="presOf" srcId="{72130A53-6014-496B-8FF4-76B6EE256D1C}" destId="{80FB6A44-898B-434E-9274-942232EA2C09}" srcOrd="0" destOrd="0" presId="urn:microsoft.com/office/officeart/2005/8/layout/cycle6"/>
    <dgm:cxn modelId="{5371CAE9-68FA-470E-9D12-1709179F8180}" srcId="{4D3790EE-9B7F-40AF-A8AD-B345C49F34A1}" destId="{2C435400-C6A0-4619-B0A4-C0708CD35FD7}" srcOrd="0" destOrd="0" parTransId="{10A788FB-7C51-4BCB-9658-296D64D2A192}" sibTransId="{6E63A059-4994-431E-B14E-CC12AA76C290}"/>
    <dgm:cxn modelId="{CF7F5E4A-4DD4-4588-B54D-37F4CC93F5E1}" type="presOf" srcId="{F04AB14C-DE7C-4C65-9018-88231F284BE9}" destId="{D57386F8-AFFE-4580-B067-89D84E33BE11}" srcOrd="0" destOrd="0" presId="urn:microsoft.com/office/officeart/2005/8/layout/cycle6"/>
    <dgm:cxn modelId="{3D147212-CCC9-4B3F-ABED-0F76DE1BC036}" srcId="{4D3790EE-9B7F-40AF-A8AD-B345C49F34A1}" destId="{553B6F85-BEB0-4953-A931-6578669D6055}" srcOrd="6" destOrd="0" parTransId="{04490DFC-4515-442B-A2E9-F386DE5E531C}" sibTransId="{D9B012CA-EA96-430D-A44D-AA148C3CE268}"/>
    <dgm:cxn modelId="{C1E819B7-44EF-4EAB-96D1-6F5CD2A8B37A}" type="presOf" srcId="{BD7A4522-3B88-4F2A-A42C-733F8321B932}" destId="{D697F207-E78A-46D5-B71E-CA8CC5C6DE73}" srcOrd="0" destOrd="0" presId="urn:microsoft.com/office/officeart/2005/8/layout/cycle6"/>
    <dgm:cxn modelId="{2B112C33-76E1-401D-879D-226A1EFBAAF7}" srcId="{4D3790EE-9B7F-40AF-A8AD-B345C49F34A1}" destId="{72130A53-6014-496B-8FF4-76B6EE256D1C}" srcOrd="1" destOrd="0" parTransId="{66026CF1-4939-4DFF-8896-F464705343F3}" sibTransId="{BD7A4522-3B88-4F2A-A42C-733F8321B932}"/>
    <dgm:cxn modelId="{F477B6EB-8502-4F73-A5F7-B66BB0FAEF17}" type="presOf" srcId="{5A785AF1-A28B-4535-BC2F-DA415861C9EA}" destId="{9986208D-C895-41FD-B95F-A1EFE9FE0EEC}" srcOrd="0" destOrd="0" presId="urn:microsoft.com/office/officeart/2005/8/layout/cycle6"/>
    <dgm:cxn modelId="{9A927790-342A-4998-A110-085D295BAEB9}" type="presOf" srcId="{4361324C-E4C7-4519-92D8-DBB90D0EE92A}" destId="{ECCB6209-16C0-4369-B100-74AC3E5A2723}" srcOrd="0" destOrd="0" presId="urn:microsoft.com/office/officeart/2005/8/layout/cycle6"/>
    <dgm:cxn modelId="{8A412E40-FA24-4336-B25A-6B0C3D4470AB}" type="presOf" srcId="{C8ADFB1F-56E0-42AA-A89E-806DB94B4433}" destId="{BAC5337A-F503-4C3F-8022-E7C32A2CB9BD}" srcOrd="0" destOrd="0" presId="urn:microsoft.com/office/officeart/2005/8/layout/cycle6"/>
    <dgm:cxn modelId="{978B9426-7DD7-43BA-9E82-75E660920635}" type="presOf" srcId="{6E63A059-4994-431E-B14E-CC12AA76C290}" destId="{B6BCB7A9-3A23-47A0-B32B-E5D83C19FCDB}" srcOrd="0" destOrd="0" presId="urn:microsoft.com/office/officeart/2005/8/layout/cycle6"/>
    <dgm:cxn modelId="{739B8CE8-035B-4B02-A9D1-877D478C0BD7}" srcId="{4D3790EE-9B7F-40AF-A8AD-B345C49F34A1}" destId="{F90A0940-180B-4FD0-BC27-152EBE3D7C9A}" srcOrd="3" destOrd="0" parTransId="{E466CF5A-FEDD-4338-8A38-F93CC7F76C79}" sibTransId="{EA9665F6-776D-46C6-9558-50887683F814}"/>
    <dgm:cxn modelId="{92CEDB70-899C-4F2D-9E18-151BAF211569}" type="presOf" srcId="{2C435400-C6A0-4619-B0A4-C0708CD35FD7}" destId="{BEAFB5B4-D36A-4595-9C2A-0DC8A9BA9F76}" srcOrd="0" destOrd="0" presId="urn:microsoft.com/office/officeart/2005/8/layout/cycle6"/>
    <dgm:cxn modelId="{D3C3C2B5-5774-46BC-981E-72E13536D789}" type="presOf" srcId="{553B6F85-BEB0-4953-A931-6578669D6055}" destId="{67E5292C-1BB9-4D15-A474-25C7728ED577}" srcOrd="0" destOrd="0" presId="urn:microsoft.com/office/officeart/2005/8/layout/cycle6"/>
    <dgm:cxn modelId="{0DF7F33F-159A-4DAA-BEEA-BBD02D6134A2}" type="presOf" srcId="{D9B012CA-EA96-430D-A44D-AA148C3CE268}" destId="{B3185F05-AD75-43B5-B508-6702422FEA72}" srcOrd="0" destOrd="0" presId="urn:microsoft.com/office/officeart/2005/8/layout/cycle6"/>
    <dgm:cxn modelId="{4DAD1C56-AD60-47A7-9A13-C978A5309E50}" type="presOf" srcId="{EA9665F6-776D-46C6-9558-50887683F814}" destId="{F417AF54-A355-458F-806B-D4F51CC5D642}" srcOrd="0" destOrd="0" presId="urn:microsoft.com/office/officeart/2005/8/layout/cycle6"/>
    <dgm:cxn modelId="{16CCDA04-69DE-4A6C-A8F2-4EC29C9C5E2A}" type="presOf" srcId="{F90A0940-180B-4FD0-BC27-152EBE3D7C9A}" destId="{FB989D12-DC37-4B1B-8BD5-2F7CFAA0B970}" srcOrd="0" destOrd="0" presId="urn:microsoft.com/office/officeart/2005/8/layout/cycle6"/>
    <dgm:cxn modelId="{20CCA70B-2C9F-474A-9366-540E3D204E11}" type="presOf" srcId="{AF608A15-3F04-49A8-B08D-2CBDEDE5C559}" destId="{EB570F7E-CE6A-4710-A265-A2622D8A0B2D}" srcOrd="0" destOrd="0" presId="urn:microsoft.com/office/officeart/2005/8/layout/cycle6"/>
    <dgm:cxn modelId="{79D7B396-01E0-48B6-87CD-93F1459EF55E}" srcId="{4D3790EE-9B7F-40AF-A8AD-B345C49F34A1}" destId="{ED21F917-7A33-4112-93E0-60327D90D962}" srcOrd="4" destOrd="0" parTransId="{90905708-EB53-4AA8-A50C-F431FFE461E8}" sibTransId="{AF608A15-3F04-49A8-B08D-2CBDEDE5C559}"/>
    <dgm:cxn modelId="{C28E40F4-31AC-4B7C-9C9C-360B53A8C7CB}" srcId="{4D3790EE-9B7F-40AF-A8AD-B345C49F34A1}" destId="{5A785AF1-A28B-4535-BC2F-DA415861C9EA}" srcOrd="5" destOrd="0" parTransId="{30186B5E-DBB3-42D3-9F70-0B98EBA2695F}" sibTransId="{4361324C-E4C7-4519-92D8-DBB90D0EE92A}"/>
    <dgm:cxn modelId="{1E2143BD-E4F8-4F97-9A9F-7A37E44B060B}" type="presOf" srcId="{ED21F917-7A33-4112-93E0-60327D90D962}" destId="{9D9520DA-2480-47C7-9646-C87F0F54DC0A}" srcOrd="0" destOrd="0" presId="urn:microsoft.com/office/officeart/2005/8/layout/cycle6"/>
    <dgm:cxn modelId="{D7508617-BDAF-4D3A-907C-BD656A47531F}" srcId="{4D3790EE-9B7F-40AF-A8AD-B345C49F34A1}" destId="{C8ADFB1F-56E0-42AA-A89E-806DB94B4433}" srcOrd="2" destOrd="0" parTransId="{82481E95-DD28-4165-85D4-CF0F7DE42C1C}" sibTransId="{F04AB14C-DE7C-4C65-9018-88231F284BE9}"/>
    <dgm:cxn modelId="{4C27B222-D2C9-4BD7-8395-3BF1A4619245}" type="presOf" srcId="{4D3790EE-9B7F-40AF-A8AD-B345C49F34A1}" destId="{0B90CDCC-B6E8-4572-B0FA-554D4E0C7F97}" srcOrd="0" destOrd="0" presId="urn:microsoft.com/office/officeart/2005/8/layout/cycle6"/>
    <dgm:cxn modelId="{41D62F0C-C385-434F-97BE-007FF2AEA791}" type="presParOf" srcId="{0B90CDCC-B6E8-4572-B0FA-554D4E0C7F97}" destId="{BEAFB5B4-D36A-4595-9C2A-0DC8A9BA9F76}" srcOrd="0" destOrd="0" presId="urn:microsoft.com/office/officeart/2005/8/layout/cycle6"/>
    <dgm:cxn modelId="{59FBFA26-6048-4A58-8442-6BD4BEA8094C}" type="presParOf" srcId="{0B90CDCC-B6E8-4572-B0FA-554D4E0C7F97}" destId="{990CB318-7F6A-41EC-9CA8-FABA0E3D74E2}" srcOrd="1" destOrd="0" presId="urn:microsoft.com/office/officeart/2005/8/layout/cycle6"/>
    <dgm:cxn modelId="{D41D5C50-05F8-4106-8F5D-3D5749C969F5}" type="presParOf" srcId="{0B90CDCC-B6E8-4572-B0FA-554D4E0C7F97}" destId="{B6BCB7A9-3A23-47A0-B32B-E5D83C19FCDB}" srcOrd="2" destOrd="0" presId="urn:microsoft.com/office/officeart/2005/8/layout/cycle6"/>
    <dgm:cxn modelId="{181EC7B0-4FF1-462D-911B-985FBF0BCB82}" type="presParOf" srcId="{0B90CDCC-B6E8-4572-B0FA-554D4E0C7F97}" destId="{80FB6A44-898B-434E-9274-942232EA2C09}" srcOrd="3" destOrd="0" presId="urn:microsoft.com/office/officeart/2005/8/layout/cycle6"/>
    <dgm:cxn modelId="{B3A1CDEF-6F25-4AD2-A188-7D52D875CA2C}" type="presParOf" srcId="{0B90CDCC-B6E8-4572-B0FA-554D4E0C7F97}" destId="{763E9B6D-7526-4E5D-AD90-CCC3E3019BC0}" srcOrd="4" destOrd="0" presId="urn:microsoft.com/office/officeart/2005/8/layout/cycle6"/>
    <dgm:cxn modelId="{A8411115-BC63-4468-A990-5228251974D1}" type="presParOf" srcId="{0B90CDCC-B6E8-4572-B0FA-554D4E0C7F97}" destId="{D697F207-E78A-46D5-B71E-CA8CC5C6DE73}" srcOrd="5" destOrd="0" presId="urn:microsoft.com/office/officeart/2005/8/layout/cycle6"/>
    <dgm:cxn modelId="{5DE6A360-DE4F-4B53-8827-2AE235E0FC12}" type="presParOf" srcId="{0B90CDCC-B6E8-4572-B0FA-554D4E0C7F97}" destId="{BAC5337A-F503-4C3F-8022-E7C32A2CB9BD}" srcOrd="6" destOrd="0" presId="urn:microsoft.com/office/officeart/2005/8/layout/cycle6"/>
    <dgm:cxn modelId="{358F6CA6-D7F3-49D2-819C-E7941A5D93E5}" type="presParOf" srcId="{0B90CDCC-B6E8-4572-B0FA-554D4E0C7F97}" destId="{E7821B76-589B-4600-B9B7-D0A9B281C4AD}" srcOrd="7" destOrd="0" presId="urn:microsoft.com/office/officeart/2005/8/layout/cycle6"/>
    <dgm:cxn modelId="{F99BEAD5-04AA-4364-A7DB-70C8D4D71306}" type="presParOf" srcId="{0B90CDCC-B6E8-4572-B0FA-554D4E0C7F97}" destId="{D57386F8-AFFE-4580-B067-89D84E33BE11}" srcOrd="8" destOrd="0" presId="urn:microsoft.com/office/officeart/2005/8/layout/cycle6"/>
    <dgm:cxn modelId="{3EABA2A7-F098-41D9-B25C-369FB775FD70}" type="presParOf" srcId="{0B90CDCC-B6E8-4572-B0FA-554D4E0C7F97}" destId="{FB989D12-DC37-4B1B-8BD5-2F7CFAA0B970}" srcOrd="9" destOrd="0" presId="urn:microsoft.com/office/officeart/2005/8/layout/cycle6"/>
    <dgm:cxn modelId="{E5831A3A-BD3A-45EE-93B2-2E9B20D1C220}" type="presParOf" srcId="{0B90CDCC-B6E8-4572-B0FA-554D4E0C7F97}" destId="{1891403F-0F0E-4D64-88A6-21F841F677A5}" srcOrd="10" destOrd="0" presId="urn:microsoft.com/office/officeart/2005/8/layout/cycle6"/>
    <dgm:cxn modelId="{F8C0CD80-157D-48D4-A24B-D9B5AA2BCA84}" type="presParOf" srcId="{0B90CDCC-B6E8-4572-B0FA-554D4E0C7F97}" destId="{F417AF54-A355-458F-806B-D4F51CC5D642}" srcOrd="11" destOrd="0" presId="urn:microsoft.com/office/officeart/2005/8/layout/cycle6"/>
    <dgm:cxn modelId="{3663A725-099D-49AE-9AD1-1839447C34A7}" type="presParOf" srcId="{0B90CDCC-B6E8-4572-B0FA-554D4E0C7F97}" destId="{9D9520DA-2480-47C7-9646-C87F0F54DC0A}" srcOrd="12" destOrd="0" presId="urn:microsoft.com/office/officeart/2005/8/layout/cycle6"/>
    <dgm:cxn modelId="{F3D73E83-5FE5-4D5F-9FFA-F6DFAA3BABBB}" type="presParOf" srcId="{0B90CDCC-B6E8-4572-B0FA-554D4E0C7F97}" destId="{C43121EB-3A21-4CDA-BC1A-C750DC9E4780}" srcOrd="13" destOrd="0" presId="urn:microsoft.com/office/officeart/2005/8/layout/cycle6"/>
    <dgm:cxn modelId="{41E51F30-D509-42EF-AC1D-5E05E5BC6C9B}" type="presParOf" srcId="{0B90CDCC-B6E8-4572-B0FA-554D4E0C7F97}" destId="{EB570F7E-CE6A-4710-A265-A2622D8A0B2D}" srcOrd="14" destOrd="0" presId="urn:microsoft.com/office/officeart/2005/8/layout/cycle6"/>
    <dgm:cxn modelId="{D89B3882-61AC-4302-83DC-D63C628183DE}" type="presParOf" srcId="{0B90CDCC-B6E8-4572-B0FA-554D4E0C7F97}" destId="{9986208D-C895-41FD-B95F-A1EFE9FE0EEC}" srcOrd="15" destOrd="0" presId="urn:microsoft.com/office/officeart/2005/8/layout/cycle6"/>
    <dgm:cxn modelId="{AADDE20B-CC9B-4DA4-8BE7-339D16CA0338}" type="presParOf" srcId="{0B90CDCC-B6E8-4572-B0FA-554D4E0C7F97}" destId="{6167C75F-B300-45DC-9032-EA53FD0C89E1}" srcOrd="16" destOrd="0" presId="urn:microsoft.com/office/officeart/2005/8/layout/cycle6"/>
    <dgm:cxn modelId="{B5E8FF61-A965-4967-8499-77E06F04DFE5}" type="presParOf" srcId="{0B90CDCC-B6E8-4572-B0FA-554D4E0C7F97}" destId="{ECCB6209-16C0-4369-B100-74AC3E5A2723}" srcOrd="17" destOrd="0" presId="urn:microsoft.com/office/officeart/2005/8/layout/cycle6"/>
    <dgm:cxn modelId="{E501357C-83DD-4AF6-9ABF-C659AAC0F6AD}" type="presParOf" srcId="{0B90CDCC-B6E8-4572-B0FA-554D4E0C7F97}" destId="{67E5292C-1BB9-4D15-A474-25C7728ED577}" srcOrd="18" destOrd="0" presId="urn:microsoft.com/office/officeart/2005/8/layout/cycle6"/>
    <dgm:cxn modelId="{16F696F8-77FE-4A90-8F25-CDDD2F8942C8}" type="presParOf" srcId="{0B90CDCC-B6E8-4572-B0FA-554D4E0C7F97}" destId="{2D697050-A14A-4A70-B48A-D0BCC3173E27}" srcOrd="19" destOrd="0" presId="urn:microsoft.com/office/officeart/2005/8/layout/cycle6"/>
    <dgm:cxn modelId="{7A5B1F04-4AC7-4034-A8FD-69D7FC1B88C4}" type="presParOf" srcId="{0B90CDCC-B6E8-4572-B0FA-554D4E0C7F97}" destId="{B3185F05-AD75-43B5-B508-6702422FEA72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FB5B4-D36A-4595-9C2A-0DC8A9BA9F76}">
      <dsp:nvSpPr>
        <dsp:cNvPr id="0" name=""/>
        <dsp:cNvSpPr/>
      </dsp:nvSpPr>
      <dsp:spPr>
        <a:xfrm>
          <a:off x="3642721" y="-258237"/>
          <a:ext cx="1923522" cy="133021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Monotype Corsiva" pitchFamily="66" charset="0"/>
            </a:rPr>
            <a:t>Морфологический анализ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Monotype Corsiva" pitchFamily="66" charset="0"/>
            </a:rPr>
            <a:t>Кольца Луллий</a:t>
          </a:r>
          <a:r>
            <a:rPr lang="ru-RU" sz="1900" kern="1200" dirty="0" smtClean="0"/>
            <a:t>.</a:t>
          </a:r>
          <a:endParaRPr lang="ru-RU" sz="1900" kern="1200" dirty="0"/>
        </a:p>
      </dsp:txBody>
      <dsp:txXfrm>
        <a:off x="3707657" y="-193301"/>
        <a:ext cx="1793650" cy="1200341"/>
      </dsp:txXfrm>
    </dsp:sp>
    <dsp:sp modelId="{B6BCB7A9-3A23-47A0-B32B-E5D83C19FCDB}">
      <dsp:nvSpPr>
        <dsp:cNvPr id="0" name=""/>
        <dsp:cNvSpPr/>
      </dsp:nvSpPr>
      <dsp:spPr>
        <a:xfrm>
          <a:off x="4241076" y="509771"/>
          <a:ext cx="4345946" cy="4345946"/>
        </a:xfrm>
        <a:custGeom>
          <a:avLst/>
          <a:gdLst/>
          <a:ahLst/>
          <a:cxnLst/>
          <a:rect l="0" t="0" r="0" b="0"/>
          <a:pathLst>
            <a:path>
              <a:moveTo>
                <a:pt x="1330162" y="170104"/>
              </a:moveTo>
              <a:arcTo wR="2172973" hR="2172973" stAng="14830713" swAng="842878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FB6A44-898B-434E-9274-942232EA2C09}">
      <dsp:nvSpPr>
        <dsp:cNvPr id="0" name=""/>
        <dsp:cNvSpPr/>
      </dsp:nvSpPr>
      <dsp:spPr>
        <a:xfrm>
          <a:off x="5706736" y="534376"/>
          <a:ext cx="1902791" cy="1226246"/>
        </a:xfrm>
        <a:prstGeom prst="roundRect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Monotype Corsiva" pitchFamily="66" charset="0"/>
            </a:rPr>
            <a:t>«Да –Нет»</a:t>
          </a:r>
          <a:endParaRPr lang="ru-RU" sz="1800" kern="1200" dirty="0">
            <a:solidFill>
              <a:srgbClr val="002060"/>
            </a:solidFill>
            <a:latin typeface="Monotype Corsiva" pitchFamily="66" charset="0"/>
          </a:endParaRPr>
        </a:p>
      </dsp:txBody>
      <dsp:txXfrm>
        <a:off x="5766596" y="594236"/>
        <a:ext cx="1783071" cy="1106526"/>
      </dsp:txXfrm>
    </dsp:sp>
    <dsp:sp modelId="{D697F207-E78A-46D5-B71E-CA8CC5C6DE73}">
      <dsp:nvSpPr>
        <dsp:cNvPr id="0" name=""/>
        <dsp:cNvSpPr/>
      </dsp:nvSpPr>
      <dsp:spPr>
        <a:xfrm>
          <a:off x="2657521" y="31671"/>
          <a:ext cx="4345946" cy="4345946"/>
        </a:xfrm>
        <a:custGeom>
          <a:avLst/>
          <a:gdLst/>
          <a:ahLst/>
          <a:cxnLst/>
          <a:rect l="0" t="0" r="0" b="0"/>
          <a:pathLst>
            <a:path>
              <a:moveTo>
                <a:pt x="4301208" y="1734310"/>
              </a:moveTo>
              <a:arcTo wR="2172973" hR="2172973" stAng="20901212" swAng="850631"/>
            </a:path>
          </a:pathLst>
        </a:custGeom>
        <a:noFill/>
        <a:ln w="9525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C5337A-F503-4C3F-8022-E7C32A2CB9BD}">
      <dsp:nvSpPr>
        <dsp:cNvPr id="0" name=""/>
        <dsp:cNvSpPr/>
      </dsp:nvSpPr>
      <dsp:spPr>
        <a:xfrm>
          <a:off x="6067823" y="2306058"/>
          <a:ext cx="1842130" cy="1284617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Monotype Corsiva" pitchFamily="66" charset="0"/>
            </a:rPr>
            <a:t>Метод «Системный оператор»</a:t>
          </a:r>
          <a:endParaRPr lang="ru-RU" sz="1800" kern="1200" dirty="0">
            <a:solidFill>
              <a:srgbClr val="002060"/>
            </a:solidFill>
            <a:latin typeface="Monotype Corsiva" pitchFamily="66" charset="0"/>
          </a:endParaRPr>
        </a:p>
      </dsp:txBody>
      <dsp:txXfrm>
        <a:off x="6130533" y="2368768"/>
        <a:ext cx="1716710" cy="1159197"/>
      </dsp:txXfrm>
    </dsp:sp>
    <dsp:sp modelId="{D57386F8-AFFE-4580-B067-89D84E33BE11}">
      <dsp:nvSpPr>
        <dsp:cNvPr id="0" name=""/>
        <dsp:cNvSpPr/>
      </dsp:nvSpPr>
      <dsp:spPr>
        <a:xfrm>
          <a:off x="3789670" y="-585865"/>
          <a:ext cx="4345946" cy="4345946"/>
        </a:xfrm>
        <a:custGeom>
          <a:avLst/>
          <a:gdLst/>
          <a:ahLst/>
          <a:cxnLst/>
          <a:rect l="0" t="0" r="0" b="0"/>
          <a:pathLst>
            <a:path>
              <a:moveTo>
                <a:pt x="3008473" y="4178902"/>
              </a:moveTo>
              <a:arcTo wR="2172973" hR="2172973" stAng="4043251" swAng="951689"/>
            </a:path>
          </a:pathLst>
        </a:custGeom>
        <a:noFill/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89D12-DC37-4B1B-8BD5-2F7CFAA0B970}">
      <dsp:nvSpPr>
        <dsp:cNvPr id="0" name=""/>
        <dsp:cNvSpPr/>
      </dsp:nvSpPr>
      <dsp:spPr>
        <a:xfrm>
          <a:off x="4572121" y="3745724"/>
          <a:ext cx="1959949" cy="1234317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Monotype Corsiva" pitchFamily="66" charset="0"/>
            </a:rPr>
            <a:t>Метод</a:t>
          </a:r>
          <a:r>
            <a:rPr lang="ru-RU" sz="1800" kern="1200" dirty="0" smtClean="0">
              <a:latin typeface="Monotype Corsiva" pitchFamily="66" charset="0"/>
            </a:rPr>
            <a:t> </a:t>
          </a:r>
          <a:r>
            <a:rPr lang="ru-RU" sz="1800" kern="1200" dirty="0" smtClean="0">
              <a:solidFill>
                <a:srgbClr val="002060"/>
              </a:solidFill>
              <a:latin typeface="Monotype Corsiva" pitchFamily="66" charset="0"/>
            </a:rPr>
            <a:t>фокальных объектов</a:t>
          </a:r>
          <a:endParaRPr lang="ru-RU" sz="1800" kern="1200" dirty="0">
            <a:solidFill>
              <a:srgbClr val="002060"/>
            </a:solidFill>
            <a:latin typeface="Monotype Corsiva" pitchFamily="66" charset="0"/>
          </a:endParaRPr>
        </a:p>
      </dsp:txBody>
      <dsp:txXfrm>
        <a:off x="4632375" y="3805978"/>
        <a:ext cx="1839441" cy="1113809"/>
      </dsp:txXfrm>
    </dsp:sp>
    <dsp:sp modelId="{F417AF54-A355-458F-806B-D4F51CC5D642}">
      <dsp:nvSpPr>
        <dsp:cNvPr id="0" name=""/>
        <dsp:cNvSpPr/>
      </dsp:nvSpPr>
      <dsp:spPr>
        <a:xfrm>
          <a:off x="2285798" y="304417"/>
          <a:ext cx="4345946" cy="4345946"/>
        </a:xfrm>
        <a:custGeom>
          <a:avLst/>
          <a:gdLst/>
          <a:ahLst/>
          <a:cxnLst/>
          <a:rect l="0" t="0" r="0" b="0"/>
          <a:pathLst>
            <a:path>
              <a:moveTo>
                <a:pt x="2284515" y="4343081"/>
              </a:moveTo>
              <a:arcTo wR="2172973" hR="2172973" stAng="5223457" swAng="280604"/>
            </a:path>
          </a:pathLst>
        </a:custGeom>
        <a:noFill/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9520DA-2480-47C7-9646-C87F0F54DC0A}">
      <dsp:nvSpPr>
        <dsp:cNvPr id="0" name=""/>
        <dsp:cNvSpPr/>
      </dsp:nvSpPr>
      <dsp:spPr>
        <a:xfrm>
          <a:off x="2364520" y="3746855"/>
          <a:ext cx="2026676" cy="1146787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Monotype Corsiva" pitchFamily="66" charset="0"/>
            </a:rPr>
            <a:t>Методика(ММЧ) моделирования </a:t>
          </a:r>
          <a:r>
            <a:rPr lang="ru-RU" sz="1800" b="1" kern="1200" dirty="0" smtClean="0">
              <a:solidFill>
                <a:srgbClr val="002060"/>
              </a:solidFill>
              <a:latin typeface="Monotype Corsiva" pitchFamily="66" charset="0"/>
            </a:rPr>
            <a:t>маленькими</a:t>
          </a:r>
          <a:r>
            <a:rPr lang="ru-RU" sz="1800" kern="1200" dirty="0" smtClean="0">
              <a:solidFill>
                <a:srgbClr val="002060"/>
              </a:solidFill>
              <a:latin typeface="Monotype Corsiva" pitchFamily="66" charset="0"/>
            </a:rPr>
            <a:t> человечками</a:t>
          </a:r>
          <a:endParaRPr lang="ru-RU" sz="1800" kern="1200" dirty="0">
            <a:solidFill>
              <a:srgbClr val="002060"/>
            </a:solidFill>
            <a:latin typeface="Monotype Corsiva" pitchFamily="66" charset="0"/>
          </a:endParaRPr>
        </a:p>
      </dsp:txBody>
      <dsp:txXfrm>
        <a:off x="2420502" y="3802837"/>
        <a:ext cx="1914712" cy="1034823"/>
      </dsp:txXfrm>
    </dsp:sp>
    <dsp:sp modelId="{EB570F7E-CE6A-4710-A265-A2622D8A0B2D}">
      <dsp:nvSpPr>
        <dsp:cNvPr id="0" name=""/>
        <dsp:cNvSpPr/>
      </dsp:nvSpPr>
      <dsp:spPr>
        <a:xfrm>
          <a:off x="1357775" y="-469091"/>
          <a:ext cx="4345946" cy="4345946"/>
        </a:xfrm>
        <a:custGeom>
          <a:avLst/>
          <a:gdLst/>
          <a:ahLst/>
          <a:cxnLst/>
          <a:rect l="0" t="0" r="0" b="0"/>
          <a:pathLst>
            <a:path>
              <a:moveTo>
                <a:pt x="1428114" y="4214295"/>
              </a:moveTo>
              <a:arcTo wR="2172973" hR="2172973" stAng="6602792" swAng="750661"/>
            </a:path>
          </a:pathLst>
        </a:custGeom>
        <a:noFill/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86208D-C895-41FD-B95F-A1EFE9FE0EEC}">
      <dsp:nvSpPr>
        <dsp:cNvPr id="0" name=""/>
        <dsp:cNvSpPr/>
      </dsp:nvSpPr>
      <dsp:spPr>
        <a:xfrm>
          <a:off x="1244207" y="2162015"/>
          <a:ext cx="1852625" cy="1370754"/>
        </a:xfrm>
        <a:prstGeom prst="roundRect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Monotype Corsiva" pitchFamily="66" charset="0"/>
            </a:rPr>
            <a:t>Типичные приемы фантазирования</a:t>
          </a:r>
          <a:endParaRPr lang="ru-RU" sz="1800" kern="1200" dirty="0">
            <a:solidFill>
              <a:srgbClr val="002060"/>
            </a:solidFill>
            <a:latin typeface="Monotype Corsiva" pitchFamily="66" charset="0"/>
          </a:endParaRPr>
        </a:p>
      </dsp:txBody>
      <dsp:txXfrm>
        <a:off x="1311122" y="2228930"/>
        <a:ext cx="1718795" cy="1236924"/>
      </dsp:txXfrm>
    </dsp:sp>
    <dsp:sp modelId="{ECCB6209-16C0-4369-B100-74AC3E5A2723}">
      <dsp:nvSpPr>
        <dsp:cNvPr id="0" name=""/>
        <dsp:cNvSpPr/>
      </dsp:nvSpPr>
      <dsp:spPr>
        <a:xfrm>
          <a:off x="2152195" y="-428571"/>
          <a:ext cx="4345946" cy="4345946"/>
        </a:xfrm>
        <a:custGeom>
          <a:avLst/>
          <a:gdLst/>
          <a:ahLst/>
          <a:cxnLst/>
          <a:rect l="0" t="0" r="0" b="0"/>
          <a:pathLst>
            <a:path>
              <a:moveTo>
                <a:pt x="39869" y="2587319"/>
              </a:moveTo>
              <a:arcTo wR="2172973" hR="2172973" stAng="10140445" swAng="516671"/>
            </a:path>
          </a:pathLst>
        </a:custGeom>
        <a:noFill/>
        <a:ln w="9525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E5292C-1BB9-4D15-A474-25C7728ED577}">
      <dsp:nvSpPr>
        <dsp:cNvPr id="0" name=""/>
        <dsp:cNvSpPr/>
      </dsp:nvSpPr>
      <dsp:spPr>
        <a:xfrm>
          <a:off x="1501349" y="457854"/>
          <a:ext cx="1994056" cy="137351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Monotype Corsiva" pitchFamily="66" charset="0"/>
            </a:rPr>
            <a:t>Метод</a:t>
          </a:r>
          <a:r>
            <a:rPr lang="ru-RU" sz="1800" kern="1200" dirty="0" smtClean="0"/>
            <a:t> </a:t>
          </a:r>
          <a:r>
            <a:rPr lang="ru-RU" sz="1800" kern="1200" baseline="0" dirty="0" smtClean="0">
              <a:solidFill>
                <a:srgbClr val="002060"/>
              </a:solidFill>
            </a:rPr>
            <a:t>синектики</a:t>
          </a:r>
          <a:endParaRPr lang="ru-RU" sz="1800" kern="1200" baseline="0" dirty="0">
            <a:solidFill>
              <a:srgbClr val="002060"/>
            </a:solidFill>
          </a:endParaRPr>
        </a:p>
      </dsp:txBody>
      <dsp:txXfrm>
        <a:off x="1568398" y="524903"/>
        <a:ext cx="1859958" cy="1239412"/>
      </dsp:txXfrm>
    </dsp:sp>
    <dsp:sp modelId="{B3185F05-AD75-43B5-B508-6702422FEA72}">
      <dsp:nvSpPr>
        <dsp:cNvPr id="0" name=""/>
        <dsp:cNvSpPr/>
      </dsp:nvSpPr>
      <dsp:spPr>
        <a:xfrm>
          <a:off x="624195" y="410633"/>
          <a:ext cx="4345946" cy="4345946"/>
        </a:xfrm>
        <a:custGeom>
          <a:avLst/>
          <a:gdLst/>
          <a:ahLst/>
          <a:cxnLst/>
          <a:rect l="0" t="0" r="0" b="0"/>
          <a:pathLst>
            <a:path>
              <a:moveTo>
                <a:pt x="2627563" y="48082"/>
              </a:moveTo>
              <a:arcTo wR="2172973" hR="2172973" stAng="16924536" swAng="642910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A59B4-0EAB-4321-BB71-00E534A36210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2B9DC-7EA2-4720-B854-BF07A8F6A7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932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2B9DC-7EA2-4720-B854-BF07A8F6A7DD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2B9DC-7EA2-4720-B854-BF07A8F6A7DD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2B9DC-7EA2-4720-B854-BF07A8F6A7DD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2B9DC-7EA2-4720-B854-BF07A8F6A7DD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2B9DC-7EA2-4720-B854-BF07A8F6A7DD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152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639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71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88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59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3750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03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22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528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94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26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DF989-801B-4902-B70B-F047EE627B08}" type="datetimeFigureOut">
              <a:rPr lang="ru-RU" smtClean="0"/>
              <a:pPr/>
              <a:t>13.12.2021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09FBA-8646-4786-B269-B3F0ACA5854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352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Блок-схема: извлечение 30"/>
          <p:cNvSpPr/>
          <p:nvPr/>
        </p:nvSpPr>
        <p:spPr>
          <a:xfrm rot="20426550">
            <a:off x="472933" y="3388998"/>
            <a:ext cx="432048" cy="1397310"/>
          </a:xfrm>
          <a:prstGeom prst="flowChartExtra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33"/>
          <p:cNvGrpSpPr/>
          <p:nvPr/>
        </p:nvGrpSpPr>
        <p:grpSpPr>
          <a:xfrm>
            <a:off x="0" y="13690"/>
            <a:ext cx="1012376" cy="6844310"/>
            <a:chOff x="0" y="13690"/>
            <a:chExt cx="1012376" cy="6844310"/>
          </a:xfrm>
        </p:grpSpPr>
        <p:sp>
          <p:nvSpPr>
            <p:cNvPr id="26" name="Блок-схема: извлечение 25"/>
            <p:cNvSpPr/>
            <p:nvPr/>
          </p:nvSpPr>
          <p:spPr>
            <a:xfrm flipV="1">
              <a:off x="40959" y="13690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Блок-схема: извлечение 26"/>
            <p:cNvSpPr/>
            <p:nvPr/>
          </p:nvSpPr>
          <p:spPr>
            <a:xfrm>
              <a:off x="0" y="3226667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Блок-схема: извлечение 31"/>
            <p:cNvSpPr/>
            <p:nvPr/>
          </p:nvSpPr>
          <p:spPr>
            <a:xfrm rot="19281583">
              <a:off x="580328" y="3354400"/>
              <a:ext cx="432048" cy="881880"/>
            </a:xfrm>
            <a:prstGeom prst="flowChartExtra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Знак запрета 28"/>
            <p:cNvSpPr/>
            <p:nvPr/>
          </p:nvSpPr>
          <p:spPr>
            <a:xfrm rot="19084680">
              <a:off x="131031" y="3121038"/>
              <a:ext cx="658531" cy="643306"/>
            </a:xfrm>
            <a:prstGeom prst="noSmoking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899592" y="1662940"/>
            <a:ext cx="5958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 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0800000" flipV="1">
            <a:off x="4886427" y="5196222"/>
            <a:ext cx="4032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Monotype Corsiva" pitchFamily="66" charset="0"/>
                <a:cs typeface="Times New Roman" pitchFamily="18" charset="0"/>
              </a:rPr>
              <a:t>Подготовила: </a:t>
            </a:r>
          </a:p>
          <a:p>
            <a:r>
              <a:rPr lang="ru-RU" sz="2000" dirty="0" smtClean="0">
                <a:latin typeface="Monotype Corsiva" pitchFamily="66" charset="0"/>
                <a:cs typeface="Times New Roman" pitchFamily="18" charset="0"/>
              </a:rPr>
              <a:t>Горбунова Оксана Николаевна, воспитатель </a:t>
            </a:r>
            <a:r>
              <a:rPr lang="ru-RU" sz="2000" dirty="0" smtClean="0">
                <a:latin typeface="Monotype Corsiva" pitchFamily="66" charset="0"/>
                <a:cs typeface="Times New Roman" pitchFamily="18" charset="0"/>
              </a:rPr>
              <a:t>высшей </a:t>
            </a:r>
            <a:r>
              <a:rPr lang="ru-RU" sz="2000" dirty="0" smtClean="0">
                <a:latin typeface="Monotype Corsiva" pitchFamily="66" charset="0"/>
                <a:cs typeface="Times New Roman" pitchFamily="18" charset="0"/>
              </a:rPr>
              <a:t>квалификационной категории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6395" y="1721491"/>
            <a:ext cx="752006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образовательные технологии как фактор повышения успешности дошкольника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 ТРИЗ в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дошкольной образовательной организации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14019" y="292236"/>
            <a:ext cx="734481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«Теремок»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п.г.т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Белый Яр)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17617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упражнения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785794"/>
            <a:ext cx="8352928" cy="585791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«Поиск аналогов»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необходимо назвать объект и как можно больше его аналогов, сходных по различным существенным признакам.</a:t>
            </a:r>
          </a:p>
          <a:p>
            <a:pPr algn="just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мяч-яблоко(форма), заяц(скачет)…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«Поиск противоположного объекта»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необходимо назвать объект и как можно больше других объектов, ему противоположных</a:t>
            </a:r>
          </a:p>
          <a:p>
            <a:pPr algn="just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снег-шерсть (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холодный-теплый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уголь(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белый-черный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 металл(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легкий-тяжелый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камень (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мягкий-твердый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«Хорошо-плохо»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берется объект, не вызывающий у игроков стойких положительных или отрицательных его сторон.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«Выбери троих»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из пяти случайных слов нужно выбрать три и рассказать для чего они нужны и как могут взаимодействовать.</a:t>
            </a:r>
          </a:p>
        </p:txBody>
      </p:sp>
    </p:spTree>
    <p:extLst>
      <p:ext uri="{BB962C8B-B14F-4D97-AF65-F5344CB8AC3E}">
        <p14:creationId xmlns:p14="http://schemas.microsoft.com/office/powerpoint/2010/main" val="156452468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Игры ТРИЗ в нашей группе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t="10453" r="33158" b="9805"/>
          <a:stretch/>
        </p:blipFill>
        <p:spPr bwMode="auto">
          <a:xfrm rot="21290661">
            <a:off x="220104" y="1900071"/>
            <a:ext cx="3199518" cy="4291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9" t="11314" r="33360" b="10021"/>
          <a:stretch/>
        </p:blipFill>
        <p:spPr bwMode="auto">
          <a:xfrm>
            <a:off x="3419872" y="1412775"/>
            <a:ext cx="3456384" cy="4582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10776" r="33400" b="17456"/>
          <a:stretch/>
        </p:blipFill>
        <p:spPr bwMode="auto">
          <a:xfrm rot="370236">
            <a:off x="6090592" y="2709362"/>
            <a:ext cx="2875067" cy="3473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67543" y="404664"/>
            <a:ext cx="82089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Кольца Луллия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из средств развития интеллектуально – творческих способностей детей, предложенное авторами ТРИЗ и РТВ для использования в дошкольных учреждениях. Это пособие вносит элемент игры в образовательную деятельность, помогает поддерживать интерес к изучаемому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64288" y="-3029654"/>
            <a:ext cx="59357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В XIII веке французский монах Раймонд Луллий создал логическую машину в виде бумажных кругов. Оказывается, ее можно прекрасно использовать как средство развития речи у детей. «Кольца Луллий» — это что-то вроде компьютера, только для слов. Простота конструкции позволяет применять ее даже в детском саду. А эффект огромен — познание языка и мира в их взаимосвязи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10992" r="33315" b="10129"/>
          <a:stretch/>
        </p:blipFill>
        <p:spPr bwMode="auto">
          <a:xfrm rot="21027922">
            <a:off x="386989" y="2363673"/>
            <a:ext cx="2719120" cy="3601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7" t="10343" r="33315" b="10345"/>
          <a:stretch/>
        </p:blipFill>
        <p:spPr bwMode="auto">
          <a:xfrm>
            <a:off x="2861673" y="2059333"/>
            <a:ext cx="3116786" cy="4105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8" t="10884" r="33421" b="10885"/>
          <a:stretch/>
        </p:blipFill>
        <p:spPr bwMode="auto">
          <a:xfrm rot="298173">
            <a:off x="5840756" y="2472643"/>
            <a:ext cx="2721393" cy="3581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88034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714356"/>
            <a:ext cx="8352928" cy="58579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- Нет»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игроки разгадывают «тайну», заданную ведущим. Для этого игроки задают ведущему вопросы в такой форме, чтобы он мог ответить «ДА» или «НЕТ».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2" t="10345" r="33339" b="9482"/>
          <a:stretch/>
        </p:blipFill>
        <p:spPr bwMode="auto">
          <a:xfrm>
            <a:off x="912769" y="2030457"/>
            <a:ext cx="3299191" cy="4460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2" t="11099" r="33179" b="10456"/>
          <a:stretch/>
        </p:blipFill>
        <p:spPr bwMode="auto">
          <a:xfrm>
            <a:off x="4355976" y="1884352"/>
            <a:ext cx="3474661" cy="4618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92490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67543" y="404664"/>
            <a:ext cx="82089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«Поиск противоположного объекта»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необходимо назвать объект и как можно больше других объектов, ему противоположных.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64288" y="-3029654"/>
            <a:ext cx="59357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В XIII веке французский монах Раймонд Луллий создал логическую машину в виде бумажных кругов. Оказывается, ее можно прекрасно использовать как средство развития речи у детей. «Кольца Луллий» — это что-то вроде компьютера, только для слов. Простота конструкции позволяет применять ее даже в детском саду. А эффект огромен — познание языка и мира в их взаимосвязи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10560" r="33315" b="9483"/>
          <a:stretch/>
        </p:blipFill>
        <p:spPr bwMode="auto">
          <a:xfrm>
            <a:off x="755576" y="1789659"/>
            <a:ext cx="3421655" cy="4560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7" t="11530" r="33092" b="10065"/>
          <a:stretch/>
        </p:blipFill>
        <p:spPr bwMode="auto">
          <a:xfrm>
            <a:off x="4606460" y="1811621"/>
            <a:ext cx="3490367" cy="4649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75483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Дидактическая игра « Чудесная лестница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007" y="1340767"/>
            <a:ext cx="86774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Цель</a:t>
            </a:r>
            <a:r>
              <a:rPr lang="ru-RU" sz="2400" dirty="0" smtClean="0">
                <a:latin typeface="Monotype Corsiva" pitchFamily="66" charset="0"/>
              </a:rPr>
              <a:t>: </a:t>
            </a:r>
            <a:r>
              <a:rPr lang="ru-RU" sz="2400" dirty="0" smtClean="0">
                <a:latin typeface="Monotype Corsiva" pitchFamily="66" charset="0"/>
              </a:rPr>
              <a:t>учить </a:t>
            </a:r>
            <a:r>
              <a:rPr lang="ru-RU" sz="2400" dirty="0" smtClean="0">
                <a:latin typeface="Monotype Corsiva" pitchFamily="66" charset="0"/>
              </a:rPr>
              <a:t>воспринимать окружающий мир как живой, самостоятельно создавать развёрнутые рассказы о каком-либо объекте.</a:t>
            </a:r>
          </a:p>
        </p:txBody>
      </p:sp>
      <p:pic>
        <p:nvPicPr>
          <p:cNvPr id="8" name="Рисунок 7" descr="https://www.psixologicheskoezerkalo.ru/wp-content/uploads/2016/08/%D0%9B%D0%B5%D1%81%D0%B5%D0%BD%D0%BA%D0%B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608" y="2844613"/>
            <a:ext cx="4152415" cy="303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5" t="10991" r="32270" b="10561"/>
          <a:stretch/>
        </p:blipFill>
        <p:spPr bwMode="auto">
          <a:xfrm>
            <a:off x="5076056" y="2204569"/>
            <a:ext cx="3502594" cy="4537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67543" y="404664"/>
            <a:ext cx="82089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«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Цветик-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семицветик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Многоцелевое пособие, состоящее из нескольких игр на основе цветка с семью лепестками, для обогащения словарного запаса и развития грамматического строя, а также формирования начальных навыков звукового анализа дошкольников 5-7 лет с нарушениями речи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64288" y="-3029654"/>
            <a:ext cx="59357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В XIII веке французский монах Раймонд Луллий создал логическую машину в виде бумажных кругов. Оказывается, ее можно прекрасно использовать как средство развития речи у детей. «Кольца Луллий» — это что-то вроде компьютера, только для слов. Простота конструкции позволяет применять ее даже в детском саду. А эффект огромен — познание языка и мира в их взаимосвязи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7" t="11530" r="33092" b="10065"/>
          <a:stretch/>
        </p:blipFill>
        <p:spPr bwMode="auto">
          <a:xfrm>
            <a:off x="1354638" y="2142076"/>
            <a:ext cx="3217360" cy="4285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10345" r="33315" b="9253"/>
          <a:stretch/>
        </p:blipFill>
        <p:spPr bwMode="auto">
          <a:xfrm>
            <a:off x="4782450" y="1960241"/>
            <a:ext cx="3468976" cy="4649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8349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67543" y="404664"/>
            <a:ext cx="82089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«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Гусеничка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формирует умение сравнивать объекты по нескольким признакам. Составлять загадки, используя признаки, представленные в виде зрительных символов. Учить классифицировать объекты по данным признакам, составлять описательные рассказы.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164288" y="-3029654"/>
            <a:ext cx="59357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В XIII веке французский монах Раймонд Луллий создал логическую машину в виде бумажных кругов. Оказывается, ее можно прекрасно использовать как средство развития речи у детей. «Кольца Луллий» — это что-то вроде компьютера, только для слов. Простота конструкции позволяет применять ее даже в детском саду. А эффект огромен — познание языка и мира в их взаимосвязи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9" t="10130" r="33315" b="9052"/>
          <a:stretch/>
        </p:blipFill>
        <p:spPr bwMode="auto">
          <a:xfrm>
            <a:off x="1043608" y="2343656"/>
            <a:ext cx="3024334" cy="4089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6" t="11099" r="33482" b="10452"/>
          <a:stretch/>
        </p:blipFill>
        <p:spPr bwMode="auto">
          <a:xfrm>
            <a:off x="5211173" y="2343656"/>
            <a:ext cx="3020054" cy="3978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57169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67543" y="404664"/>
            <a:ext cx="82089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«Природный и рукотворный мир».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учить детей делить объекты окружающего мира на природные и рукотворные группы, объяснять такое деление. Развивать логическое мышление,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сообразительность.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64288" y="-3029654"/>
            <a:ext cx="59357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В XIII веке французский монах Раймонд Луллий создал логическую машину в виде бумажных кругов. Оказывается, ее можно прекрасно использовать как средство развития речи у детей. «Кольца Луллий» — это что-то вроде компьютера, только для слов. Простота конструкции позволяет применять ее даже в детском саду. А эффект огромен — познание языка и мира в их взаимосвязи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10344" r="33315" b="9267"/>
          <a:stretch/>
        </p:blipFill>
        <p:spPr bwMode="auto">
          <a:xfrm>
            <a:off x="827584" y="2048202"/>
            <a:ext cx="3168352" cy="4276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7" t="11099" r="33302" b="10415"/>
          <a:stretch/>
        </p:blipFill>
        <p:spPr bwMode="auto">
          <a:xfrm>
            <a:off x="4716016" y="2048202"/>
            <a:ext cx="3227400" cy="4276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27441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t="10669" r="33542" b="9375"/>
          <a:stretch/>
        </p:blipFill>
        <p:spPr bwMode="auto">
          <a:xfrm rot="21199655">
            <a:off x="220946" y="2808003"/>
            <a:ext cx="2593521" cy="3475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9" t="10453" r="33360" b="8944"/>
          <a:stretch/>
        </p:blipFill>
        <p:spPr bwMode="auto">
          <a:xfrm>
            <a:off x="2624844" y="2276871"/>
            <a:ext cx="3211056" cy="4361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8" t="10021" r="33361" b="9075"/>
          <a:stretch/>
        </p:blipFill>
        <p:spPr bwMode="auto">
          <a:xfrm>
            <a:off x="5796135" y="2492896"/>
            <a:ext cx="2892733" cy="3929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2718" y="404664"/>
            <a:ext cx="85077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«Речевая карусель»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игра, целью которой является развития связной речи у детей. Смысловое развернутое высказывание обеспечивает полноценное взаимодействие детей и взрослых. Пособие позволяет сделать игру наиболее интересной и необычной, дает возможность проявлять свою индивидуальность каждому ребенку, учит не стандартному мышлению, способствует повышению речевой активности, расширяет кругозор и словарный запас.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s04.infourok.ru/uploads/ex/02b0/0007b757-2d1bb312/hello_html_m2fa76e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8"/>
            <a:ext cx="3496931" cy="28900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7422" y="188640"/>
            <a:ext cx="4950882" cy="631219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200000"/>
              </a:lnSpc>
              <a:buFontTx/>
              <a:buChar char="-"/>
            </a:pPr>
            <a:r>
              <a:rPr lang="ru-RU" sz="7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Теория</a:t>
            </a:r>
          </a:p>
          <a:p>
            <a:pPr>
              <a:lnSpc>
                <a:spcPct val="200000"/>
              </a:lnSpc>
              <a:buNone/>
            </a:pPr>
            <a:r>
              <a:rPr lang="ru-RU" sz="3400" dirty="0" smtClean="0"/>
              <a:t>-   </a:t>
            </a:r>
            <a:r>
              <a:rPr lang="ru-RU" dirty="0" smtClean="0"/>
              <a:t>   </a:t>
            </a:r>
            <a:r>
              <a:rPr lang="ru-RU" sz="7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Решения</a:t>
            </a:r>
          </a:p>
          <a:p>
            <a:pPr>
              <a:lnSpc>
                <a:spcPct val="200000"/>
              </a:lnSpc>
              <a:buNone/>
            </a:pPr>
            <a:endParaRPr lang="ru-RU" sz="2400" dirty="0" smtClean="0"/>
          </a:p>
          <a:p>
            <a:pPr>
              <a:lnSpc>
                <a:spcPct val="200000"/>
              </a:lnSpc>
              <a:buNone/>
            </a:pPr>
            <a:r>
              <a:rPr lang="ru-RU" sz="4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</a:t>
            </a:r>
            <a:r>
              <a:rPr lang="ru-RU" sz="7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Изобретательских</a:t>
            </a:r>
          </a:p>
          <a:p>
            <a:pPr>
              <a:lnSpc>
                <a:spcPct val="200000"/>
              </a:lnSpc>
              <a:buNone/>
            </a:pPr>
            <a:r>
              <a:rPr lang="ru-RU" sz="2400" dirty="0" smtClean="0"/>
              <a:t> </a:t>
            </a:r>
          </a:p>
          <a:p>
            <a:pPr>
              <a:lnSpc>
                <a:spcPct val="200000"/>
              </a:lnSpc>
              <a:buNone/>
            </a:pPr>
            <a:r>
              <a:rPr lang="ru-RU" sz="7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Задач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5616" y="24089"/>
            <a:ext cx="1285884" cy="6500834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</a:p>
          <a:p>
            <a:pPr>
              <a:lnSpc>
                <a:spcPct val="200000"/>
              </a:lnSpc>
            </a:pP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</a:t>
            </a:r>
          </a:p>
          <a:p>
            <a:pPr>
              <a:lnSpc>
                <a:spcPct val="200000"/>
              </a:lnSpc>
            </a:pP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</a:t>
            </a:r>
          </a:p>
          <a:p>
            <a:pPr>
              <a:lnSpc>
                <a:spcPct val="200000"/>
              </a:lnSpc>
            </a:pP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З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815003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Monotype Corsiva" pitchFamily="66" charset="0"/>
              </a:rPr>
              <a:t> В итоге были сделаны следующие выводы:</a:t>
            </a:r>
          </a:p>
          <a:p>
            <a:endParaRPr lang="ru-RU" sz="320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latin typeface="Monotype Corsiva" pitchFamily="66" charset="0"/>
              </a:rPr>
              <a:t>     </a:t>
            </a: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ТРИЗ </a:t>
            </a:r>
            <a:r>
              <a:rPr lang="ru-RU" sz="3200" dirty="0" smtClean="0">
                <a:latin typeface="Monotype Corsiva" pitchFamily="66" charset="0"/>
              </a:rPr>
              <a:t>позволяет развивать воображение, фантазию детей.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     ТРИЗ </a:t>
            </a:r>
            <a:r>
              <a:rPr lang="ru-RU" sz="3200" dirty="0" smtClean="0">
                <a:latin typeface="Monotype Corsiva" pitchFamily="66" charset="0"/>
              </a:rPr>
              <a:t>позволяет преподносить знания детей в увлекательной  и интересной для детей форме, обеспечивает их прочное усвоение и систематизацию.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latin typeface="Monotype Corsiva" pitchFamily="66" charset="0"/>
              </a:rPr>
              <a:t>     </a:t>
            </a: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ТРИЗ</a:t>
            </a:r>
            <a:r>
              <a:rPr lang="ru-RU" sz="3200" dirty="0" smtClean="0">
                <a:latin typeface="Monotype Corsiva" pitchFamily="66" charset="0"/>
              </a:rPr>
              <a:t> работает на принципах педагогики сотрудничества, </a:t>
            </a:r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ставит</a:t>
            </a:r>
            <a:r>
              <a:rPr lang="ru-RU" sz="3200" dirty="0" smtClean="0">
                <a:latin typeface="Monotype Corsiva" pitchFamily="66" charset="0"/>
              </a:rPr>
              <a:t> детей и педагогов в позицию партнёров, стимулирует создание ситуации успеха для детей.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Рекомендуемая литература по технологии ТРИЗ: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11423" r="14212" b="10129"/>
          <a:stretch/>
        </p:blipFill>
        <p:spPr bwMode="auto">
          <a:xfrm>
            <a:off x="399032" y="1196752"/>
            <a:ext cx="8476649" cy="5185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808149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Рекомендуемая литература по технологии ТРИЗ: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0" name="Picture 14" descr="https://skidka-msk.ru/images/prodacts/sourse/61696/61696137_obuchenie-doshkolnikov-sostavleniyu-logicheskih-rasskazov-po-serii-kartinok-metodicheskoe-posobie-ark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2571">
            <a:off x="365476" y="1773373"/>
            <a:ext cx="2032263" cy="292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cmp24.ru/images/prodacts/sourse/61696/61696149_sostavlenie-detmi-tvorcheskih-rasskazov-po-syujetnoy-kartine-tehnologiya-triz-arkt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481" y="1697804"/>
            <a:ext cx="2080531" cy="310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fs.znanio.ru/d5af0e/a3/ab/4df5f16e5b5b0fa622e084383407295af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t="14799" r="55117" b="6970"/>
          <a:stretch/>
        </p:blipFill>
        <p:spPr bwMode="auto">
          <a:xfrm>
            <a:off x="4572000" y="1665334"/>
            <a:ext cx="1948325" cy="313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s://slovo-shop.ru/image/cache/data/product/1340172-800x8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3" r="17284"/>
          <a:stretch/>
        </p:blipFill>
        <p:spPr bwMode="auto">
          <a:xfrm>
            <a:off x="6372200" y="2420888"/>
            <a:ext cx="2416191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90461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Блок-схема: извлечение 30"/>
          <p:cNvSpPr/>
          <p:nvPr/>
        </p:nvSpPr>
        <p:spPr>
          <a:xfrm rot="20426550">
            <a:off x="472933" y="3388998"/>
            <a:ext cx="432048" cy="1397310"/>
          </a:xfrm>
          <a:prstGeom prst="flowChartExtra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33"/>
          <p:cNvGrpSpPr/>
          <p:nvPr/>
        </p:nvGrpSpPr>
        <p:grpSpPr>
          <a:xfrm>
            <a:off x="0" y="13690"/>
            <a:ext cx="1012376" cy="6844310"/>
            <a:chOff x="0" y="13690"/>
            <a:chExt cx="1012376" cy="6844310"/>
          </a:xfrm>
        </p:grpSpPr>
        <p:sp>
          <p:nvSpPr>
            <p:cNvPr id="26" name="Блок-схема: извлечение 25"/>
            <p:cNvSpPr/>
            <p:nvPr/>
          </p:nvSpPr>
          <p:spPr>
            <a:xfrm flipV="1">
              <a:off x="40959" y="13690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Блок-схема: извлечение 26"/>
            <p:cNvSpPr/>
            <p:nvPr/>
          </p:nvSpPr>
          <p:spPr>
            <a:xfrm>
              <a:off x="0" y="3226667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Блок-схема: извлечение 31"/>
            <p:cNvSpPr/>
            <p:nvPr/>
          </p:nvSpPr>
          <p:spPr>
            <a:xfrm rot="19281583">
              <a:off x="580328" y="3354400"/>
              <a:ext cx="432048" cy="881880"/>
            </a:xfrm>
            <a:prstGeom prst="flowChartExtra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Знак запрета 28"/>
            <p:cNvSpPr/>
            <p:nvPr/>
          </p:nvSpPr>
          <p:spPr>
            <a:xfrm rot="19084680">
              <a:off x="131031" y="3121038"/>
              <a:ext cx="658531" cy="643306"/>
            </a:xfrm>
            <a:prstGeom prst="noSmoking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Picture 6" descr="D:\Pictures\картинки с раб стола\0a1bd6b5717f7d51fc9d9db07056765b.jpg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75" y="183716"/>
            <a:ext cx="2255195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59632" y="1124744"/>
            <a:ext cx="59584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>
                <a:latin typeface="Monotype Corsiva" pitchFamily="66" charset="0"/>
                <a:cs typeface="Times New Roman" pitchFamily="18" charset="0"/>
              </a:rPr>
              <a:t>Основная цель воспитателя по отношению к ребенку базируется на трех терминах: 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«Знает, понимает, применяет.»  </a:t>
            </a:r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Г.С.Альтшулер</a:t>
            </a:r>
            <a:r>
              <a:rPr lang="ru-RU" dirty="0" smtClean="0">
                <a:latin typeface="Monotype Corsiva" pitchFamily="66" charset="0"/>
                <a:cs typeface="Times New Roman" pitchFamily="18" charset="0"/>
              </a:rPr>
              <a:t>.</a:t>
            </a:r>
            <a:endParaRPr lang="ru-RU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3" name="Picture 2" descr="C:\Users\Инна\Desktop\Vivere20la20scienz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645024"/>
            <a:ext cx="496855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100016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1556792"/>
            <a:ext cx="4834880" cy="3024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теории — </a:t>
            </a:r>
            <a:r>
              <a:rPr lang="ru-RU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Генрих </a:t>
            </a:r>
            <a:r>
              <a:rPr lang="ru-RU" sz="4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Саулович</a:t>
            </a:r>
            <a:r>
              <a:rPr lang="ru-RU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Альтшуллер</a:t>
            </a:r>
            <a:endParaRPr lang="ru-RU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ptzgovorit.ru/sites/default/files/styles/700x100_proc/public/enziclop/alt.jpg?itok=B213zg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3904450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81943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38529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616530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4700" dirty="0" smtClean="0">
                <a:solidFill>
                  <a:srgbClr val="FF0000"/>
                </a:solidFill>
                <a:latin typeface="Monotype Corsiva" pitchFamily="66" charset="0"/>
              </a:rPr>
              <a:t>Цели ТРИЗ </a:t>
            </a:r>
            <a:r>
              <a:rPr lang="ru-RU" dirty="0" smtClean="0">
                <a:latin typeface="Monotype Corsiva" pitchFamily="66" charset="0"/>
              </a:rPr>
              <a:t>- не просто развить фантазию детей, а научить их мыслить системно, с пониманием происходящих процессов, дать в руки воспитателям инструмент по конкретному практическому воспитанию у детей качеств творческой личности, способной понимать единство и противоречие окружающего мира, решать свои маленькие проблемы. </a:t>
            </a:r>
          </a:p>
          <a:p>
            <a:pPr>
              <a:buFont typeface="Wingdings" pitchFamily="2" charset="2"/>
              <a:buChar char="v"/>
            </a:pPr>
            <a:r>
              <a:rPr lang="ru-RU" sz="4700" dirty="0" smtClean="0">
                <a:solidFill>
                  <a:srgbClr val="FF0000"/>
                </a:solidFill>
                <a:latin typeface="Monotype Corsiva" pitchFamily="66" charset="0"/>
              </a:rPr>
              <a:t>ТРИЗ </a:t>
            </a:r>
            <a:r>
              <a:rPr lang="ru-RU" dirty="0" smtClean="0">
                <a:latin typeface="Monotype Corsiva" pitchFamily="66" charset="0"/>
              </a:rPr>
              <a:t>для дошкольников – это система коллективных игр, занятий, призванная не изменять основную программу, а максимально увеличивать ее эффективность. </a:t>
            </a:r>
            <a:endParaRPr lang="ru-RU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5200" dirty="0" smtClean="0">
                <a:solidFill>
                  <a:srgbClr val="FF0000"/>
                </a:solidFill>
                <a:latin typeface="Monotype Corsiva" pitchFamily="66" charset="0"/>
              </a:rPr>
              <a:t> ТРИЗ </a:t>
            </a:r>
            <a:r>
              <a:rPr lang="ru-RU" dirty="0" smtClean="0">
                <a:latin typeface="Monotype Corsiva" pitchFamily="66" charset="0"/>
              </a:rPr>
              <a:t>– это управляемый процесс создания нового, соединяющий в себе точный расчет, логику, интуицию” , так считал основатель теории Г.С.Альтшуллер и его </a:t>
            </a:r>
            <a:r>
              <a:rPr lang="ru-RU" dirty="0" smtClean="0">
                <a:latin typeface="Monotype Corsiva" pitchFamily="66" charset="0"/>
              </a:rPr>
              <a:t>последователи.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нам дает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ТРИЗ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?!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643998" cy="49720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творческого мышления.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логического мышления.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воображения.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внимания.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речи.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Pictures\da4000dd25d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1687286"/>
            <a:ext cx="1571636" cy="2245194"/>
          </a:xfrm>
          <a:prstGeom prst="rect">
            <a:avLst/>
          </a:prstGeom>
          <a:noFill/>
        </p:spPr>
      </p:pic>
      <p:pic>
        <p:nvPicPr>
          <p:cNvPr id="5" name="Picture 3" descr="C:\Users\User\Pictures\101447739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4221088"/>
            <a:ext cx="2289389" cy="226267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Picture 2" descr="C:\Users\User\Pictures\Boy_Thinkin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000504"/>
            <a:ext cx="1643074" cy="2108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401911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24936" cy="1224136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построения занятий по ТРИЗ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06916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2B13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Минимум сообщения информации, максимум рассуждений. Оптимальная формула организации обсуждения проблемных ситуаций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2B13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мозговой штурм».</a:t>
            </a:r>
            <a:endParaRPr lang="ru-RU" b="1" dirty="0" smtClean="0">
              <a:solidFill>
                <a:srgbClr val="2B13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2B13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Системный подход (все в мире взаимосвязано, и в любое явление должно рассматриваться в развитии).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2B13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в процессе познания всех доступных для ребенка мыслительных операций и средств восприятия(анализаторов, причинно-следственных выводов и заключений, сделанных самостоятельно, системно-схематичной наглядности).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2B13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Обязательная активизация творческого воображения.</a:t>
            </a:r>
            <a:endParaRPr lang="ru-RU" b="1" dirty="0">
              <a:solidFill>
                <a:srgbClr val="2B13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4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Основные этапы </a:t>
            </a:r>
            <a:r>
              <a:rPr lang="ru-RU" dirty="0" smtClean="0">
                <a:solidFill>
                  <a:srgbClr val="C00000"/>
                </a:solidFill>
              </a:rPr>
              <a:t>ТРИЗ: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568952" cy="5832648"/>
          </a:xfrm>
        </p:spPr>
        <p:txBody>
          <a:bodyPr/>
          <a:lstStyle/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«Поиск сути» </a:t>
            </a:r>
            <a:r>
              <a:rPr lang="ru-RU" b="1" dirty="0" smtClean="0">
                <a:solidFill>
                  <a:srgbClr val="2B13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детьми становится проблема(вопрос), который надо решить и все ищут разные варианты решения, то, что является истиной.</a:t>
            </a:r>
          </a:p>
          <a:p>
            <a:pPr algn="just">
              <a:spcBef>
                <a:spcPts val="0"/>
              </a:spcBef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«Тайна двойного» </a:t>
            </a:r>
            <a:r>
              <a:rPr lang="ru-RU" b="1" dirty="0" smtClean="0">
                <a:solidFill>
                  <a:srgbClr val="2B13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b="1" dirty="0" smtClean="0">
                <a:solidFill>
                  <a:srgbClr val="2B13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противоречий.</a:t>
            </a:r>
            <a:endParaRPr lang="ru-RU" b="1" dirty="0" smtClean="0">
              <a:solidFill>
                <a:srgbClr val="2B13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b="1" dirty="0">
                <a:solidFill>
                  <a:srgbClr val="2B13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2B13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«Хорошо-плохо».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солнце-это хорошо и плохо.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Хорошо-греет, плохо-может сжечь.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Серега\Pictures\анимашки дети зарядка\506050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75447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ерега\Pictures\анимашки разные\6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14" y="4725144"/>
            <a:ext cx="2345560" cy="193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36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280920" cy="5832648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Разрешение противоречий</a:t>
            </a:r>
            <a:r>
              <a:rPr lang="ru-RU" b="1" dirty="0" smtClean="0">
                <a:solidFill>
                  <a:srgbClr val="2B133D"/>
                </a:solidFill>
              </a:rPr>
              <a:t>(при помощи игр и сказок)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зонт нужен большой, чтобы скрыться под ним от дождя, но он нужен и маленький, чтобы носить его в сумке.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2B133D"/>
                </a:solidFill>
              </a:rPr>
              <a:t>Решение этого противоречия -  складной зонтик.</a:t>
            </a:r>
          </a:p>
          <a:p>
            <a:pPr marL="0" indent="0">
              <a:buNone/>
            </a:pPr>
            <a:endParaRPr lang="ru-RU" b="1" dirty="0">
              <a:solidFill>
                <a:srgbClr val="2B133D"/>
              </a:solidFill>
            </a:endParaRPr>
          </a:p>
        </p:txBody>
      </p:sp>
      <p:pic>
        <p:nvPicPr>
          <p:cNvPr id="1026" name="Picture 2" descr="C:\Users\Серега\Pictures\анимашки осень\apogoda-34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539300"/>
            <a:ext cx="2160240" cy="222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ерега\Pictures\анимашки осень\115985222_image06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49080"/>
            <a:ext cx="4968552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1044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332656"/>
            <a:ext cx="8229600" cy="1271064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ru-RU" sz="4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Методы и технологии, основанные на теории ТРИЗ</a:t>
            </a:r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395536" y="1772816"/>
          <a:ext cx="900100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</TotalTime>
  <Words>1180</Words>
  <Application>Microsoft Office PowerPoint</Application>
  <PresentationFormat>Экран (4:3)</PresentationFormat>
  <Paragraphs>88</Paragraphs>
  <Slides>23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нам дает применение технологии ТРИЗ?!</vt:lpstr>
      <vt:lpstr>Принципы построения занятий по ТРИЗ</vt:lpstr>
      <vt:lpstr>Основные этапы ТРИЗ:</vt:lpstr>
      <vt:lpstr>Презентация PowerPoint</vt:lpstr>
      <vt:lpstr>Презентация PowerPoint</vt:lpstr>
      <vt:lpstr>Игры и упражнения</vt:lpstr>
      <vt:lpstr>Игры ТРИЗ в нашей группе</vt:lpstr>
      <vt:lpstr>Презентация PowerPoint</vt:lpstr>
      <vt:lpstr>Презентация PowerPoint</vt:lpstr>
      <vt:lpstr>Презентация PowerPoint</vt:lpstr>
      <vt:lpstr>Дидактическая игра « Чудесная лестница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Инна</dc:creator>
  <cp:lastModifiedBy>79227846913</cp:lastModifiedBy>
  <cp:revision>184</cp:revision>
  <dcterms:created xsi:type="dcterms:W3CDTF">2015-05-02T20:44:07Z</dcterms:created>
  <dcterms:modified xsi:type="dcterms:W3CDTF">2021-12-13T16:20:46Z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1987480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