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 snapToGrid="0">
      <p:cViewPr>
        <p:scale>
          <a:sx n="50" d="100"/>
          <a:sy n="50" d="100"/>
        </p:scale>
        <p:origin x="-1446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A90A-28ED-4927-9CBB-6AF733E8E489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202A-E192-43E5-AE08-64A8C7E208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12590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A90A-28ED-4927-9CBB-6AF733E8E489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202A-E192-43E5-AE08-64A8C7E208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815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A90A-28ED-4927-9CBB-6AF733E8E489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202A-E192-43E5-AE08-64A8C7E208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462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A90A-28ED-4927-9CBB-6AF733E8E489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202A-E192-43E5-AE08-64A8C7E208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201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A90A-28ED-4927-9CBB-6AF733E8E489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202A-E192-43E5-AE08-64A8C7E208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3427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A90A-28ED-4927-9CBB-6AF733E8E489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202A-E192-43E5-AE08-64A8C7E208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296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A90A-28ED-4927-9CBB-6AF733E8E489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202A-E192-43E5-AE08-64A8C7E208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468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A90A-28ED-4927-9CBB-6AF733E8E489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202A-E192-43E5-AE08-64A8C7E208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85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A90A-28ED-4927-9CBB-6AF733E8E489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202A-E192-43E5-AE08-64A8C7E208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339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A90A-28ED-4927-9CBB-6AF733E8E489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202A-E192-43E5-AE08-64A8C7E208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249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05CA90A-28ED-4927-9CBB-6AF733E8E489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202A-E192-43E5-AE08-64A8C7E208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583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05CA90A-28ED-4927-9CBB-6AF733E8E489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FDD202A-E192-43E5-AE08-64A8C7E208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577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46B20A-32F0-F170-7844-1A1CB8FC8C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858" y="2386744"/>
            <a:ext cx="9063942" cy="1645920"/>
          </a:xfrm>
        </p:spPr>
        <p:txBody>
          <a:bodyPr>
            <a:normAutofit fontScale="90000"/>
          </a:bodyPr>
          <a:lstStyle/>
          <a:p>
            <a:r>
              <a:rPr lang="ru-RU" b="1" cap="all" dirty="0">
                <a:solidFill>
                  <a:srgbClr val="686868"/>
                </a:solidFill>
                <a:effectLst/>
                <a:latin typeface="robotobold"/>
              </a:rPr>
              <a:t/>
            </a:r>
            <a:br>
              <a:rPr lang="ru-RU" b="1" cap="all" dirty="0">
                <a:solidFill>
                  <a:srgbClr val="686868"/>
                </a:solidFill>
                <a:effectLst/>
                <a:latin typeface="robotobold"/>
              </a:rPr>
            </a:br>
            <a:r>
              <a:rPr lang="ru-RU" b="1" i="0" dirty="0">
                <a:solidFill>
                  <a:srgbClr val="1D1D1B"/>
                </a:solidFill>
                <a:effectLst/>
                <a:latin typeface="robotolight"/>
              </a:rPr>
              <a:t>Урок 27. Физическое совершенствование. Баскетбол</a:t>
            </a:r>
            <a:r>
              <a:rPr lang="ru-RU" b="0" i="0" dirty="0">
                <a:solidFill>
                  <a:srgbClr val="1D1D1B"/>
                </a:solidFill>
                <a:effectLst/>
                <a:latin typeface="robotolight"/>
              </a:rPr>
              <a:t/>
            </a:r>
            <a:br>
              <a:rPr lang="ru-RU" b="0" i="0" dirty="0">
                <a:solidFill>
                  <a:srgbClr val="1D1D1B"/>
                </a:solidFill>
                <a:effectLst/>
                <a:latin typeface="robotolight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13B16FE-F232-A6E2-8250-73BF3B5874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0121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C694EF-1C59-7D85-8237-8D5808AD9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Состав баскетбольной команды на площадке: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42FEA9-21BD-6E0A-769E-594843A89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2800" dirty="0"/>
              <a:t>6 игроков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/>
              <a:t>7 игроков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/>
              <a:t>5 игроков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/>
              <a:t>11 игроков</a:t>
            </a:r>
          </a:p>
          <a:p>
            <a:pPr marL="514350" indent="-514350">
              <a:buFont typeface="+mj-lt"/>
              <a:buAutoNum type="alphaUcPeriod"/>
            </a:pPr>
            <a:endParaRPr lang="ru-RU" sz="2800" dirty="0"/>
          </a:p>
          <a:p>
            <a:pPr marL="514350" indent="-514350">
              <a:buFont typeface="+mj-lt"/>
              <a:buAutoNum type="alphaUcPeriod"/>
            </a:pPr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2639122-ADCF-648A-1F30-715CD755849C}"/>
              </a:ext>
            </a:extLst>
          </p:cNvPr>
          <p:cNvSpPr txBox="1"/>
          <p:nvPr/>
        </p:nvSpPr>
        <p:spPr>
          <a:xfrm>
            <a:off x="1400537" y="5254906"/>
            <a:ext cx="23380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Ответ: </a:t>
            </a:r>
            <a:r>
              <a:rPr lang="en-US" sz="2800" dirty="0"/>
              <a:t>C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02241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387547-75ED-D458-842C-3708BA36C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Сколько шагов можно делать после ведения мяча?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F01B48A-8692-4BEF-D634-EFD4AE699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2800" dirty="0"/>
              <a:t>3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/>
              <a:t>1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/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45C1A5E-1F3B-5A91-745C-CB3D032656F0}"/>
              </a:ext>
            </a:extLst>
          </p:cNvPr>
          <p:cNvSpPr txBox="1"/>
          <p:nvPr/>
        </p:nvSpPr>
        <p:spPr>
          <a:xfrm>
            <a:off x="1400537" y="5254906"/>
            <a:ext cx="2338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Ответ: </a:t>
            </a:r>
            <a:r>
              <a:rPr lang="en-US" sz="2800" dirty="0"/>
              <a:t>C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38120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B6DE3F-7F80-6F11-B6A0-D50D115A6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2721FB-2840-DD13-1161-1BB7760BF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https://resh.edu.ru/subject/lesson/3231/train/#191863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379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6CC88BB-7C02-B21E-8ECF-F0B1CF658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246" y="1282192"/>
            <a:ext cx="9771507" cy="4293615"/>
          </a:xfrm>
        </p:spPr>
        <p:txBody>
          <a:bodyPr>
            <a:normAutofit/>
          </a:bodyPr>
          <a:lstStyle/>
          <a:p>
            <a:pPr algn="l"/>
            <a:r>
              <a:rPr lang="ru-RU" sz="2800" b="0" dirty="0">
                <a:solidFill>
                  <a:srgbClr val="1D1D1B"/>
                </a:solidFill>
                <a:effectLst/>
                <a:latin typeface="robotoregular"/>
              </a:rPr>
              <a:t>В ходе урока мы с вами узнаем основные технические приёмы баскетбола: передачи, броски и ведение мяча.</a:t>
            </a:r>
          </a:p>
          <a:p>
            <a:pPr algn="l"/>
            <a:r>
              <a:rPr lang="ru-RU" sz="2800" b="0" dirty="0">
                <a:solidFill>
                  <a:srgbClr val="1D1D1B"/>
                </a:solidFill>
                <a:effectLst/>
                <a:latin typeface="robotoregular"/>
              </a:rPr>
              <a:t>Научимся выполнять передачу двумя руками сверху, бросок после бега и ловли мяча, бросок одной рукой от плеча с прыжком и ведение мяча с изменением направления движения, с поворотом спиной к защитнику. Сможем применить изученные приёмы в ходе игры в баскетбол.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749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D090B6-B5A4-3319-5F21-5A467780E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81965"/>
            <a:ext cx="7729728" cy="1771447"/>
          </a:xfrm>
        </p:spPr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1D1D1B"/>
                </a:solidFill>
                <a:effectLst/>
                <a:latin typeface="robotolight"/>
              </a:rPr>
              <a:t>Какую спортивную игру в 1891 году изобрел преподаватель американского колледжа Джеймс </a:t>
            </a:r>
            <a:r>
              <a:rPr lang="ru-RU" b="0" i="0" dirty="0" err="1">
                <a:solidFill>
                  <a:srgbClr val="1D1D1B"/>
                </a:solidFill>
                <a:effectLst/>
                <a:latin typeface="robotolight"/>
              </a:rPr>
              <a:t>Нейсмит</a:t>
            </a:r>
            <a:r>
              <a:rPr lang="ru-RU" b="0" i="0" dirty="0">
                <a:solidFill>
                  <a:srgbClr val="1D1D1B"/>
                </a:solidFill>
                <a:effectLst/>
                <a:latin typeface="robotolight"/>
              </a:rPr>
              <a:t>? Выберите правильный ответ.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8930E0A1-C0B6-6E0D-24A7-B2661E131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1613" y="3105353"/>
            <a:ext cx="1897498" cy="1897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C95BE039-D30F-A1EF-E837-7A775062B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5808" y="3105353"/>
            <a:ext cx="2587431" cy="194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9C00F6EA-32E8-9B4D-5232-EF367220A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21393"/>
            <a:ext cx="2435426" cy="182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xmlns="" id="{40B8AAC8-F7F3-B62E-A448-A99A75CD1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71079" y="3105353"/>
            <a:ext cx="2590318" cy="194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816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9116E9-5155-61E7-2A9B-AD578833F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8286" y="609600"/>
            <a:ext cx="7892578" cy="1543812"/>
          </a:xfrm>
        </p:spPr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1D1D1B"/>
                </a:solidFill>
                <a:effectLst/>
                <a:latin typeface="robotolight"/>
              </a:rPr>
              <a:t>Сколько игроков-баскетболистов обеих команд могут одновременно находиться на баскетбольной площадке во время соревнований?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4F4638B-7A2B-668E-92E9-66DF77575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ru-RU" sz="2800" dirty="0"/>
              <a:t>5</a:t>
            </a:r>
          </a:p>
          <a:p>
            <a:pPr marL="342900" indent="-342900">
              <a:buFont typeface="+mj-lt"/>
              <a:buAutoNum type="alphaUcPeriod"/>
            </a:pPr>
            <a:r>
              <a:rPr lang="ru-RU" sz="2800" dirty="0"/>
              <a:t>10</a:t>
            </a:r>
          </a:p>
          <a:p>
            <a:pPr marL="342900" indent="-342900">
              <a:buFont typeface="+mj-lt"/>
              <a:buAutoNum type="alphaUcPeriod"/>
            </a:pPr>
            <a:r>
              <a:rPr lang="ru-RU" sz="2800" dirty="0"/>
              <a:t>12</a:t>
            </a:r>
          </a:p>
          <a:p>
            <a:pPr marL="342900" indent="-342900">
              <a:buFont typeface="+mj-lt"/>
              <a:buAutoNum type="alphaUcPeriod"/>
            </a:pPr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1664B64-D53A-031F-B5D8-688A4EF00934}"/>
              </a:ext>
            </a:extLst>
          </p:cNvPr>
          <p:cNvSpPr txBox="1"/>
          <p:nvPr/>
        </p:nvSpPr>
        <p:spPr>
          <a:xfrm>
            <a:off x="1400537" y="5254906"/>
            <a:ext cx="2338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Ответ: </a:t>
            </a:r>
            <a:r>
              <a:rPr lang="en-US" sz="2800" dirty="0"/>
              <a:t>B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20698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D256B0-D407-40E4-BD33-135410B0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671332"/>
            <a:ext cx="7729729" cy="1482080"/>
          </a:xfrm>
        </p:spPr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1D1D1B"/>
                </a:solidFill>
                <a:effectLst/>
                <a:latin typeface="robotolight"/>
              </a:rPr>
              <a:t>Основными техническими приёмами в баскетболе являются передача, ловля, ведение мяча и… Какой четвёртый приём не назван?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55B7046-98F8-27AB-AAC8-FCE12B3FA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2800" dirty="0"/>
              <a:t>прыжок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/>
              <a:t>бросок мяча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/>
              <a:t>заслон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/>
              <a:t>пробежка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815BE3A-9A1E-284F-B58E-1A50D2C0AE2C}"/>
              </a:ext>
            </a:extLst>
          </p:cNvPr>
          <p:cNvSpPr txBox="1"/>
          <p:nvPr/>
        </p:nvSpPr>
        <p:spPr>
          <a:xfrm>
            <a:off x="1400537" y="5254906"/>
            <a:ext cx="2338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Ответ: </a:t>
            </a:r>
            <a:r>
              <a:rPr lang="en-US" sz="2800" dirty="0"/>
              <a:t>B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30528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C75C66-61B0-BF5B-23A6-DA2A2A81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78734"/>
            <a:ext cx="7729728" cy="1574678"/>
          </a:xfrm>
        </p:spPr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1D1D1B"/>
                </a:solidFill>
                <a:effectLst/>
                <a:latin typeface="robotolight"/>
              </a:rPr>
              <a:t>Установите соответствие между отдельными приёмами в баскетболе и тем, как они выполняются.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505FA73-80D2-9F15-687C-5D4571873B2D}"/>
              </a:ext>
            </a:extLst>
          </p:cNvPr>
          <p:cNvSpPr txBox="1"/>
          <p:nvPr/>
        </p:nvSpPr>
        <p:spPr>
          <a:xfrm>
            <a:off x="1030147" y="2884991"/>
            <a:ext cx="3617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/>
              <a:t>бросок после бега и ловли мяча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2952A6-AE8C-E176-624D-A9C0B56F22D3}"/>
              </a:ext>
            </a:extLst>
          </p:cNvPr>
          <p:cNvSpPr txBox="1"/>
          <p:nvPr/>
        </p:nvSpPr>
        <p:spPr>
          <a:xfrm>
            <a:off x="1030146" y="3889094"/>
            <a:ext cx="2932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ru-RU" sz="2400" dirty="0"/>
              <a:t>передача двумя руками сверху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2D8678D-9892-82C9-500B-B99106B72F6C}"/>
              </a:ext>
            </a:extLst>
          </p:cNvPr>
          <p:cNvSpPr txBox="1"/>
          <p:nvPr/>
        </p:nvSpPr>
        <p:spPr>
          <a:xfrm>
            <a:off x="1030146" y="4849792"/>
            <a:ext cx="419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ru-RU" sz="2400"/>
              <a:t>ведение мяча с изменением направления движения, с поворотом спиной к защитнику</a:t>
            </a:r>
            <a:endParaRPr lang="ru-RU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08F9730-A967-C635-27ED-5ED44D048B89}"/>
              </a:ext>
            </a:extLst>
          </p:cNvPr>
          <p:cNvSpPr txBox="1"/>
          <p:nvPr/>
        </p:nvSpPr>
        <p:spPr>
          <a:xfrm>
            <a:off x="6591301" y="2754775"/>
            <a:ext cx="51338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ru-RU" sz="2400" dirty="0"/>
              <a:t>выносят мяч вверх и, отталкиваясь левой ногой, в высоком прыжке направляют его в корзину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553E105-C304-FE4B-BAF1-1FB29934C53E}"/>
              </a:ext>
            </a:extLst>
          </p:cNvPr>
          <p:cNvSpPr txBox="1"/>
          <p:nvPr/>
        </p:nvSpPr>
        <p:spPr>
          <a:xfrm>
            <a:off x="6706144" y="4130311"/>
            <a:ext cx="46601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2"/>
            </a:pPr>
            <a:r>
              <a:rPr lang="ru-RU" sz="2400" dirty="0"/>
              <a:t>мяч поднят выше головы на согнутых руках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E1581DE-4330-493E-FE1F-D4B9E154AA9B}"/>
              </a:ext>
            </a:extLst>
          </p:cNvPr>
          <p:cNvSpPr txBox="1"/>
          <p:nvPr/>
        </p:nvSpPr>
        <p:spPr>
          <a:xfrm>
            <a:off x="6646871" y="5126791"/>
            <a:ext cx="4904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3"/>
            </a:pPr>
            <a:r>
              <a:rPr lang="ru-RU" sz="2400"/>
              <a:t>правой рукой отскочивший от пола мяч переводят в левую руку</a:t>
            </a:r>
            <a:endParaRPr lang="ru-RU" sz="2400" dirty="0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598B2399-121F-5F17-17A5-7CC230AD26E7}"/>
              </a:ext>
            </a:extLst>
          </p:cNvPr>
          <p:cNvCxnSpPr>
            <a:stCxn id="6" idx="3"/>
            <a:endCxn id="9" idx="1"/>
          </p:cNvCxnSpPr>
          <p:nvPr/>
        </p:nvCxnSpPr>
        <p:spPr>
          <a:xfrm>
            <a:off x="5222994" y="5634622"/>
            <a:ext cx="1423877" cy="9233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E9D09417-E0F1-82B4-869E-6F868AD1FE39}"/>
              </a:ext>
            </a:extLst>
          </p:cNvPr>
          <p:cNvCxnSpPr>
            <a:stCxn id="4" idx="3"/>
            <a:endCxn id="7" idx="1"/>
          </p:cNvCxnSpPr>
          <p:nvPr/>
        </p:nvCxnSpPr>
        <p:spPr>
          <a:xfrm>
            <a:off x="4647507" y="3300490"/>
            <a:ext cx="1943794" cy="544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3E6204B4-4CF7-52D5-3E89-BB6D14FA6C6C}"/>
              </a:ext>
            </a:extLst>
          </p:cNvPr>
          <p:cNvCxnSpPr>
            <a:stCxn id="5" idx="3"/>
            <a:endCxn id="8" idx="1"/>
          </p:cNvCxnSpPr>
          <p:nvPr/>
        </p:nvCxnSpPr>
        <p:spPr>
          <a:xfrm>
            <a:off x="3962399" y="4304593"/>
            <a:ext cx="2743745" cy="2412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5220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D00471-FA6F-8E8D-BE41-0ABB995F8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баскетболе не играют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D1A1F74-CF57-8F71-BC97-42CB1BE01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2800" dirty="0"/>
              <a:t>ракеткой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/>
              <a:t>в коньках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/>
              <a:t>мячом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CB74629-4CE1-F3A3-D198-3FC9697D2AFE}"/>
              </a:ext>
            </a:extLst>
          </p:cNvPr>
          <p:cNvSpPr txBox="1"/>
          <p:nvPr/>
        </p:nvSpPr>
        <p:spPr>
          <a:xfrm>
            <a:off x="1400537" y="5254906"/>
            <a:ext cx="2338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Ответ:</a:t>
            </a:r>
            <a:r>
              <a:rPr lang="en-US" sz="2800" dirty="0"/>
              <a:t> A,</a:t>
            </a:r>
            <a:r>
              <a:rPr lang="ru-RU" sz="2800" dirty="0"/>
              <a:t> </a:t>
            </a:r>
            <a:r>
              <a:rPr lang="en-US" sz="2800" dirty="0"/>
              <a:t>B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48908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6EAC50-C734-D219-0A13-513A69698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82906"/>
            <a:ext cx="7729728" cy="1470506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Перед выполнением приёма баскетболист принимает стойку. Какое положение является ошибкой в данной стойке?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AE9EFB4-031F-03BF-9325-CF61264EB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8301826" cy="310198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2800" dirty="0"/>
              <a:t>ноги выпрямлены в коленях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/>
              <a:t>ступни расставлены на ширине плеч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/>
              <a:t>одна нога выставлена вперёд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/>
              <a:t>масса тела равномерно распределена на обеих ногах</a:t>
            </a:r>
          </a:p>
          <a:p>
            <a:pPr marL="514350" indent="-514350">
              <a:buFont typeface="+mj-lt"/>
              <a:buAutoNum type="alphaUcPeriod"/>
            </a:pPr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96F2411-197B-CF43-B6D1-FEB0D6D96D79}"/>
              </a:ext>
            </a:extLst>
          </p:cNvPr>
          <p:cNvSpPr txBox="1"/>
          <p:nvPr/>
        </p:nvSpPr>
        <p:spPr>
          <a:xfrm>
            <a:off x="1400537" y="5254906"/>
            <a:ext cx="2338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Ответ: </a:t>
            </a:r>
            <a:r>
              <a:rPr lang="en-US" sz="2800" dirty="0"/>
              <a:t>A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69324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3EDFF9-E01A-95D3-5016-CF2CB521A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Техника владения мячом включает в себя следующие приёмы: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2F2C26-9B02-AED9-8A88-BC970B139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2800" dirty="0"/>
              <a:t>ловлю, остановки, повороты, ведение мяча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/>
              <a:t>передачи мяча, броски в корзину, ловлю, остановки, повороты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/>
              <a:t>ловлю, передачи, ведение мяча, броски в корзину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1A12ED5-B8EE-DF8C-F25B-3F7D9942C25D}"/>
              </a:ext>
            </a:extLst>
          </p:cNvPr>
          <p:cNvSpPr txBox="1"/>
          <p:nvPr/>
        </p:nvSpPr>
        <p:spPr>
          <a:xfrm>
            <a:off x="1400537" y="5254906"/>
            <a:ext cx="2338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Ответ: </a:t>
            </a:r>
            <a:r>
              <a:rPr lang="en-US" sz="2800" dirty="0"/>
              <a:t>C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06783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54</TotalTime>
  <Words>329</Words>
  <Application>Microsoft Office PowerPoint</Application>
  <PresentationFormat>Произвольный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Посылка</vt:lpstr>
      <vt:lpstr> Урок 27. Физическое совершенствование. Баскетбол </vt:lpstr>
      <vt:lpstr>Слайд 2</vt:lpstr>
      <vt:lpstr>Какую спортивную игру в 1891 году изобрел преподаватель американского колледжа Джеймс Нейсмит? Выберите правильный ответ.</vt:lpstr>
      <vt:lpstr>Сколько игроков-баскетболистов обеих команд могут одновременно находиться на баскетбольной площадке во время соревнований?</vt:lpstr>
      <vt:lpstr>Основными техническими приёмами в баскетболе являются передача, ловля, ведение мяча и… Какой четвёртый приём не назван?</vt:lpstr>
      <vt:lpstr>Установите соответствие между отдельными приёмами в баскетболе и тем, как они выполняются.</vt:lpstr>
      <vt:lpstr>В баскетболе не играют</vt:lpstr>
      <vt:lpstr>Перед выполнением приёма баскетболист принимает стойку. Какое положение является ошибкой в данной стойке?</vt:lpstr>
      <vt:lpstr>Техника владения мячом включает в себя следующие приёмы:</vt:lpstr>
      <vt:lpstr>Состав баскетбольной команды на площадке:</vt:lpstr>
      <vt:lpstr>Сколько шагов можно делать после ведения мяча?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27. Физическое совершенствование. Баскетбол</dc:title>
  <dc:creator>KY WB</dc:creator>
  <cp:lastModifiedBy>школа</cp:lastModifiedBy>
  <cp:revision>7</cp:revision>
  <dcterms:created xsi:type="dcterms:W3CDTF">2024-03-20T17:25:35Z</dcterms:created>
  <dcterms:modified xsi:type="dcterms:W3CDTF">2024-03-25T09:54:44Z</dcterms:modified>
</cp:coreProperties>
</file>