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8" r:id="rId3"/>
    <p:sldId id="271" r:id="rId4"/>
    <p:sldId id="258" r:id="rId5"/>
    <p:sldId id="259" r:id="rId6"/>
    <p:sldId id="269" r:id="rId7"/>
    <p:sldId id="260" r:id="rId8"/>
    <p:sldId id="261" r:id="rId9"/>
    <p:sldId id="265" r:id="rId10"/>
    <p:sldId id="263" r:id="rId11"/>
    <p:sldId id="264" r:id="rId12"/>
    <p:sldId id="274" r:id="rId13"/>
    <p:sldId id="266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0A0A"/>
    <a:srgbClr val="B733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333" autoAdjust="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AA0C2-FDA7-45E2-A8B4-FF4DA26C64A1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16C31-18CB-4DA5-9EBF-7FD7F65257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AA0C2-FDA7-45E2-A8B4-FF4DA26C64A1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16C31-18CB-4DA5-9EBF-7FD7F65257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AA0C2-FDA7-45E2-A8B4-FF4DA26C64A1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16C31-18CB-4DA5-9EBF-7FD7F65257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AA0C2-FDA7-45E2-A8B4-FF4DA26C64A1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16C31-18CB-4DA5-9EBF-7FD7F65257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AA0C2-FDA7-45E2-A8B4-FF4DA26C64A1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16C31-18CB-4DA5-9EBF-7FD7F65257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AA0C2-FDA7-45E2-A8B4-FF4DA26C64A1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16C31-18CB-4DA5-9EBF-7FD7F65257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AA0C2-FDA7-45E2-A8B4-FF4DA26C64A1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16C31-18CB-4DA5-9EBF-7FD7F65257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AA0C2-FDA7-45E2-A8B4-FF4DA26C64A1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16C31-18CB-4DA5-9EBF-7FD7F65257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AA0C2-FDA7-45E2-A8B4-FF4DA26C64A1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16C31-18CB-4DA5-9EBF-7FD7F65257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AA0C2-FDA7-45E2-A8B4-FF4DA26C64A1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16C31-18CB-4DA5-9EBF-7FD7F65257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AA0C2-FDA7-45E2-A8B4-FF4DA26C64A1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16C31-18CB-4DA5-9EBF-7FD7F65257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AA0C2-FDA7-45E2-A8B4-FF4DA26C64A1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16C31-18CB-4DA5-9EBF-7FD7F65257A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2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12.pn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7504" y="1412776"/>
            <a:ext cx="511256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sz="24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Мечтатель пылкий, благородный,</a:t>
            </a:r>
          </a:p>
          <a:p>
            <a:pPr algn="ctr">
              <a:lnSpc>
                <a:spcPct val="200000"/>
              </a:lnSpc>
            </a:pPr>
            <a:r>
              <a:rPr lang="ru-RU" sz="24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Властитель фортепьянных сцен,</a:t>
            </a:r>
          </a:p>
          <a:p>
            <a:pPr algn="ctr">
              <a:lnSpc>
                <a:spcPct val="200000"/>
              </a:lnSpc>
            </a:pPr>
            <a:r>
              <a:rPr lang="ru-RU" sz="24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Поэт мелодии народной –</a:t>
            </a:r>
          </a:p>
          <a:p>
            <a:pPr algn="ctr">
              <a:lnSpc>
                <a:spcPct val="200000"/>
              </a:lnSpc>
            </a:pPr>
            <a:r>
              <a:rPr lang="ru-RU" sz="24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Все это …</a:t>
            </a:r>
            <a:r>
              <a:rPr lang="ru-RU" sz="24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Фридерик</a:t>
            </a:r>
            <a:r>
              <a:rPr lang="ru-RU" sz="24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...</a:t>
            </a:r>
            <a:endParaRPr lang="ru-RU" sz="2400" b="1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://www.epwr.ru/quotauthor/537/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0084" y="188640"/>
            <a:ext cx="3757005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mg0.liveinternet.ru/images/attach/c/2/73/220/73220890_40351533_shop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583318"/>
            <a:ext cx="5669248" cy="3592957"/>
          </a:xfrm>
          <a:prstGeom prst="rect">
            <a:avLst/>
          </a:prstGeom>
          <a:noFill/>
        </p:spPr>
      </p:pic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1619672" y="0"/>
            <a:ext cx="59766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Ф. Шопен . Прелюдия № 7</a:t>
            </a:r>
            <a:endParaRPr lang="ru-RU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30157" y="4381738"/>
            <a:ext cx="804827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</a:rPr>
              <a:t>Прелюдия– короткая музыкальная пьеса, не имеющая строгой формы. </a:t>
            </a:r>
            <a:endParaRPr lang="ru-RU" sz="2800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pic>
        <p:nvPicPr>
          <p:cNvPr id="2" name="Фредерик Шопен - Прелюдия №7 op. 28 (ля мажор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0072" y="503104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50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шопен"/>
          <p:cNvPicPr>
            <a:picLocks noChangeAspect="1" noChangeArrowheads="1"/>
          </p:cNvPicPr>
          <p:nvPr/>
        </p:nvPicPr>
        <p:blipFill>
          <a:blip r:embed="rId4" cstate="print"/>
          <a:srcRect t="-421" r="200"/>
          <a:stretch>
            <a:fillRect/>
          </a:stretch>
        </p:blipFill>
        <p:spPr bwMode="auto">
          <a:xfrm>
            <a:off x="395536" y="332656"/>
            <a:ext cx="4147079" cy="4896544"/>
          </a:xfrm>
          <a:prstGeom prst="rect">
            <a:avLst/>
          </a:prstGeom>
          <a:noFill/>
          <a:effectLst/>
        </p:spPr>
      </p:pic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4788024" y="764704"/>
            <a:ext cx="392392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Ф. Шопен .  </a:t>
            </a:r>
          </a:p>
          <a:p>
            <a:pPr algn="ctr"/>
            <a:r>
              <a:rPr lang="ru-RU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Этюд № 12 («Революционный»)</a:t>
            </a:r>
            <a:endParaRPr lang="ru-RU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88024" y="3501008"/>
            <a:ext cx="4211960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</a:rPr>
              <a:t>Этюд –это пьеса для развития </a:t>
            </a:r>
          </a:p>
          <a:p>
            <a:pPr algn="ctr">
              <a:spcBef>
                <a:spcPct val="20000"/>
              </a:spcBef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</a:rPr>
              <a:t>техники игры на инструменте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</a:rPr>
              <a:t>. </a:t>
            </a:r>
            <a:endParaRPr lang="ru-RU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pic>
        <p:nvPicPr>
          <p:cNvPr id="5" name="Шопен - Этюд до минор ор10 №12 Революционный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56376" y="246161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9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323528" y="332657"/>
            <a:ext cx="8064896" cy="27363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alt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Композитор завещал, чтобы его сердце после смерти перевезли в Польшу.</a:t>
            </a:r>
          </a:p>
          <a:p>
            <a:pPr marL="0" indent="0" algn="ctr">
              <a:buNone/>
            </a:pPr>
            <a:r>
              <a:rPr lang="ru-RU" alt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Сердце Шопена было, согласно его воле, отправлено в Варшаву, где оно замуровано в колонну церкви Святого Креста.</a:t>
            </a:r>
          </a:p>
        </p:txBody>
      </p:sp>
      <p:pic>
        <p:nvPicPr>
          <p:cNvPr id="6" name="Picture 2" descr="http://telegrafua.com/photos/bank_4086_816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708920"/>
            <a:ext cx="1922875" cy="2563834"/>
          </a:xfrm>
          <a:prstGeom prst="rect">
            <a:avLst/>
          </a:prstGeom>
          <a:noFill/>
        </p:spPr>
      </p:pic>
      <p:pic>
        <p:nvPicPr>
          <p:cNvPr id="7" name="Picture 4" descr="https://img-fotki.yandex.ru/get/0/29174000.1d/0_8267d_4bc71c66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708920"/>
            <a:ext cx="2016224" cy="26882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4609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4668028" y="1772816"/>
            <a:ext cx="4464496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творчестве Шопена вся Польша: её драма народная, её быт, </a:t>
            </a: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 </a:t>
            </a: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красоты в человеке и человечность, рыцарственный, гордый характер страны, её думы и песни… (</a:t>
            </a:r>
            <a:r>
              <a:rPr lang="ru-RU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Б.В.Асафьев</a:t>
            </a: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23555" name="Picture 3" descr="http://s60.radikal.ru/i169/1008/d8/d006ed7d237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38093"/>
            <a:ext cx="4104456" cy="4302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3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323528" y="2204864"/>
            <a:ext cx="842493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</a:p>
          <a:p>
            <a:pPr algn="ctr"/>
            <a:r>
              <a:rPr lang="ru-RU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  <a:endParaRPr lang="ru-RU" sz="4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71918"/>
            <a:ext cx="8229600" cy="45719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b="1" i="1" dirty="0">
                <a:solidFill>
                  <a:srgbClr val="002060"/>
                </a:solidFill>
                <a:latin typeface="Monotype Corsiva" pitchFamily="66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4420" y="1556792"/>
            <a:ext cx="7355160" cy="4353347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/>
              <a:t> </a:t>
            </a:r>
            <a:r>
              <a:rPr lang="ru-RU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ФРИДЕРИК   ШОПЕН</a:t>
            </a: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(1810-1849)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ПОЛЬСКИЙ КОМПОЗИТОР-РОМАНТИК,  ПИАНИСТ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564904"/>
            <a:ext cx="8352928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r"/>
            <a:endParaRPr lang="ru-RU" sz="2000" b="1" i="1" dirty="0">
              <a:solidFill>
                <a:srgbClr val="002060"/>
              </a:solidFill>
              <a:latin typeface="Monotype Corsiva" pitchFamily="66" charset="0"/>
            </a:endParaRPr>
          </a:p>
          <a:p>
            <a:pPr algn="r"/>
            <a:endParaRPr lang="ru-RU" sz="2000" b="1" i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r"/>
            <a:endParaRPr lang="ru-RU" sz="2000" b="1" i="1" dirty="0">
              <a:solidFill>
                <a:srgbClr val="002060"/>
              </a:solidFill>
              <a:latin typeface="Monotype Corsiva" pitchFamily="66" charset="0"/>
            </a:endParaRPr>
          </a:p>
          <a:p>
            <a:pPr algn="r"/>
            <a:endParaRPr lang="ru-RU" sz="2000" dirty="0">
              <a:solidFill>
                <a:srgbClr val="002060"/>
              </a:solidFill>
            </a:endParaRPr>
          </a:p>
          <a:p>
            <a:pPr algn="r"/>
            <a:endParaRPr lang="ru-RU" sz="2000" dirty="0" smtClean="0">
              <a:solidFill>
                <a:srgbClr val="002060"/>
              </a:solidFill>
            </a:endParaRPr>
          </a:p>
          <a:p>
            <a:pPr algn="r"/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99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3" y="2204864"/>
            <a:ext cx="4224337" cy="309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5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950" y="2206143"/>
            <a:ext cx="4643437" cy="312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755576" y="476672"/>
            <a:ext cx="7772400" cy="2262187"/>
          </a:xfrm>
        </p:spPr>
        <p:txBody>
          <a:bodyPr>
            <a:normAutofit/>
          </a:bodyPr>
          <a:lstStyle/>
          <a:p>
            <a:r>
              <a:rPr lang="ru-RU" sz="31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 в </a:t>
            </a:r>
            <a:r>
              <a:rPr lang="ru-RU" sz="31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Желязовой</a:t>
            </a:r>
            <a:r>
              <a:rPr lang="ru-RU" sz="31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Воле под Варшавой (Польша) в семье учителя.  </a:t>
            </a:r>
            <a:br>
              <a:rPr lang="ru-RU" sz="31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32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33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9153" y="131035"/>
            <a:ext cx="350520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rgbClr val="3E0000">
                <a:alpha val="50000"/>
              </a:srgbClr>
            </a:outerShdw>
          </a:effec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1084" y="994956"/>
            <a:ext cx="3457575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3E0000">
                <a:alpha val="50000"/>
              </a:srgbClr>
            </a:outerShdw>
          </a:effectLst>
        </p:spPr>
      </p:pic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5364088" y="4509120"/>
            <a:ext cx="3600450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Николя </a:t>
            </a:r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Шопен</a:t>
            </a:r>
            <a:b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отец 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композитора(француз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683568" y="102404"/>
            <a:ext cx="3529013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Юстина</a:t>
            </a:r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Шопен</a:t>
            </a:r>
            <a:b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мать 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композитора(полька)</a:t>
            </a:r>
            <a:endParaRPr lang="ru-RU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070.radikal.ru/1111/5e/2f845420f8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5" y="2348880"/>
            <a:ext cx="2472575" cy="295232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39552" y="692696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</a:rPr>
              <a:t>В 5 лет он играл на фортепиано,</a:t>
            </a:r>
          </a:p>
          <a:p>
            <a:pPr algn="ctr"/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</a:rPr>
              <a:t>в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</a:rPr>
              <a:t> 7 лет-сочинил первое произведение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</a:rPr>
              <a:t>«Полонез»</a:t>
            </a:r>
            <a:endParaRPr lang="ru-RU" sz="32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548680"/>
            <a:ext cx="79928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</a:rPr>
              <a:t>П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</a:rPr>
              <a:t>ервое выступление состоялось в Варшаве, когда ему исполнилось 7 лет.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</a:rPr>
              <a:t>В 16 лет был принял в Варшавскую консерваторию.</a:t>
            </a: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855" y="2492896"/>
            <a:ext cx="4106282" cy="273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43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881914" y="1124744"/>
            <a:ext cx="4071938" cy="5576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3000" b="1" i="1" dirty="0">
                <a:solidFill>
                  <a:srgbClr val="7030A0"/>
                </a:solidFill>
                <a:latin typeface="Times New Roman" pitchFamily="18" charset="0"/>
              </a:rPr>
              <a:t>«… нет у меня сил назначить день отъезда; мне представляется, что я уезжаю, чтобы умереть, - а как должно быть, горько умирать на чужбине, не там, где жил».</a:t>
            </a:r>
          </a:p>
          <a:p>
            <a:pPr algn="just">
              <a:spcBef>
                <a:spcPct val="20000"/>
              </a:spcBef>
              <a:buFont typeface="Arial" charset="0"/>
              <a:buNone/>
            </a:pPr>
            <a:endParaRPr lang="ru-RU" sz="2400" b="1" i="1" dirty="0">
              <a:solidFill>
                <a:srgbClr val="4E0000"/>
              </a:solidFill>
              <a:latin typeface="Times New Roman" pitchFamily="18" charset="0"/>
            </a:endParaRPr>
          </a:p>
          <a:p>
            <a:pPr algn="just">
              <a:spcBef>
                <a:spcPct val="20000"/>
              </a:spcBef>
              <a:buFont typeface="Arial" charset="0"/>
              <a:buNone/>
            </a:pPr>
            <a:endParaRPr lang="ru-RU" sz="2400" b="1" i="1" dirty="0">
              <a:solidFill>
                <a:srgbClr val="4E0000"/>
              </a:solidFill>
              <a:latin typeface="Times New Roman" pitchFamily="18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ru-RU" sz="2400" b="1" i="1" dirty="0">
              <a:solidFill>
                <a:srgbClr val="4E0000"/>
              </a:solidFill>
              <a:latin typeface="Times New Roman" pitchFamily="18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 l="4836" t="3085" r="4816" b="3738"/>
          <a:stretch>
            <a:fillRect/>
          </a:stretch>
        </p:blipFill>
        <p:spPr bwMode="auto">
          <a:xfrm>
            <a:off x="611560" y="548680"/>
            <a:ext cx="381056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rgbClr val="3E0000">
                <a:alpha val="50000"/>
              </a:srgbClr>
            </a:prst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>
            <a:spLocks noChangeArrowheads="1"/>
          </p:cNvSpPr>
          <p:nvPr/>
        </p:nvSpPr>
        <p:spPr bwMode="auto">
          <a:xfrm>
            <a:off x="2141488" y="188640"/>
            <a:ext cx="5004842" cy="620687"/>
          </a:xfrm>
          <a:prstGeom prst="horizontalScroll">
            <a:avLst>
              <a:gd name="adj" fmla="val 12500"/>
            </a:avLst>
          </a:prstGeom>
          <a:solidFill>
            <a:srgbClr val="4E0000"/>
          </a:solidFill>
          <a:ln w="25400" algn="ctr">
            <a:solidFill>
              <a:srgbClr val="3E0000"/>
            </a:solidFill>
            <a:round/>
            <a:headEnd/>
            <a:tailEnd/>
          </a:ln>
          <a:effectLst>
            <a:outerShdw dist="107763" dir="13500000" algn="ctr" rotWithShape="0">
              <a:srgbClr val="4E0000">
                <a:alpha val="50000"/>
              </a:srgbClr>
            </a:outerShdw>
          </a:effec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</a:rPr>
              <a:t>5 </a:t>
            </a:r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</a:rPr>
              <a:t>ноября 1830 года</a:t>
            </a:r>
            <a:endParaRPr lang="ru-RU" sz="40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683568" y="908721"/>
            <a:ext cx="7920682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663300"/>
                </a:solidFill>
                <a:latin typeface="Times New Roman" pitchFamily="18" charset="0"/>
              </a:rPr>
              <a:t>      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</a:rPr>
              <a:t>Состоялся прощальный вечер с друзьями. Товарищи дарят </a:t>
            </a:r>
            <a:r>
              <a:rPr lang="ru-RU" sz="2800" b="1" dirty="0" err="1">
                <a:solidFill>
                  <a:srgbClr val="7030A0"/>
                </a:solidFill>
                <a:latin typeface="Times New Roman" pitchFamily="18" charset="0"/>
              </a:rPr>
              <a:t>Фридерику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</a:rPr>
              <a:t> серебряный кубок, наполненный польской землей.</a:t>
            </a:r>
            <a:r>
              <a:rPr lang="ru-RU" sz="2000" b="1" dirty="0">
                <a:solidFill>
                  <a:srgbClr val="4E0000"/>
                </a:solidFill>
                <a:latin typeface="Times New Roman" pitchFamily="18" charset="0"/>
              </a:rPr>
              <a:t/>
            </a:r>
            <a:br>
              <a:rPr lang="ru-RU" sz="2000" b="1" dirty="0">
                <a:solidFill>
                  <a:srgbClr val="4E0000"/>
                </a:solidFill>
                <a:latin typeface="Times New Roman" pitchFamily="18" charset="0"/>
              </a:rPr>
            </a:br>
            <a:endParaRPr lang="ru-RU" sz="2000" b="1" dirty="0">
              <a:solidFill>
                <a:srgbClr val="4E0000"/>
              </a:solidFill>
              <a:latin typeface="Times New Roman" pitchFamily="18" charset="0"/>
            </a:endParaRPr>
          </a:p>
        </p:txBody>
      </p:sp>
      <p:pic>
        <p:nvPicPr>
          <p:cNvPr id="17410" name="Picture 2" descr="http://www.musictalent.ru/images/image/statij/shope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276872"/>
            <a:ext cx="5616624" cy="31142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n-ph.ru/books/images/05_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224644"/>
            <a:ext cx="3279547" cy="4968552"/>
          </a:xfrm>
          <a:prstGeom prst="rect">
            <a:avLst/>
          </a:prstGeom>
          <a:noFill/>
        </p:spPr>
      </p:pic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502060" y="1412776"/>
            <a:ext cx="417646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Ф. Шопен .  </a:t>
            </a:r>
          </a:p>
          <a:p>
            <a:pPr algn="ctr"/>
            <a:r>
              <a:rPr lang="ru-RU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Вальс № 7</a:t>
            </a:r>
            <a:endParaRPr lang="ru-RU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Неизвестен - Шопен.Вальс до минор №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3608" y="2493913"/>
            <a:ext cx="609600" cy="6096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02060" y="3717032"/>
            <a:ext cx="4572000" cy="9149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Вальс – бальный танец, основанный на кружении. </a:t>
            </a:r>
            <a:endParaRPr lang="ru-RU" sz="24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93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музык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музыка</Template>
  <TotalTime>413</TotalTime>
  <Words>270</Words>
  <Application>Microsoft Office PowerPoint</Application>
  <PresentationFormat>Экран (4:3)</PresentationFormat>
  <Paragraphs>38</Paragraphs>
  <Slides>14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Monotype Corsiva</vt:lpstr>
      <vt:lpstr>Tahoma</vt:lpstr>
      <vt:lpstr>Times New Roman</vt:lpstr>
      <vt:lpstr>музыка</vt:lpstr>
      <vt:lpstr>Презентация PowerPoint</vt:lpstr>
      <vt:lpstr> </vt:lpstr>
      <vt:lpstr>Родился в Желязовой Воле под Варшавой (Польша) в семье учителя.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Olga</cp:lastModifiedBy>
  <cp:revision>48</cp:revision>
  <dcterms:created xsi:type="dcterms:W3CDTF">2014-11-17T11:44:32Z</dcterms:created>
  <dcterms:modified xsi:type="dcterms:W3CDTF">2024-02-25T17:07:48Z</dcterms:modified>
</cp:coreProperties>
</file>